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b="def" i="def"/>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b="def" i="def"/>
      <a:tcStyle>
        <a:tcBdr/>
        <a:fill>
          <a:solidFill>
            <a:srgbClr val="E7E7ED"/>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chemeClr val="accent3">
              <a:lumOff val="44000"/>
            </a:schemeClr>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55" name="Shape 55"/>
          <p:cNvSpPr/>
          <p:nvPr>
            <p:ph type="sldImg"/>
          </p:nvPr>
        </p:nvSpPr>
        <p:spPr>
          <a:xfrm>
            <a:off x="1143000" y="685800"/>
            <a:ext cx="4572000" cy="3429000"/>
          </a:xfrm>
          <a:prstGeom prst="rect">
            <a:avLst/>
          </a:prstGeom>
        </p:spPr>
        <p:txBody>
          <a:bodyPr/>
          <a:lstStyle/>
          <a:p>
            <a:pPr/>
          </a:p>
        </p:txBody>
      </p:sp>
      <p:sp>
        <p:nvSpPr>
          <p:cNvPr id="56" name="Shape 5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spTree>
      <p:nvGrpSpPr>
        <p:cNvPr id="1" name=""/>
        <p:cNvGrpSpPr/>
        <p:nvPr/>
      </p:nvGrpSpPr>
      <p:grpSpPr>
        <a:xfrm>
          <a:off x="0" y="0"/>
          <a:ext cx="0" cy="0"/>
          <a:chOff x="0" y="0"/>
          <a:chExt cx="0" cy="0"/>
        </a:xfrm>
      </p:grpSpPr>
      <p:sp>
        <p:nvSpPr>
          <p:cNvPr id="13" name="Title Text"/>
          <p:cNvSpPr txBox="1"/>
          <p:nvPr>
            <p:ph type="title"/>
          </p:nvPr>
        </p:nvSpPr>
        <p:spPr>
          <a:xfrm>
            <a:off x="685800" y="2286000"/>
            <a:ext cx="7772400" cy="1470025"/>
          </a:xfrm>
          <a:prstGeom prst="rect">
            <a:avLst/>
          </a:prstGeom>
        </p:spPr>
        <p:txBody>
          <a:bodyPr/>
          <a:lstStyle>
            <a:lvl1pPr>
              <a:defRPr sz="3600"/>
            </a:lvl1pPr>
          </a:lstStyle>
          <a:p>
            <a:pPr/>
            <a:r>
              <a:t>Title Text</a:t>
            </a:r>
          </a:p>
        </p:txBody>
      </p:sp>
      <p:pic>
        <p:nvPicPr>
          <p:cNvPr id="14" name="Picture 5" descr="Picture 5"/>
          <p:cNvPicPr>
            <a:picLocks noChangeAspect="1"/>
          </p:cNvPicPr>
          <p:nvPr/>
        </p:nvPicPr>
        <p:blipFill>
          <a:blip r:embed="rId2">
            <a:extLst/>
          </a:blip>
          <a:srcRect l="0" t="0" r="0" b="13388"/>
          <a:stretch>
            <a:fillRect/>
          </a:stretch>
        </p:blipFill>
        <p:spPr>
          <a:xfrm>
            <a:off x="0" y="292607"/>
            <a:ext cx="9144000" cy="5422393"/>
          </a:xfrm>
          <a:prstGeom prst="rect">
            <a:avLst/>
          </a:prstGeom>
          <a:ln w="12700">
            <a:miter lim="400000"/>
          </a:ln>
        </p:spPr>
      </p:pic>
      <p:sp>
        <p:nvSpPr>
          <p:cNvPr id="15" name="Body Level One…"/>
          <p:cNvSpPr txBox="1"/>
          <p:nvPr>
            <p:ph type="body" sz="quarter" idx="1"/>
          </p:nvPr>
        </p:nvSpPr>
        <p:spPr>
          <a:xfrm>
            <a:off x="685800" y="4419600"/>
            <a:ext cx="7772400" cy="1371600"/>
          </a:xfrm>
          <a:prstGeom prst="rect">
            <a:avLst/>
          </a:prstGeom>
        </p:spPr>
        <p:txBody>
          <a:bodyPr/>
          <a:lstStyle>
            <a:lvl1pPr marL="0" indent="0">
              <a:spcBef>
                <a:spcPts val="1000"/>
              </a:spcBef>
              <a:buClrTx/>
              <a:buSzTx/>
              <a:buNone/>
              <a:defRPr b="1" sz="2800">
                <a:solidFill>
                  <a:srgbClr val="133362"/>
                </a:solidFill>
              </a:defRPr>
            </a:lvl1pPr>
            <a:lvl2pPr marL="815975" indent="-466725">
              <a:spcBef>
                <a:spcPts val="1000"/>
              </a:spcBef>
              <a:buClrTx/>
              <a:defRPr b="1" sz="2800">
                <a:solidFill>
                  <a:srgbClr val="133362"/>
                </a:solidFill>
              </a:defRPr>
            </a:lvl2pPr>
            <a:lvl3pPr marL="1217612" indent="-533400">
              <a:spcBef>
                <a:spcPts val="1000"/>
              </a:spcBef>
              <a:buClrTx/>
              <a:defRPr b="1" sz="2800">
                <a:solidFill>
                  <a:srgbClr val="133362"/>
                </a:solidFill>
              </a:defRPr>
            </a:lvl3pPr>
            <a:lvl4pPr marL="1634331" indent="-605631">
              <a:spcBef>
                <a:spcPts val="1000"/>
              </a:spcBef>
              <a:buClrTx/>
              <a:defRPr b="1" sz="2800">
                <a:solidFill>
                  <a:srgbClr val="133362"/>
                </a:solidFill>
              </a:defRPr>
            </a:lvl4pPr>
            <a:lvl5pPr indent="6618288">
              <a:spcBef>
                <a:spcPts val="1000"/>
              </a:spcBef>
              <a:buClrTx/>
              <a:buFontTx/>
              <a:defRPr b="1" sz="2800">
                <a:solidFill>
                  <a:srgbClr val="133362"/>
                </a:solidFill>
              </a:defRPr>
            </a:lvl5pPr>
          </a:lstStyle>
          <a:p>
            <a:pPr/>
            <a:r>
              <a:t>Body Level One</a:t>
            </a:r>
          </a:p>
          <a:p>
            <a:pPr lvl="1"/>
            <a:r>
              <a:t>Body Level Two</a:t>
            </a:r>
          </a:p>
          <a:p>
            <a:pPr lvl="2"/>
            <a:r>
              <a:t>Body Level Three</a:t>
            </a:r>
          </a:p>
          <a:p>
            <a:pPr lvl="3"/>
            <a:r>
              <a:t>Body Level Four</a:t>
            </a:r>
          </a:p>
          <a:p>
            <a:pPr lvl="4"/>
            <a:r>
              <a:t>Body Level Five</a:t>
            </a:r>
          </a:p>
        </p:txBody>
      </p:sp>
      <p:sp>
        <p:nvSpPr>
          <p:cNvPr id="16" name="Rectangle 3"/>
          <p:cNvSpPr/>
          <p:nvPr/>
        </p:nvSpPr>
        <p:spPr>
          <a:xfrm>
            <a:off x="152400" y="6008687"/>
            <a:ext cx="6248400" cy="696914"/>
          </a:xfrm>
          <a:prstGeom prst="rect">
            <a:avLst/>
          </a:prstGeom>
          <a:solidFill>
            <a:schemeClr val="accent3">
              <a:lumOff val="44000"/>
            </a:schemeClr>
          </a:solidFill>
          <a:ln w="25400">
            <a:solidFill>
              <a:schemeClr val="accent3">
                <a:lumOff val="44000"/>
              </a:schemeClr>
            </a:solidFill>
          </a:ln>
        </p:spPr>
        <p:txBody>
          <a:bodyPr lIns="45719" rIns="45719" anchor="ctr"/>
          <a:lstStyle/>
          <a:p>
            <a:pPr algn="ctr">
              <a:defRPr>
                <a:solidFill>
                  <a:schemeClr val="accent3">
                    <a:lumOff val="44000"/>
                  </a:schemeClr>
                </a:solidFill>
              </a:defRPr>
            </a:pPr>
          </a:p>
        </p:txBody>
      </p:sp>
      <p:pic>
        <p:nvPicPr>
          <p:cNvPr id="17" name="Picture 2" descr="Picture 2"/>
          <p:cNvPicPr>
            <a:picLocks noChangeAspect="1"/>
          </p:cNvPicPr>
          <p:nvPr/>
        </p:nvPicPr>
        <p:blipFill>
          <a:blip r:embed="rId3">
            <a:extLst/>
          </a:blip>
          <a:stretch>
            <a:fillRect/>
          </a:stretch>
        </p:blipFill>
        <p:spPr>
          <a:xfrm>
            <a:off x="6848475" y="6219825"/>
            <a:ext cx="2143125" cy="485775"/>
          </a:xfrm>
          <a:prstGeom prst="rect">
            <a:avLst/>
          </a:prstGeom>
          <a:ln w="12700">
            <a:miter lim="400000"/>
          </a:ln>
        </p:spPr>
      </p:pic>
      <p:sp>
        <p:nvSpPr>
          <p:cNvPr id="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5" name="Title Text"/>
          <p:cNvSpPr txBox="1"/>
          <p:nvPr>
            <p:ph type="title"/>
          </p:nvPr>
        </p:nvSpPr>
        <p:spPr>
          <a:prstGeom prst="rect">
            <a:avLst/>
          </a:prstGeom>
        </p:spPr>
        <p:txBody>
          <a:bodyPr/>
          <a:lstStyle/>
          <a:p>
            <a:pPr/>
            <a:r>
              <a:t>Title Text</a:t>
            </a:r>
          </a:p>
        </p:txBody>
      </p:sp>
      <p:sp>
        <p:nvSpPr>
          <p:cNvPr id="26"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pic>
        <p:nvPicPr>
          <p:cNvPr id="34" name="Picture 18" descr="Picture 18"/>
          <p:cNvPicPr>
            <a:picLocks noChangeAspect="1"/>
          </p:cNvPicPr>
          <p:nvPr/>
        </p:nvPicPr>
        <p:blipFill>
          <a:blip r:embed="rId2">
            <a:extLst/>
          </a:blip>
          <a:srcRect l="0" t="0" r="0" b="26666"/>
          <a:stretch>
            <a:fillRect/>
          </a:stretch>
        </p:blipFill>
        <p:spPr>
          <a:xfrm>
            <a:off x="-3176" y="0"/>
            <a:ext cx="9147176" cy="5029201"/>
          </a:xfrm>
          <a:prstGeom prst="rect">
            <a:avLst/>
          </a:prstGeom>
          <a:ln w="12700">
            <a:miter lim="400000"/>
          </a:ln>
        </p:spPr>
      </p:pic>
      <p:sp>
        <p:nvSpPr>
          <p:cNvPr id="35" name="Rectangle 17"/>
          <p:cNvSpPr txBox="1"/>
          <p:nvPr/>
        </p:nvSpPr>
        <p:spPr>
          <a:xfrm>
            <a:off x="45719" y="6553200"/>
            <a:ext cx="9052561" cy="2024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400"/>
              </a:spcBef>
              <a:defRPr sz="800"/>
            </a:lvl1pPr>
          </a:lstStyle>
          <a:p>
            <a:pPr/>
            <a:r>
              <a:t>© 2019 Hinshaw &amp; Culbertson LLP</a:t>
            </a:r>
          </a:p>
        </p:txBody>
      </p:sp>
      <p:sp>
        <p:nvSpPr>
          <p:cNvPr id="36" name="Title Text"/>
          <p:cNvSpPr txBox="1"/>
          <p:nvPr>
            <p:ph type="title"/>
          </p:nvPr>
        </p:nvSpPr>
        <p:spPr>
          <a:xfrm>
            <a:off x="722312" y="4406900"/>
            <a:ext cx="7772401" cy="1362075"/>
          </a:xfrm>
          <a:prstGeom prst="rect">
            <a:avLst/>
          </a:prstGeom>
        </p:spPr>
        <p:txBody>
          <a:bodyPr anchor="t"/>
          <a:lstStyle>
            <a:lvl1pPr>
              <a:defRPr cap="all" sz="4000"/>
            </a:lvl1pPr>
          </a:lstStyle>
          <a:p>
            <a:pPr/>
            <a:r>
              <a:t>Title Text</a:t>
            </a:r>
          </a:p>
        </p:txBody>
      </p:sp>
      <p:sp>
        <p:nvSpPr>
          <p:cNvPr id="37" name="Body Level One…"/>
          <p:cNvSpPr txBox="1"/>
          <p:nvPr>
            <p:ph type="body" sz="quarter" idx="1"/>
          </p:nvPr>
        </p:nvSpPr>
        <p:spPr>
          <a:xfrm>
            <a:off x="722312" y="2906713"/>
            <a:ext cx="7772401" cy="1500188"/>
          </a:xfrm>
          <a:prstGeom prst="rect">
            <a:avLst/>
          </a:prstGeom>
        </p:spPr>
        <p:txBody>
          <a:bodyPr anchor="b"/>
          <a:lstStyle>
            <a:lvl1pPr marL="0" indent="0">
              <a:spcBef>
                <a:spcPts val="700"/>
              </a:spcBef>
              <a:buClrTx/>
              <a:buSzTx/>
              <a:buNone/>
              <a:defRPr sz="2000"/>
            </a:lvl1pPr>
            <a:lvl2pPr marL="0" indent="457200">
              <a:spcBef>
                <a:spcPts val="700"/>
              </a:spcBef>
              <a:buClrTx/>
              <a:buSzTx/>
              <a:buNone/>
              <a:defRPr sz="2000"/>
            </a:lvl2pPr>
            <a:lvl3pPr marL="0" indent="914400">
              <a:spcBef>
                <a:spcPts val="700"/>
              </a:spcBef>
              <a:buClrTx/>
              <a:buSzTx/>
              <a:buNone/>
              <a:defRPr sz="2000"/>
            </a:lvl3pPr>
            <a:lvl4pPr marL="0" indent="1371600">
              <a:spcBef>
                <a:spcPts val="700"/>
              </a:spcBef>
              <a:buClrTx/>
              <a:buSzTx/>
              <a:buNone/>
              <a:defRPr sz="2000"/>
            </a:lvl4pPr>
            <a:lvl5pPr indent="1828800">
              <a:spcBef>
                <a:spcPts val="700"/>
              </a:spcBef>
              <a:buClrTx/>
              <a:buFontTx/>
              <a:defRPr sz="2000"/>
            </a:lvl5pPr>
          </a:lstStyle>
          <a:p>
            <a:pPr/>
            <a:r>
              <a:t>Body Level One</a:t>
            </a:r>
          </a:p>
          <a:p>
            <a:pPr lvl="1"/>
            <a:r>
              <a:t>Body Level Two</a:t>
            </a:r>
          </a:p>
          <a:p>
            <a:pPr lvl="2"/>
            <a:r>
              <a:t>Body Level Three</a:t>
            </a:r>
          </a:p>
          <a:p>
            <a:pPr lvl="3"/>
            <a:r>
              <a:t>Body Level Four</a:t>
            </a:r>
          </a:p>
          <a:p>
            <a:pPr lvl="4"/>
            <a:r>
              <a:t>Body Level Five</a:t>
            </a:r>
          </a:p>
        </p:txBody>
      </p:sp>
      <p:sp>
        <p:nvSpPr>
          <p:cNvPr id="3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pic>
        <p:nvPicPr>
          <p:cNvPr id="45" name="Picture 18" descr="Picture 18"/>
          <p:cNvPicPr>
            <a:picLocks noChangeAspect="1"/>
          </p:cNvPicPr>
          <p:nvPr/>
        </p:nvPicPr>
        <p:blipFill>
          <a:blip r:embed="rId2">
            <a:extLst/>
          </a:blip>
          <a:srcRect l="0" t="0" r="0" b="26666"/>
          <a:stretch>
            <a:fillRect/>
          </a:stretch>
        </p:blipFill>
        <p:spPr>
          <a:xfrm>
            <a:off x="-3176" y="0"/>
            <a:ext cx="9147176" cy="5029201"/>
          </a:xfrm>
          <a:prstGeom prst="rect">
            <a:avLst/>
          </a:prstGeom>
          <a:ln w="12700">
            <a:miter lim="400000"/>
          </a:ln>
        </p:spPr>
      </p:pic>
      <p:sp>
        <p:nvSpPr>
          <p:cNvPr id="46" name="Rectangle 17"/>
          <p:cNvSpPr txBox="1"/>
          <p:nvPr/>
        </p:nvSpPr>
        <p:spPr>
          <a:xfrm>
            <a:off x="45719" y="6553200"/>
            <a:ext cx="9052561" cy="2024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400"/>
              </a:spcBef>
              <a:defRPr sz="800"/>
            </a:lvl1pPr>
          </a:lstStyle>
          <a:p>
            <a:pPr/>
            <a:r>
              <a:t>© 2019 Hinshaw &amp; Culbertson LLP</a:t>
            </a:r>
          </a:p>
        </p:txBody>
      </p:sp>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half" idx="1"/>
          </p:nvPr>
        </p:nvSpPr>
        <p:spPr>
          <a:xfrm>
            <a:off x="457200" y="1676400"/>
            <a:ext cx="4038600" cy="4572000"/>
          </a:xfrm>
          <a:prstGeom prst="rect">
            <a:avLst/>
          </a:prstGeom>
        </p:spPr>
        <p:txBody>
          <a:bodyPr/>
          <a:lstStyle>
            <a:lvl1pPr>
              <a:spcBef>
                <a:spcPts val="1000"/>
              </a:spcBef>
              <a:defRPr sz="2800"/>
            </a:lvl1pPr>
            <a:lvl2pPr marL="738187" indent="-388937">
              <a:spcBef>
                <a:spcPts val="1000"/>
              </a:spcBef>
              <a:defRPr sz="2800"/>
            </a:lvl2pPr>
            <a:lvl3pPr marL="1164272" indent="-480059">
              <a:spcBef>
                <a:spcPts val="1000"/>
              </a:spcBef>
              <a:defRPr sz="2800"/>
            </a:lvl3pPr>
            <a:lvl4pPr marL="1567038" indent="-538338">
              <a:spcBef>
                <a:spcPts val="1000"/>
              </a:spcBef>
              <a:defRPr sz="2800"/>
            </a:lvl4pPr>
            <a:lvl5pPr indent="6618288">
              <a:spcBef>
                <a:spcPts val="10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chemeClr val="accent3">
            <a:lumOff val="44000"/>
          </a:schemeClr>
        </a:solidFill>
      </p:bgPr>
    </p:bg>
    <p:spTree>
      <p:nvGrpSpPr>
        <p:cNvPr id="1" name=""/>
        <p:cNvGrpSpPr/>
        <p:nvPr/>
      </p:nvGrpSpPr>
      <p:grpSpPr>
        <a:xfrm>
          <a:off x="0" y="0"/>
          <a:ext cx="0" cy="0"/>
          <a:chOff x="0" y="0"/>
          <a:chExt cx="0" cy="0"/>
        </a:xfrm>
      </p:grpSpPr>
      <p:pic>
        <p:nvPicPr>
          <p:cNvPr id="2" name="Picture 18" descr="Picture 18"/>
          <p:cNvPicPr>
            <a:picLocks noChangeAspect="1"/>
          </p:cNvPicPr>
          <p:nvPr/>
        </p:nvPicPr>
        <p:blipFill>
          <a:blip r:embed="rId2">
            <a:extLst/>
          </a:blip>
          <a:srcRect l="0" t="0" r="0" b="26666"/>
          <a:stretch>
            <a:fillRect/>
          </a:stretch>
        </p:blipFill>
        <p:spPr>
          <a:xfrm>
            <a:off x="-3176" y="0"/>
            <a:ext cx="9147176" cy="5029201"/>
          </a:xfrm>
          <a:prstGeom prst="rect">
            <a:avLst/>
          </a:prstGeom>
          <a:ln w="12700">
            <a:miter lim="400000"/>
          </a:ln>
        </p:spPr>
      </p:pic>
      <p:sp>
        <p:nvSpPr>
          <p:cNvPr id="3" name="Rectangle 17"/>
          <p:cNvSpPr txBox="1"/>
          <p:nvPr/>
        </p:nvSpPr>
        <p:spPr>
          <a:xfrm>
            <a:off x="45719" y="6553200"/>
            <a:ext cx="9052561" cy="20241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400"/>
              </a:spcBef>
              <a:defRPr sz="800"/>
            </a:lvl1pPr>
          </a:lstStyle>
          <a:p>
            <a:pPr/>
            <a:r>
              <a:t>© 2019 Hinshaw &amp; Culbertson LLP</a:t>
            </a:r>
          </a:p>
        </p:txBody>
      </p:sp>
      <p:sp>
        <p:nvSpPr>
          <p:cNvPr id="4" name="Title Text"/>
          <p:cNvSpPr txBox="1"/>
          <p:nvPr>
            <p:ph type="title"/>
          </p:nvPr>
        </p:nvSpPr>
        <p:spPr>
          <a:xfrm>
            <a:off x="457200" y="152400"/>
            <a:ext cx="7467600" cy="11430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5" name="Body Level One…"/>
          <p:cNvSpPr txBox="1"/>
          <p:nvPr>
            <p:ph type="body" idx="1"/>
          </p:nvPr>
        </p:nvSpPr>
        <p:spPr>
          <a:xfrm>
            <a:off x="457200" y="1676400"/>
            <a:ext cx="8229600" cy="45720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1" baseline="0" cap="none" i="0" spc="0" strike="noStrike" sz="3200" u="none">
          <a:solidFill>
            <a:srgbClr val="365FB9"/>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b="1" baseline="0" cap="none" i="0" spc="0" strike="noStrike" sz="3200" u="none">
          <a:solidFill>
            <a:srgbClr val="365FB9"/>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b="1" baseline="0" cap="none" i="0" spc="0" strike="noStrike" sz="3200" u="none">
          <a:solidFill>
            <a:srgbClr val="365FB9"/>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b="1" baseline="0" cap="none" i="0" spc="0" strike="noStrike" sz="3200" u="none">
          <a:solidFill>
            <a:srgbClr val="365FB9"/>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b="1" baseline="0" cap="none" i="0" spc="0" strike="noStrike" sz="3200" u="none">
          <a:solidFill>
            <a:srgbClr val="365FB9"/>
          </a:solidFill>
          <a:uFillTx/>
          <a:latin typeface="+mj-lt"/>
          <a:ea typeface="+mj-ea"/>
          <a:cs typeface="+mj-cs"/>
          <a:sym typeface="Arial"/>
        </a:defRPr>
      </a:lvl5pPr>
      <a:lvl6pPr marL="0" marR="0" indent="457200" algn="l" defTabSz="914400" rtl="0" latinLnBrk="0">
        <a:lnSpc>
          <a:spcPct val="100000"/>
        </a:lnSpc>
        <a:spcBef>
          <a:spcPts val="0"/>
        </a:spcBef>
        <a:spcAft>
          <a:spcPts val="0"/>
        </a:spcAft>
        <a:buClrTx/>
        <a:buSzTx/>
        <a:buFontTx/>
        <a:buNone/>
        <a:tabLst/>
        <a:defRPr b="1" baseline="0" cap="none" i="0" spc="0" strike="noStrike" sz="3200" u="none">
          <a:solidFill>
            <a:srgbClr val="365FB9"/>
          </a:solidFill>
          <a:uFillTx/>
          <a:latin typeface="+mj-lt"/>
          <a:ea typeface="+mj-ea"/>
          <a:cs typeface="+mj-cs"/>
          <a:sym typeface="Arial"/>
        </a:defRPr>
      </a:lvl6pPr>
      <a:lvl7pPr marL="0" marR="0" indent="914400" algn="l" defTabSz="914400" rtl="0" latinLnBrk="0">
        <a:lnSpc>
          <a:spcPct val="100000"/>
        </a:lnSpc>
        <a:spcBef>
          <a:spcPts val="0"/>
        </a:spcBef>
        <a:spcAft>
          <a:spcPts val="0"/>
        </a:spcAft>
        <a:buClrTx/>
        <a:buSzTx/>
        <a:buFontTx/>
        <a:buNone/>
        <a:tabLst/>
        <a:defRPr b="1" baseline="0" cap="none" i="0" spc="0" strike="noStrike" sz="3200" u="none">
          <a:solidFill>
            <a:srgbClr val="365FB9"/>
          </a:solidFill>
          <a:uFillTx/>
          <a:latin typeface="+mj-lt"/>
          <a:ea typeface="+mj-ea"/>
          <a:cs typeface="+mj-cs"/>
          <a:sym typeface="Arial"/>
        </a:defRPr>
      </a:lvl7pPr>
      <a:lvl8pPr marL="0" marR="0" indent="1371600" algn="l" defTabSz="914400" rtl="0" latinLnBrk="0">
        <a:lnSpc>
          <a:spcPct val="100000"/>
        </a:lnSpc>
        <a:spcBef>
          <a:spcPts val="0"/>
        </a:spcBef>
        <a:spcAft>
          <a:spcPts val="0"/>
        </a:spcAft>
        <a:buClrTx/>
        <a:buSzTx/>
        <a:buFontTx/>
        <a:buNone/>
        <a:tabLst/>
        <a:defRPr b="1" baseline="0" cap="none" i="0" spc="0" strike="noStrike" sz="3200" u="none">
          <a:solidFill>
            <a:srgbClr val="365FB9"/>
          </a:solidFill>
          <a:uFillTx/>
          <a:latin typeface="+mj-lt"/>
          <a:ea typeface="+mj-ea"/>
          <a:cs typeface="+mj-cs"/>
          <a:sym typeface="Arial"/>
        </a:defRPr>
      </a:lvl8pPr>
      <a:lvl9pPr marL="0" marR="0" indent="1828800" algn="l" defTabSz="914400" rtl="0" latinLnBrk="0">
        <a:lnSpc>
          <a:spcPct val="100000"/>
        </a:lnSpc>
        <a:spcBef>
          <a:spcPts val="0"/>
        </a:spcBef>
        <a:spcAft>
          <a:spcPts val="0"/>
        </a:spcAft>
        <a:buClrTx/>
        <a:buSzTx/>
        <a:buFontTx/>
        <a:buNone/>
        <a:tabLst/>
        <a:defRPr b="1" baseline="0" cap="none" i="0" spc="0" strike="noStrike" sz="3200" u="none">
          <a:solidFill>
            <a:srgbClr val="365FB9"/>
          </a:solidFill>
          <a:uFillTx/>
          <a:latin typeface="+mj-lt"/>
          <a:ea typeface="+mj-ea"/>
          <a:cs typeface="+mj-cs"/>
          <a:sym typeface="Arial"/>
        </a:defRPr>
      </a:lvl9pPr>
    </p:titleStyle>
    <p:bodyStyle>
      <a:lvl1pPr marL="347663" marR="0" indent="-347663" algn="l" defTabSz="914400" rtl="0" latinLnBrk="0">
        <a:lnSpc>
          <a:spcPct val="100000"/>
        </a:lnSpc>
        <a:spcBef>
          <a:spcPts val="800"/>
        </a:spcBef>
        <a:spcAft>
          <a:spcPts val="0"/>
        </a:spcAft>
        <a:buClr>
          <a:srgbClr val="133362"/>
        </a:buClr>
        <a:buSzPct val="115000"/>
        <a:buFontTx/>
        <a:buChar char="▪"/>
        <a:tabLst/>
        <a:defRPr b="0" baseline="0" cap="none" i="0" spc="0" strike="noStrike" sz="2400" u="none">
          <a:solidFill>
            <a:srgbClr val="365FB9"/>
          </a:solidFill>
          <a:uFillTx/>
          <a:latin typeface="+mj-lt"/>
          <a:ea typeface="+mj-ea"/>
          <a:cs typeface="+mj-cs"/>
          <a:sym typeface="Arial"/>
        </a:defRPr>
      </a:lvl1pPr>
      <a:lvl2pPr marL="749300" marR="0" indent="-400050" algn="l" defTabSz="914400" rtl="0" latinLnBrk="0">
        <a:lnSpc>
          <a:spcPct val="100000"/>
        </a:lnSpc>
        <a:spcBef>
          <a:spcPts val="800"/>
        </a:spcBef>
        <a:spcAft>
          <a:spcPts val="0"/>
        </a:spcAft>
        <a:buClr>
          <a:srgbClr val="133362"/>
        </a:buClr>
        <a:buSzPct val="150000"/>
        <a:buFontTx/>
        <a:buChar char="•"/>
        <a:tabLst/>
        <a:defRPr b="0" baseline="0" cap="none" i="0" spc="0" strike="noStrike" sz="2400" u="none">
          <a:solidFill>
            <a:srgbClr val="365FB9"/>
          </a:solidFill>
          <a:uFillTx/>
          <a:latin typeface="+mj-lt"/>
          <a:ea typeface="+mj-ea"/>
          <a:cs typeface="+mj-cs"/>
          <a:sym typeface="Arial"/>
        </a:defRPr>
      </a:lvl2pPr>
      <a:lvl3pPr marL="1141412" marR="0" indent="-457200" algn="l" defTabSz="914400" rtl="0" latinLnBrk="0">
        <a:lnSpc>
          <a:spcPct val="100000"/>
        </a:lnSpc>
        <a:spcBef>
          <a:spcPts val="800"/>
        </a:spcBef>
        <a:spcAft>
          <a:spcPts val="0"/>
        </a:spcAft>
        <a:buClr>
          <a:srgbClr val="133362"/>
        </a:buClr>
        <a:buSzPct val="130000"/>
        <a:buFontTx/>
        <a:buChar char="⬥"/>
        <a:tabLst/>
        <a:defRPr b="0" baseline="0" cap="none" i="0" spc="0" strike="noStrike" sz="2400" u="none">
          <a:solidFill>
            <a:srgbClr val="365FB9"/>
          </a:solidFill>
          <a:uFillTx/>
          <a:latin typeface="+mj-lt"/>
          <a:ea typeface="+mj-ea"/>
          <a:cs typeface="+mj-cs"/>
          <a:sym typeface="Arial"/>
        </a:defRPr>
      </a:lvl3pPr>
      <a:lvl4pPr marL="1547812" marR="0" indent="-519112" algn="l" defTabSz="914400" rtl="0" latinLnBrk="0">
        <a:lnSpc>
          <a:spcPct val="100000"/>
        </a:lnSpc>
        <a:spcBef>
          <a:spcPts val="800"/>
        </a:spcBef>
        <a:spcAft>
          <a:spcPts val="0"/>
        </a:spcAft>
        <a:buClr>
          <a:srgbClr val="133362"/>
        </a:buClr>
        <a:buSzPct val="90000"/>
        <a:buFontTx/>
        <a:buChar char="➢"/>
        <a:tabLst/>
        <a:defRPr b="0" baseline="0" cap="none" i="0" spc="0" strike="noStrike" sz="2400" u="none">
          <a:solidFill>
            <a:srgbClr val="365FB9"/>
          </a:solidFill>
          <a:uFillTx/>
          <a:latin typeface="+mj-lt"/>
          <a:ea typeface="+mj-ea"/>
          <a:cs typeface="+mj-cs"/>
          <a:sym typeface="Arial"/>
        </a:defRPr>
      </a:lvl4pPr>
      <a:lvl5pPr marL="0" marR="0" indent="1371600" algn="l" defTabSz="914400" rtl="0" latinLnBrk="0">
        <a:lnSpc>
          <a:spcPct val="100000"/>
        </a:lnSpc>
        <a:spcBef>
          <a:spcPts val="800"/>
        </a:spcBef>
        <a:spcAft>
          <a:spcPts val="0"/>
        </a:spcAft>
        <a:buClr>
          <a:srgbClr val="133362"/>
        </a:buClr>
        <a:buSzTx/>
        <a:buFont typeface="Wingdings"/>
        <a:buNone/>
        <a:tabLst/>
        <a:defRPr b="0" baseline="0" cap="none" i="0" spc="0" strike="noStrike" sz="2400" u="none">
          <a:solidFill>
            <a:srgbClr val="365FB9"/>
          </a:solidFill>
          <a:uFillTx/>
          <a:latin typeface="+mj-lt"/>
          <a:ea typeface="+mj-ea"/>
          <a:cs typeface="+mj-cs"/>
          <a:sym typeface="Arial"/>
        </a:defRPr>
      </a:lvl5pPr>
      <a:lvl6pPr marL="7349807" marR="0" indent="-274319" algn="l" defTabSz="914400" rtl="0" latinLnBrk="0">
        <a:lnSpc>
          <a:spcPct val="100000"/>
        </a:lnSpc>
        <a:spcBef>
          <a:spcPts val="800"/>
        </a:spcBef>
        <a:spcAft>
          <a:spcPts val="0"/>
        </a:spcAft>
        <a:buClr>
          <a:srgbClr val="133362"/>
        </a:buClr>
        <a:buSzPct val="115000"/>
        <a:buFontTx/>
        <a:buChar char="▪"/>
        <a:tabLst/>
        <a:defRPr b="0" baseline="0" cap="none" i="0" spc="0" strike="noStrike" sz="2400" u="none">
          <a:solidFill>
            <a:srgbClr val="365FB9"/>
          </a:solidFill>
          <a:uFillTx/>
          <a:latin typeface="+mj-lt"/>
          <a:ea typeface="+mj-ea"/>
          <a:cs typeface="+mj-cs"/>
          <a:sym typeface="Arial"/>
        </a:defRPr>
      </a:lvl6pPr>
      <a:lvl7pPr marL="7807007" marR="0" indent="-274319" algn="l" defTabSz="914400" rtl="0" latinLnBrk="0">
        <a:lnSpc>
          <a:spcPct val="100000"/>
        </a:lnSpc>
        <a:spcBef>
          <a:spcPts val="800"/>
        </a:spcBef>
        <a:spcAft>
          <a:spcPts val="0"/>
        </a:spcAft>
        <a:buClr>
          <a:srgbClr val="133362"/>
        </a:buClr>
        <a:buSzPct val="115000"/>
        <a:buFontTx/>
        <a:buChar char="▪"/>
        <a:tabLst/>
        <a:defRPr b="0" baseline="0" cap="none" i="0" spc="0" strike="noStrike" sz="2400" u="none">
          <a:solidFill>
            <a:srgbClr val="365FB9"/>
          </a:solidFill>
          <a:uFillTx/>
          <a:latin typeface="+mj-lt"/>
          <a:ea typeface="+mj-ea"/>
          <a:cs typeface="+mj-cs"/>
          <a:sym typeface="Arial"/>
        </a:defRPr>
      </a:lvl7pPr>
      <a:lvl8pPr marL="8264207" marR="0" indent="-274319" algn="l" defTabSz="914400" rtl="0" latinLnBrk="0">
        <a:lnSpc>
          <a:spcPct val="100000"/>
        </a:lnSpc>
        <a:spcBef>
          <a:spcPts val="800"/>
        </a:spcBef>
        <a:spcAft>
          <a:spcPts val="0"/>
        </a:spcAft>
        <a:buClr>
          <a:srgbClr val="133362"/>
        </a:buClr>
        <a:buSzPct val="115000"/>
        <a:buFontTx/>
        <a:buChar char="▪"/>
        <a:tabLst/>
        <a:defRPr b="0" baseline="0" cap="none" i="0" spc="0" strike="noStrike" sz="2400" u="none">
          <a:solidFill>
            <a:srgbClr val="365FB9"/>
          </a:solidFill>
          <a:uFillTx/>
          <a:latin typeface="+mj-lt"/>
          <a:ea typeface="+mj-ea"/>
          <a:cs typeface="+mj-cs"/>
          <a:sym typeface="Arial"/>
        </a:defRPr>
      </a:lvl8pPr>
      <a:lvl9pPr marL="8721407" marR="0" indent="-274319" algn="l" defTabSz="914400" rtl="0" latinLnBrk="0">
        <a:lnSpc>
          <a:spcPct val="100000"/>
        </a:lnSpc>
        <a:spcBef>
          <a:spcPts val="800"/>
        </a:spcBef>
        <a:spcAft>
          <a:spcPts val="0"/>
        </a:spcAft>
        <a:buClr>
          <a:srgbClr val="133362"/>
        </a:buClr>
        <a:buSzPct val="115000"/>
        <a:buFontTx/>
        <a:buChar char="▪"/>
        <a:tabLst/>
        <a:defRPr b="0" baseline="0" cap="none" i="0" spc="0" strike="noStrike" sz="2400" u="none">
          <a:solidFill>
            <a:srgbClr val="365FB9"/>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tif"/></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Relationships>

</file>

<file path=ppt/slides/_rels/slide3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tif"/></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4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4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tif"/></Relationships>

</file>

<file path=ppt/slides/_rels/slide5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6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6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ZxNLxHibSgs&amp;index=8&amp;list=FL9zpjdoDPhe6h2T9ZENeIng" TargetMode="External"/></Relationships>

</file>

<file path=ppt/slides/_rels/slide7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L5NBJpt1pug&amp;index=10&amp;list=FL9zpjdoDPhe6h2T9ZENeIng" TargetMode="External"/></Relationships>

</file>

<file path=ppt/slides/_rels/slide7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tif"/><Relationship Id="rId3" Type="http://schemas.openxmlformats.org/officeDocument/2006/relationships/image" Target="../media/image6.tif"/><Relationship Id="rId4" Type="http://schemas.openxmlformats.org/officeDocument/2006/relationships/image" Target="../media/image7.tif"/></Relationships>

</file>

<file path=ppt/slides/_rels/slide7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tif"/></Relationships>

</file>

<file path=ppt/slides/_rels/slide7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7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 Id="rId3" Type="http://schemas.openxmlformats.org/officeDocument/2006/relationships/image" Target="../media/image27.jpeg"/></Relationships>

</file>

<file path=ppt/slides/_rels/slide7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7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8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 Id="rId3" Type="http://schemas.openxmlformats.org/officeDocument/2006/relationships/image" Target="../media/image3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 name="A primer on the ICTY Appeals Judgment that…"/>
          <p:cNvSpPr txBox="1"/>
          <p:nvPr/>
        </p:nvSpPr>
        <p:spPr>
          <a:xfrm>
            <a:off x="310053" y="3063201"/>
            <a:ext cx="8523894" cy="126173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600">
                <a:solidFill>
                  <a:schemeClr val="accent2"/>
                </a:solidFill>
              </a:defRPr>
            </a:pPr>
            <a:r>
              <a:t>A primer on the ICTY Appeals Judgment that </a:t>
            </a:r>
          </a:p>
          <a:p>
            <a:pPr algn="ctr">
              <a:defRPr b="1" sz="2600">
                <a:solidFill>
                  <a:schemeClr val="accent2"/>
                </a:solidFill>
              </a:defRPr>
            </a:pPr>
            <a:r>
              <a:t>proved Operation Storm was a </a:t>
            </a:r>
          </a:p>
          <a:p>
            <a:pPr algn="ctr">
              <a:defRPr b="1" sz="2600">
                <a:solidFill>
                  <a:schemeClr val="accent2"/>
                </a:solidFill>
              </a:defRPr>
            </a:pPr>
            <a:r>
              <a:t>lawful military operation</a:t>
            </a:r>
          </a:p>
        </p:txBody>
      </p:sp>
      <p:sp>
        <p:nvSpPr>
          <p:cNvPr id="59" name="OPERATION STORM"/>
          <p:cNvSpPr txBox="1"/>
          <p:nvPr>
            <p:ph type="title"/>
          </p:nvPr>
        </p:nvSpPr>
        <p:spPr>
          <a:xfrm>
            <a:off x="292100" y="87162"/>
            <a:ext cx="8382000" cy="1470026"/>
          </a:xfrm>
          <a:prstGeom prst="rect">
            <a:avLst/>
          </a:prstGeom>
        </p:spPr>
        <p:txBody>
          <a:bodyPr anchor="ctr"/>
          <a:lstStyle>
            <a:lvl1pPr algn="ctr">
              <a:defRPr cap="none" sz="4100">
                <a:solidFill>
                  <a:schemeClr val="accent2"/>
                </a:solidFill>
              </a:defRPr>
            </a:lvl1pPr>
          </a:lstStyle>
          <a:p>
            <a:pPr/>
            <a:r>
              <a:t>OPERATION STORM</a:t>
            </a:r>
          </a:p>
        </p:txBody>
      </p:sp>
      <p:pic>
        <p:nvPicPr>
          <p:cNvPr id="60" name="Image" descr="Image"/>
          <p:cNvPicPr>
            <a:picLocks noChangeAspect="1"/>
          </p:cNvPicPr>
          <p:nvPr/>
        </p:nvPicPr>
        <p:blipFill>
          <a:blip r:embed="rId2">
            <a:extLst/>
          </a:blip>
          <a:stretch>
            <a:fillRect/>
          </a:stretch>
        </p:blipFill>
        <p:spPr>
          <a:xfrm>
            <a:off x="2824822" y="5641749"/>
            <a:ext cx="3494356" cy="1087133"/>
          </a:xfrm>
          <a:prstGeom prst="rect">
            <a:avLst/>
          </a:prstGeom>
          <a:ln w="12700">
            <a:miter lim="400000"/>
          </a:ln>
        </p:spPr>
      </p:pic>
      <p:sp>
        <p:nvSpPr>
          <p:cNvPr id="61" name="THE DECISIVE BATTLE OF THE CROATIAN WAR OF INDEPENDENCE"/>
          <p:cNvSpPr txBox="1"/>
          <p:nvPr/>
        </p:nvSpPr>
        <p:spPr>
          <a:xfrm>
            <a:off x="237549" y="1921605"/>
            <a:ext cx="8491102" cy="3752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000">
                <a:solidFill>
                  <a:schemeClr val="accent2">
                    <a:satOff val="-16666"/>
                    <a:lumOff val="15000"/>
                  </a:schemeClr>
                </a:solidFill>
              </a:defRPr>
            </a:lvl1pPr>
          </a:lstStyle>
          <a:p>
            <a:pPr/>
            <a:r>
              <a:t>THE DECISIVE BATTLE OF THE CROATIAN WAR OF INDEPENDENCE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 name="Title 1"/>
          <p:cNvSpPr txBox="1"/>
          <p:nvPr>
            <p:ph type="title"/>
          </p:nvPr>
        </p:nvSpPr>
        <p:spPr>
          <a:prstGeom prst="rect">
            <a:avLst/>
          </a:prstGeom>
        </p:spPr>
        <p:txBody>
          <a:bodyPr/>
          <a:lstStyle/>
          <a:p>
            <a:pPr/>
            <a:r>
              <a:t>P401</a:t>
            </a:r>
          </a:p>
        </p:txBody>
      </p:sp>
      <p:pic>
        <p:nvPicPr>
          <p:cNvPr id="92" name="Content Placeholder 4" descr="Content Placeholder 4"/>
          <p:cNvPicPr>
            <a:picLocks noChangeAspect="1"/>
          </p:cNvPicPr>
          <p:nvPr/>
        </p:nvPicPr>
        <p:blipFill>
          <a:blip r:embed="rId2">
            <a:extLst/>
          </a:blip>
          <a:stretch>
            <a:fillRect/>
          </a:stretch>
        </p:blipFill>
        <p:spPr>
          <a:xfrm>
            <a:off x="2805545" y="1676400"/>
            <a:ext cx="3532910" cy="4572000"/>
          </a:xfrm>
          <a:prstGeom prst="rect">
            <a:avLst/>
          </a:prstGeom>
          <a:ln>
            <a:solidFill>
              <a:srgbClr val="000000"/>
            </a:solidFill>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le 1"/>
          <p:cNvSpPr txBox="1"/>
          <p:nvPr>
            <p:ph type="title"/>
          </p:nvPr>
        </p:nvSpPr>
        <p:spPr>
          <a:prstGeom prst="rect">
            <a:avLst/>
          </a:prstGeom>
        </p:spPr>
        <p:txBody>
          <a:bodyPr/>
          <a:lstStyle/>
          <a:p>
            <a:pPr/>
            <a:r>
              <a:t>P401</a:t>
            </a:r>
          </a:p>
        </p:txBody>
      </p:sp>
      <p:pic>
        <p:nvPicPr>
          <p:cNvPr id="95" name="Content Placeholder 4" descr="Content Placeholder 4"/>
          <p:cNvPicPr>
            <a:picLocks noChangeAspect="1"/>
          </p:cNvPicPr>
          <p:nvPr/>
        </p:nvPicPr>
        <p:blipFill>
          <a:blip r:embed="rId2">
            <a:extLst/>
          </a:blip>
          <a:stretch>
            <a:fillRect/>
          </a:stretch>
        </p:blipFill>
        <p:spPr>
          <a:xfrm>
            <a:off x="2805545" y="1524000"/>
            <a:ext cx="3532910" cy="4572000"/>
          </a:xfrm>
          <a:prstGeom prst="rect">
            <a:avLst/>
          </a:prstGeom>
          <a:ln>
            <a:solidFill>
              <a:srgbClr val="000000"/>
            </a:solidFill>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CRITICS OF OPERATION STORM - WHAT THEY OFTEN FAIL TO MENTION"/>
          <p:cNvSpPr txBox="1"/>
          <p:nvPr/>
        </p:nvSpPr>
        <p:spPr>
          <a:xfrm>
            <a:off x="436805" y="434269"/>
            <a:ext cx="7660542" cy="7926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400">
                <a:solidFill>
                  <a:schemeClr val="accent2">
                    <a:satOff val="-16666"/>
                    <a:lumOff val="15000"/>
                  </a:schemeClr>
                </a:solidFill>
              </a:defRPr>
            </a:lvl1pPr>
          </a:lstStyle>
          <a:p>
            <a:pPr/>
            <a:r>
              <a:t>CRITICS OF OPERATION STORM - WHAT THEY OFTEN FAIL TO MENTION</a:t>
            </a:r>
          </a:p>
        </p:txBody>
      </p:sp>
      <p:sp>
        <p:nvSpPr>
          <p:cNvPr id="98" name="the atrocities committed by the rebel ARSK…"/>
          <p:cNvSpPr txBox="1"/>
          <p:nvPr/>
        </p:nvSpPr>
        <p:spPr>
          <a:xfrm>
            <a:off x="252903" y="1635863"/>
            <a:ext cx="8638194" cy="45084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20578" indent="-220578">
              <a:spcBef>
                <a:spcPts val="1000"/>
              </a:spcBef>
              <a:buSzPct val="100000"/>
              <a:buChar char="-"/>
              <a:defRPr sz="2100">
                <a:solidFill>
                  <a:srgbClr val="365FB9"/>
                </a:solidFill>
              </a:defRPr>
            </a:pPr>
            <a:r>
              <a:t>the atrocities committed by the rebel ARSK</a:t>
            </a:r>
          </a:p>
          <a:p>
            <a:pPr marL="220578" indent="-220578">
              <a:spcBef>
                <a:spcPts val="1000"/>
              </a:spcBef>
              <a:buSzPct val="100000"/>
              <a:buChar char="-"/>
              <a:defRPr sz="2100">
                <a:solidFill>
                  <a:srgbClr val="365FB9"/>
                </a:solidFill>
              </a:defRPr>
            </a:pPr>
            <a:r>
              <a:t>that members of the RSK leadership were tried for war crimes by the ICTY</a:t>
            </a:r>
          </a:p>
          <a:p>
            <a:pPr lvl="2" marL="982578" indent="-220578">
              <a:spcBef>
                <a:spcPts val="1000"/>
              </a:spcBef>
              <a:buSzPct val="100000"/>
              <a:buChar char="-"/>
              <a:defRPr sz="2100">
                <a:solidFill>
                  <a:srgbClr val="365FB9"/>
                </a:solidFill>
              </a:defRPr>
            </a:pPr>
            <a:r>
              <a:t>Milan Martic was sentenced 35 years</a:t>
            </a:r>
          </a:p>
          <a:p>
            <a:pPr lvl="2" marL="982578" indent="-220578">
              <a:spcBef>
                <a:spcPts val="1000"/>
              </a:spcBef>
              <a:buSzPct val="100000"/>
              <a:buChar char="-"/>
              <a:defRPr sz="2100">
                <a:solidFill>
                  <a:srgbClr val="365FB9"/>
                </a:solidFill>
              </a:defRPr>
            </a:pPr>
            <a:r>
              <a:t>Milan Babic made a plea bargain and then killed himself because the remorse was consuming him</a:t>
            </a:r>
          </a:p>
          <a:p>
            <a:pPr lvl="2" marL="982578" indent="-220578">
              <a:spcBef>
                <a:spcPts val="1000"/>
              </a:spcBef>
              <a:buSzPct val="100000"/>
              <a:buChar char="-"/>
              <a:defRPr sz="2100">
                <a:solidFill>
                  <a:srgbClr val="365FB9"/>
                </a:solidFill>
              </a:defRPr>
            </a:pPr>
            <a:r>
              <a:t>Goran Hadzic died before his trial ended</a:t>
            </a:r>
          </a:p>
          <a:p>
            <a:pPr>
              <a:spcBef>
                <a:spcPts val="1000"/>
              </a:spcBef>
              <a:defRPr sz="2100">
                <a:solidFill>
                  <a:srgbClr val="365FB9"/>
                </a:solidFill>
              </a:defRPr>
            </a:pPr>
            <a:r>
              <a:t>- the ethnic cleansing campaign in the RSK where virtually the entire non-Serb population was forcibly removed, deported or killed between 1991 and 1995. </a:t>
            </a:r>
          </a:p>
          <a:p>
            <a:pPr>
              <a:spcBef>
                <a:spcPts val="1000"/>
              </a:spcBef>
              <a:defRPr sz="2100">
                <a:solidFill>
                  <a:srgbClr val="365FB9"/>
                </a:solidFill>
              </a:defRPr>
            </a:pPr>
            <a:r>
              <a:t>- that the ICTY found that a JCE did exist in the RSK and that ethnic cleansing of non-Serbs occurred on a large scale </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 name="Title 1"/>
          <p:cNvSpPr txBox="1"/>
          <p:nvPr>
            <p:ph type="title"/>
          </p:nvPr>
        </p:nvSpPr>
        <p:spPr>
          <a:prstGeom prst="rect">
            <a:avLst/>
          </a:prstGeom>
        </p:spPr>
        <p:txBody>
          <a:bodyPr/>
          <a:lstStyle>
            <a:lvl1pPr>
              <a:defRPr sz="2400"/>
            </a:lvl1pPr>
          </a:lstStyle>
          <a:p>
            <a:pPr/>
            <a:r>
              <a:t>Remarks by Secretary Mattis in an Honor Cordon Welcoming Croatian Defense Minister Damir Krsticevic to the Pentagon </a:t>
            </a:r>
          </a:p>
        </p:txBody>
      </p:sp>
      <p:pic>
        <p:nvPicPr>
          <p:cNvPr id="101" name="Content Placeholder 9" descr="Content Placeholder 9"/>
          <p:cNvPicPr>
            <a:picLocks noChangeAspect="1"/>
          </p:cNvPicPr>
          <p:nvPr/>
        </p:nvPicPr>
        <p:blipFill>
          <a:blip r:embed="rId2">
            <a:extLst/>
          </a:blip>
          <a:stretch>
            <a:fillRect/>
          </a:stretch>
        </p:blipFill>
        <p:spPr>
          <a:xfrm>
            <a:off x="2895600" y="1676400"/>
            <a:ext cx="3532910" cy="4572000"/>
          </a:xfrm>
          <a:prstGeom prst="rect">
            <a:avLst/>
          </a:prstGeom>
          <a:ln w="6350">
            <a:solidFill>
              <a:srgbClr val="000000"/>
            </a:solidFill>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Title 1"/>
          <p:cNvSpPr txBox="1"/>
          <p:nvPr>
            <p:ph type="title"/>
          </p:nvPr>
        </p:nvSpPr>
        <p:spPr>
          <a:prstGeom prst="rect">
            <a:avLst/>
          </a:prstGeom>
        </p:spPr>
        <p:txBody>
          <a:bodyPr/>
          <a:lstStyle>
            <a:lvl1pPr>
              <a:defRPr sz="2400"/>
            </a:lvl1pPr>
          </a:lstStyle>
          <a:p>
            <a:pPr/>
            <a:r>
              <a:t>Remarks by Secretary Mattis in an Honor Cordon Welcoming Croatian Defense Minister Damir Krsticevic to the Pentagon </a:t>
            </a:r>
          </a:p>
        </p:txBody>
      </p:sp>
      <p:pic>
        <p:nvPicPr>
          <p:cNvPr id="104" name="Content Placeholder 5" descr="Content Placeholder 5"/>
          <p:cNvPicPr>
            <a:picLocks noChangeAspect="1"/>
          </p:cNvPicPr>
          <p:nvPr/>
        </p:nvPicPr>
        <p:blipFill>
          <a:blip r:embed="rId2">
            <a:extLst/>
          </a:blip>
          <a:stretch>
            <a:fillRect/>
          </a:stretch>
        </p:blipFill>
        <p:spPr>
          <a:xfrm>
            <a:off x="2805545" y="1676400"/>
            <a:ext cx="3532910" cy="4572000"/>
          </a:xfrm>
          <a:prstGeom prst="rect">
            <a:avLst/>
          </a:prstGeom>
          <a:ln>
            <a:solidFill>
              <a:srgbClr val="000000"/>
            </a:solidFill>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 especially since the targeting decisions that occurred during Storm were so complex.  The Trial Chamber decision was so poorly and unreasonably constructed that it prompted 12 military experts from across the world, on their collective initiative, to s"/>
          <p:cNvSpPr txBox="1"/>
          <p:nvPr/>
        </p:nvSpPr>
        <p:spPr>
          <a:xfrm>
            <a:off x="303976" y="1997790"/>
            <a:ext cx="8358248" cy="399514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645794" indent="-18414" algn="just" defTabSz="457200">
              <a:defRPr sz="1900">
                <a:solidFill>
                  <a:schemeClr val="accent2">
                    <a:satOff val="-16666"/>
                    <a:lumOff val="15000"/>
                  </a:schemeClr>
                </a:solidFill>
              </a:defRPr>
            </a:pPr>
            <a:r>
              <a:t>… especially since the targeting decisions that occurred during Storm were so complex.  The Trial Chamber decision was so poorly and unreasonably constructed that it prompted 12 military experts from across the world, on their collective initiative, to submit an application to the Appeals Chamber to become amicus curiae, friends of the court, for the sole purpose of offering the Appeals Chamber their insights as military and civilian IHL experts. </a:t>
            </a:r>
          </a:p>
          <a:p>
            <a:pPr marL="645794" indent="-18414" algn="just" defTabSz="457200">
              <a:defRPr sz="1900">
                <a:solidFill>
                  <a:schemeClr val="accent2">
                    <a:satOff val="-16666"/>
                    <a:lumOff val="15000"/>
                  </a:schemeClr>
                </a:solidFill>
              </a:defRPr>
            </a:pPr>
          </a:p>
          <a:p>
            <a:pPr marL="645794" indent="-18414" algn="just" defTabSz="457200">
              <a:defRPr sz="1900">
                <a:solidFill>
                  <a:schemeClr val="accent2">
                    <a:satOff val="-16666"/>
                    <a:lumOff val="15000"/>
                  </a:schemeClr>
                </a:solidFill>
              </a:defRPr>
            </a:pPr>
            <a:r>
              <a:t>One of these 12 experts was actually a former Senior Legal Adviser in the ICTY's Office of the Prosecutor.  </a:t>
            </a:r>
          </a:p>
          <a:p>
            <a:pPr marL="645794" indent="-18414" algn="just" defTabSz="457200">
              <a:defRPr sz="1900">
                <a:solidFill>
                  <a:schemeClr val="accent2">
                    <a:satOff val="-16666"/>
                    <a:lumOff val="15000"/>
                  </a:schemeClr>
                </a:solidFill>
              </a:defRPr>
            </a:pPr>
          </a:p>
          <a:p>
            <a:pPr marL="645794" indent="-18414" algn="just" defTabSz="457200">
              <a:defRPr sz="1900">
                <a:solidFill>
                  <a:schemeClr val="accent2">
                    <a:satOff val="-16666"/>
                    <a:lumOff val="15000"/>
                  </a:schemeClr>
                </a:solidFill>
              </a:defRPr>
            </a:pPr>
            <a:r>
              <a:t>The Appeals Chamber didn't employ their insights.  They didn't have to. It was clear as day that the Trial Chamber decision was gravely wrong.</a:t>
            </a:r>
          </a:p>
        </p:txBody>
      </p:sp>
      <p:sp>
        <p:nvSpPr>
          <p:cNvPr id="107" name="MILITARY EXPERTS NOW STUDY OPERATION STORM AS A LANDMARK CASE"/>
          <p:cNvSpPr txBox="1"/>
          <p:nvPr/>
        </p:nvSpPr>
        <p:spPr>
          <a:xfrm>
            <a:off x="-190404" y="163919"/>
            <a:ext cx="8358248" cy="8926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645794" indent="-18414" defTabSz="457200">
              <a:defRPr b="1" sz="2800">
                <a:solidFill>
                  <a:schemeClr val="accent2">
                    <a:satOff val="-16666"/>
                    <a:lumOff val="15000"/>
                  </a:schemeClr>
                </a:solidFill>
              </a:defRPr>
            </a:lvl1pPr>
          </a:lstStyle>
          <a:p>
            <a:pPr/>
            <a:r>
              <a:t>MILITARY EXPERTS NOW STUDY OPERATION STORM AS A LANDMARK CASE</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Rectangle 2"/>
          <p:cNvSpPr txBox="1"/>
          <p:nvPr>
            <p:ph type="title"/>
          </p:nvPr>
        </p:nvSpPr>
        <p:spPr>
          <a:xfrm>
            <a:off x="241300" y="109538"/>
            <a:ext cx="9144000" cy="1143001"/>
          </a:xfrm>
          <a:prstGeom prst="rect">
            <a:avLst/>
          </a:prstGeom>
        </p:spPr>
        <p:txBody>
          <a:bodyPr/>
          <a:lstStyle/>
          <a:p>
            <a:pPr>
              <a:defRPr sz="2800"/>
            </a:pPr>
            <a:r>
              <a:t>TRIAL OF GENERALS GOTOVINA, CERMAK </a:t>
            </a:r>
          </a:p>
          <a:p>
            <a:pPr>
              <a:defRPr sz="2800"/>
            </a:pPr>
            <a:r>
              <a:t>AND MARKAC</a:t>
            </a:r>
          </a:p>
        </p:txBody>
      </p:sp>
      <p:sp>
        <p:nvSpPr>
          <p:cNvPr id="110" name="Rectangle 3"/>
          <p:cNvSpPr txBox="1"/>
          <p:nvPr>
            <p:ph type="body" idx="1"/>
          </p:nvPr>
        </p:nvSpPr>
        <p:spPr>
          <a:xfrm>
            <a:off x="457200" y="1978818"/>
            <a:ext cx="8229600" cy="4572001"/>
          </a:xfrm>
          <a:prstGeom prst="rect">
            <a:avLst/>
          </a:prstGeom>
        </p:spPr>
        <p:txBody>
          <a:bodyPr/>
          <a:lstStyle/>
          <a:p>
            <a:pPr/>
            <a:r>
              <a:t>The war in Croatia began in 1991 and ended in 1995.  In that time period, in the area where the crimes alleged to have occurred, the Serbian military had virtually expelled the entire Croatian population of this area. </a:t>
            </a:r>
          </a:p>
          <a:p>
            <a:pPr lvl="1" marL="682625" indent="-333375">
              <a:spcBef>
                <a:spcPts val="700"/>
              </a:spcBef>
              <a:buClr>
                <a:srgbClr val="9DB0D1"/>
              </a:buClr>
              <a:defRPr sz="1800"/>
            </a:pPr>
            <a:r>
              <a:t>On August 4, 1995, the Croatian military launched a military operation called Operation Storm, which retook the occupied parts of Croatia.  It is in this context that the indictment was brought.</a:t>
            </a:r>
          </a:p>
          <a:p>
            <a:pPr lvl="1" marL="682625" indent="-333375">
              <a:spcBef>
                <a:spcPts val="700"/>
              </a:spcBef>
              <a:buClr>
                <a:srgbClr val="9DB0D1"/>
              </a:buClr>
              <a:defRPr sz="1800"/>
            </a:pPr>
            <a:r>
              <a:t>The case concerned crimes allegedly committed from August 1995 to September 30, 1995 against the Krajina Serb population and property owned or occupied by Serbs in various municipalities of the Krajina region of Croatia.</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Rectangle 3"/>
          <p:cNvSpPr txBox="1"/>
          <p:nvPr>
            <p:ph type="body" idx="1"/>
          </p:nvPr>
        </p:nvSpPr>
        <p:spPr>
          <a:prstGeom prst="rect">
            <a:avLst/>
          </a:prstGeom>
        </p:spPr>
        <p:txBody>
          <a:bodyPr/>
          <a:lstStyle/>
          <a:p>
            <a:pPr>
              <a:spcBef>
                <a:spcPts val="1000"/>
              </a:spcBef>
              <a:defRPr sz="2800"/>
            </a:pPr>
            <a:r>
              <a:t>Crimes Alleged:</a:t>
            </a:r>
          </a:p>
          <a:p>
            <a:pPr lvl="1" marL="682625" indent="-333375">
              <a:buClr>
                <a:srgbClr val="9DB0D1"/>
              </a:buClr>
            </a:pPr>
            <a:r>
              <a:t>According to the indictment, the accused were responsible for having planned, instigated, ordered, or aided or abetted the following crimes:</a:t>
            </a:r>
            <a:endParaRPr sz="2000"/>
          </a:p>
          <a:p>
            <a:pPr lvl="2" marL="1027112" indent="-342900">
              <a:spcBef>
                <a:spcPts val="600"/>
              </a:spcBef>
              <a:buClr>
                <a:srgbClr val="FFDB4D"/>
              </a:buClr>
              <a:defRPr sz="1800"/>
            </a:pPr>
            <a:r>
              <a:t>deportation and forcible transfer, plunder of public and private property, wanton destruction, murder, inhumane acts and cruel treatment. </a:t>
            </a:r>
          </a:p>
          <a:p>
            <a:pPr lvl="2" marL="1027112" indent="-342900">
              <a:spcBef>
                <a:spcPts val="600"/>
              </a:spcBef>
              <a:buClr>
                <a:srgbClr val="FFDB4D"/>
              </a:buClr>
              <a:defRPr sz="1800"/>
            </a:pPr>
            <a:r>
              <a:t>persecution, including through unlawfully acts on civilians and civilian objects, unlawful detentions, and the imposition of restrictive and discriminatory measures. </a:t>
            </a:r>
          </a:p>
        </p:txBody>
      </p:sp>
      <p:sp>
        <p:nvSpPr>
          <p:cNvPr id="113" name="Rectangle 2"/>
          <p:cNvSpPr txBox="1"/>
          <p:nvPr>
            <p:ph type="title"/>
          </p:nvPr>
        </p:nvSpPr>
        <p:spPr>
          <a:xfrm>
            <a:off x="241300" y="109538"/>
            <a:ext cx="9144000" cy="1143001"/>
          </a:xfrm>
          <a:prstGeom prst="rect">
            <a:avLst/>
          </a:prstGeom>
        </p:spPr>
        <p:txBody>
          <a:bodyPr/>
          <a:lstStyle/>
          <a:p>
            <a:pPr>
              <a:defRPr sz="2800"/>
            </a:pPr>
            <a:r>
              <a:t>TRIAL OF GENERALS GOTOVINA, CERMAK </a:t>
            </a:r>
          </a:p>
          <a:p>
            <a:pPr>
              <a:defRPr sz="2800"/>
            </a:pPr>
            <a:r>
              <a:t>AND MARKAC</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SOME ELEMENTS TO CONSIDER REGARDING THE INDICTMENT"/>
          <p:cNvSpPr txBox="1"/>
          <p:nvPr/>
        </p:nvSpPr>
        <p:spPr>
          <a:xfrm>
            <a:off x="437638" y="231069"/>
            <a:ext cx="7867488" cy="8926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800">
                <a:solidFill>
                  <a:schemeClr val="accent2">
                    <a:satOff val="-16666"/>
                    <a:lumOff val="15000"/>
                  </a:schemeClr>
                </a:solidFill>
              </a:defRPr>
            </a:lvl1pPr>
          </a:lstStyle>
          <a:p>
            <a:pPr/>
            <a:r>
              <a:t>SOME ELEMENTS TO CONSIDER REGARDING THE INDICTMENT </a:t>
            </a:r>
          </a:p>
        </p:txBody>
      </p:sp>
      <p:sp>
        <p:nvSpPr>
          <p:cNvPr id="116" name="The indictment itself. Carla del Ponte, the Chief Prosecutor, wanted all sides to be “guilty”…"/>
          <p:cNvSpPr txBox="1"/>
          <p:nvPr/>
        </p:nvSpPr>
        <p:spPr>
          <a:xfrm>
            <a:off x="-154898" y="1728434"/>
            <a:ext cx="9052561" cy="404511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894748" indent="-267368" algn="just" defTabSz="457200">
              <a:buSzPct val="100000"/>
              <a:buAutoNum type="arabicPeriod" startAt="1"/>
              <a:defRPr sz="2100">
                <a:solidFill>
                  <a:schemeClr val="accent2">
                    <a:satOff val="-16666"/>
                    <a:lumOff val="15000"/>
                  </a:schemeClr>
                </a:solidFill>
              </a:defRPr>
            </a:pPr>
            <a:r>
              <a:t>The indictment itself. Carla del Ponte, the Chief Prosecutor, wanted all sides to be “guilty” </a:t>
            </a:r>
          </a:p>
          <a:p>
            <a:pPr marL="645794" indent="-18414" algn="just" defTabSz="457200">
              <a:defRPr sz="2100">
                <a:solidFill>
                  <a:schemeClr val="accent2">
                    <a:satOff val="-16666"/>
                    <a:lumOff val="15000"/>
                  </a:schemeClr>
                </a:solidFill>
              </a:defRPr>
            </a:pPr>
          </a:p>
          <a:p>
            <a:pPr marL="645794" indent="-18414" algn="just" defTabSz="457200">
              <a:defRPr sz="2100">
                <a:solidFill>
                  <a:schemeClr val="accent2">
                    <a:satOff val="-16666"/>
                    <a:lumOff val="15000"/>
                  </a:schemeClr>
                </a:solidFill>
              </a:defRPr>
            </a:pPr>
            <a:r>
              <a:t>2. The artillery attacks: the Prosecution wanted to establish proof of an evil plan - a JCE -  that made the Serbs flee</a:t>
            </a:r>
          </a:p>
          <a:p>
            <a:pPr marL="645794" indent="-18414" algn="just" defTabSz="457200">
              <a:defRPr sz="2100">
                <a:solidFill>
                  <a:schemeClr val="accent2">
                    <a:satOff val="-16666"/>
                    <a:lumOff val="15000"/>
                  </a:schemeClr>
                </a:solidFill>
              </a:defRPr>
            </a:pPr>
          </a:p>
          <a:p>
            <a:pPr marL="645794" indent="-18414" algn="just" defTabSz="457200">
              <a:defRPr sz="2100">
                <a:solidFill>
                  <a:schemeClr val="accent2">
                    <a:satOff val="-16666"/>
                    <a:lumOff val="15000"/>
                  </a:schemeClr>
                </a:solidFill>
              </a:defRPr>
            </a:pPr>
            <a:r>
              <a:t>3. The JCE was concocted by the Prosecution from a transcript of a meeting of the Croatian leadership at  Brioni on July  31, 1995.  According to the Prosecution, this was where the “evil plan” was masterminded.</a:t>
            </a:r>
          </a:p>
          <a:p>
            <a:pPr marL="645794" indent="-18414" algn="just" defTabSz="457200">
              <a:defRPr sz="2100">
                <a:solidFill>
                  <a:schemeClr val="accent2">
                    <a:satOff val="-16666"/>
                    <a:lumOff val="15000"/>
                  </a:schemeClr>
                </a:solidFill>
              </a:defRPr>
            </a:pPr>
          </a:p>
          <a:p>
            <a:pPr marL="645794" indent="-18414" algn="just" defTabSz="457200">
              <a:defRPr sz="2100">
                <a:solidFill>
                  <a:schemeClr val="accent2">
                    <a:satOff val="-16666"/>
                    <a:lumOff val="15000"/>
                  </a:schemeClr>
                </a:solidFill>
              </a:defRPr>
            </a:pPr>
            <a:r>
              <a:t>4.  The idea that Storm was a was a ‘war crime’ was first bellowed by Carl Bildt</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Rectangle 3"/>
          <p:cNvSpPr txBox="1"/>
          <p:nvPr>
            <p:ph type="body" idx="1"/>
          </p:nvPr>
        </p:nvSpPr>
        <p:spPr>
          <a:xfrm>
            <a:off x="457200" y="1600200"/>
            <a:ext cx="8229600" cy="4953000"/>
          </a:xfrm>
          <a:prstGeom prst="rect">
            <a:avLst/>
          </a:prstGeom>
        </p:spPr>
        <p:txBody>
          <a:bodyPr/>
          <a:lstStyle/>
          <a:p>
            <a:pPr>
              <a:lnSpc>
                <a:spcPct val="80000"/>
              </a:lnSpc>
            </a:pPr>
            <a:r>
              <a:t>The three accused were tried as alleged participants in a joint criminal enterprise, the objective of which was the permanent removal the Serb population from the Krajina region. </a:t>
            </a:r>
          </a:p>
          <a:p>
            <a:pPr>
              <a:lnSpc>
                <a:spcPct val="80000"/>
              </a:lnSpc>
            </a:pPr>
            <a:r>
              <a:t>This enterprise involved the commission of crimes of persecution, deportation and forcible transfer, plunder and destruction. Alternatively, it was alleged that the crimes were a natural and foreseeable consequence of the execution of the enterprise.  In addition, the crimes of murder, inhumane acts and cruel treatment were also alleged to be a natural and foreseeable consequence of the execution of the joint criminal enterprise. </a:t>
            </a:r>
          </a:p>
          <a:p>
            <a:pPr>
              <a:lnSpc>
                <a:spcPct val="80000"/>
              </a:lnSpc>
            </a:pPr>
            <a:r>
              <a:t>The prosecution alleged that accused were criminally liable for having knowingly failed to prevent or punish criminal acts or admissions of their subordinates. </a:t>
            </a:r>
          </a:p>
        </p:txBody>
      </p:sp>
      <p:sp>
        <p:nvSpPr>
          <p:cNvPr id="119" name="Rectangle 5"/>
          <p:cNvSpPr txBox="1"/>
          <p:nvPr>
            <p:ph type="title"/>
          </p:nvPr>
        </p:nvSpPr>
        <p:spPr>
          <a:xfrm>
            <a:off x="241300" y="109538"/>
            <a:ext cx="9144000" cy="1143001"/>
          </a:xfrm>
          <a:prstGeom prst="rect">
            <a:avLst/>
          </a:prstGeom>
        </p:spPr>
        <p:txBody>
          <a:bodyPr/>
          <a:lstStyle/>
          <a:p>
            <a:pPr>
              <a:defRPr sz="2800"/>
            </a:pPr>
            <a:r>
              <a:t>TRIAL OF GENERALS GOTOVINA, CERMAK </a:t>
            </a:r>
          </a:p>
          <a:p>
            <a:pPr>
              <a:defRPr sz="2800"/>
            </a:pPr>
            <a:r>
              <a:t>AND MARKAC</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 name="Tomislav Z. Kuzmanovic…"/>
          <p:cNvSpPr txBox="1"/>
          <p:nvPr>
            <p:ph type="body" sz="half" idx="1"/>
          </p:nvPr>
        </p:nvSpPr>
        <p:spPr>
          <a:xfrm>
            <a:off x="609600" y="2436492"/>
            <a:ext cx="7924800" cy="2623270"/>
          </a:xfrm>
          <a:prstGeom prst="rect">
            <a:avLst/>
          </a:prstGeom>
        </p:spPr>
        <p:txBody>
          <a:bodyPr anchor="t"/>
          <a:lstStyle/>
          <a:p>
            <a:pPr algn="ctr">
              <a:lnSpc>
                <a:spcPct val="80000"/>
              </a:lnSpc>
              <a:spcBef>
                <a:spcPts val="900"/>
              </a:spcBef>
              <a:defRPr b="1" sz="2500">
                <a:solidFill>
                  <a:schemeClr val="accent2"/>
                </a:solidFill>
              </a:defRPr>
            </a:pPr>
            <a:r>
              <a:t>Tomislav Z. Kuzmanovic</a:t>
            </a:r>
          </a:p>
          <a:p>
            <a:pPr algn="ctr">
              <a:lnSpc>
                <a:spcPct val="80000"/>
              </a:lnSpc>
              <a:spcBef>
                <a:spcPts val="900"/>
              </a:spcBef>
              <a:defRPr b="1" sz="2500">
                <a:solidFill>
                  <a:schemeClr val="accent2"/>
                </a:solidFill>
              </a:defRPr>
            </a:pPr>
            <a:r>
              <a:t>Trial Attorney for General Mladen Markac</a:t>
            </a:r>
          </a:p>
          <a:p>
            <a:pPr algn="ctr">
              <a:lnSpc>
                <a:spcPct val="80000"/>
              </a:lnSpc>
              <a:spcBef>
                <a:spcPts val="900"/>
              </a:spcBef>
              <a:defRPr b="1" sz="2500">
                <a:solidFill>
                  <a:schemeClr val="accent2"/>
                </a:solidFill>
              </a:defRPr>
            </a:pPr>
          </a:p>
          <a:p>
            <a:pPr algn="ctr">
              <a:lnSpc>
                <a:spcPct val="80000"/>
              </a:lnSpc>
              <a:spcBef>
                <a:spcPts val="900"/>
              </a:spcBef>
              <a:defRPr b="1" sz="2500">
                <a:solidFill>
                  <a:srgbClr val="133362"/>
                </a:solidFill>
              </a:defRPr>
            </a:pPr>
          </a:p>
          <a:p>
            <a:pPr algn="ctr">
              <a:lnSpc>
                <a:spcPct val="80000"/>
              </a:lnSpc>
              <a:spcBef>
                <a:spcPts val="900"/>
              </a:spcBef>
              <a:defRPr b="1" sz="2500">
                <a:solidFill>
                  <a:schemeClr val="accent2"/>
                </a:solidFill>
              </a:defRPr>
            </a:pPr>
            <a:r>
              <a:t>Ana Katalinic</a:t>
            </a:r>
          </a:p>
          <a:p>
            <a:pPr algn="ctr">
              <a:lnSpc>
                <a:spcPct val="80000"/>
              </a:lnSpc>
              <a:spcBef>
                <a:spcPts val="900"/>
              </a:spcBef>
              <a:defRPr b="1" sz="2500">
                <a:solidFill>
                  <a:schemeClr val="accent2"/>
                </a:solidFill>
              </a:defRPr>
            </a:pPr>
            <a:r>
              <a:t>Case Manager for General Ante Gotovina</a:t>
            </a:r>
          </a:p>
        </p:txBody>
      </p:sp>
      <p:sp>
        <p:nvSpPr>
          <p:cNvPr id="64" name="This webinar is presented by:"/>
          <p:cNvSpPr txBox="1"/>
          <p:nvPr/>
        </p:nvSpPr>
        <p:spPr>
          <a:xfrm>
            <a:off x="2785533" y="1570618"/>
            <a:ext cx="3572934" cy="38751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100">
                <a:solidFill>
                  <a:schemeClr val="accent2"/>
                </a:solidFill>
              </a:defRPr>
            </a:lvl1pPr>
          </a:lstStyle>
          <a:p>
            <a:pPr/>
            <a:r>
              <a:t>This webinar is presented by:</a:t>
            </a:r>
          </a:p>
        </p:txBody>
      </p:sp>
      <p:pic>
        <p:nvPicPr>
          <p:cNvPr id="65" name="Image" descr="Image"/>
          <p:cNvPicPr>
            <a:picLocks noChangeAspect="1"/>
          </p:cNvPicPr>
          <p:nvPr/>
        </p:nvPicPr>
        <p:blipFill>
          <a:blip r:embed="rId2">
            <a:extLst/>
          </a:blip>
          <a:srcRect l="0" t="0" r="0" b="10665"/>
          <a:stretch>
            <a:fillRect/>
          </a:stretch>
        </p:blipFill>
        <p:spPr>
          <a:xfrm>
            <a:off x="2658277" y="5665121"/>
            <a:ext cx="3827446" cy="1063761"/>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Rectangle 3"/>
          <p:cNvSpPr txBox="1"/>
          <p:nvPr>
            <p:ph type="body" idx="1"/>
          </p:nvPr>
        </p:nvSpPr>
        <p:spPr>
          <a:prstGeom prst="rect">
            <a:avLst/>
          </a:prstGeom>
        </p:spPr>
        <p:txBody>
          <a:bodyPr/>
          <a:lstStyle/>
          <a:p>
            <a:pPr/>
            <a:r>
              <a:t>The case was heard over a period of more than three years.  There were 303 trial days.  All the parties including the Trial Chamber called witnesses during the different phases of the case. </a:t>
            </a:r>
          </a:p>
          <a:p>
            <a:pPr lvl="1" marL="682625" indent="-333375">
              <a:buClr>
                <a:srgbClr val="9DB0D1"/>
              </a:buClr>
            </a:pPr>
            <a:r>
              <a:t>145 witnesses were called to give evidence and the Chamber admitted written evidence of another 38 witnesses.</a:t>
            </a:r>
            <a:endParaRPr sz="2000"/>
          </a:p>
          <a:p>
            <a:pPr lvl="1" marL="682625" indent="-333375">
              <a:buClr>
                <a:srgbClr val="9DB0D1"/>
              </a:buClr>
            </a:pPr>
            <a:r>
              <a:t>There were 4,825 admitted exhibits.</a:t>
            </a:r>
            <a:r>
              <a:rPr sz="2000"/>
              <a:t>  </a:t>
            </a:r>
          </a:p>
        </p:txBody>
      </p:sp>
      <p:sp>
        <p:nvSpPr>
          <p:cNvPr id="122" name="Rectangle 5"/>
          <p:cNvSpPr txBox="1"/>
          <p:nvPr>
            <p:ph type="title"/>
          </p:nvPr>
        </p:nvSpPr>
        <p:spPr>
          <a:xfrm>
            <a:off x="241300" y="109538"/>
            <a:ext cx="9144000" cy="1143001"/>
          </a:xfrm>
          <a:prstGeom prst="rect">
            <a:avLst/>
          </a:prstGeom>
        </p:spPr>
        <p:txBody>
          <a:bodyPr/>
          <a:lstStyle/>
          <a:p>
            <a:pPr>
              <a:defRPr sz="2800"/>
            </a:pPr>
            <a:r>
              <a:t>TRIAL OF GENERALS GOTOVINA, CERMAK </a:t>
            </a:r>
          </a:p>
          <a:p>
            <a:pPr>
              <a:defRPr sz="2800"/>
            </a:pPr>
            <a:r>
              <a:t>AND MARKAC</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4" name="Rectangle 3"/>
          <p:cNvSpPr txBox="1"/>
          <p:nvPr>
            <p:ph type="body" idx="1"/>
          </p:nvPr>
        </p:nvSpPr>
        <p:spPr>
          <a:prstGeom prst="rect">
            <a:avLst/>
          </a:prstGeom>
        </p:spPr>
        <p:txBody>
          <a:bodyPr/>
          <a:lstStyle/>
          <a:p>
            <a:pPr/>
            <a:r>
              <a:t>The Trial Chamber framed that judgment as a case about whether Serb civilians and their property were the targets of crimes and whether the accused should be criminally liable for these crimes. </a:t>
            </a:r>
          </a:p>
        </p:txBody>
      </p:sp>
      <p:sp>
        <p:nvSpPr>
          <p:cNvPr id="125" name="Rectangle 5"/>
          <p:cNvSpPr txBox="1"/>
          <p:nvPr>
            <p:ph type="title"/>
          </p:nvPr>
        </p:nvSpPr>
        <p:spPr>
          <a:xfrm>
            <a:off x="241300" y="109538"/>
            <a:ext cx="9144000" cy="1143001"/>
          </a:xfrm>
          <a:prstGeom prst="rect">
            <a:avLst/>
          </a:prstGeom>
        </p:spPr>
        <p:txBody>
          <a:bodyPr/>
          <a:lstStyle/>
          <a:p>
            <a:pPr>
              <a:defRPr sz="2800"/>
            </a:pPr>
            <a:r>
              <a:t>TRIAL OF GENERALS GOTOVINA, CERMAK </a:t>
            </a:r>
          </a:p>
          <a:p>
            <a:pPr>
              <a:defRPr sz="2800"/>
            </a:pPr>
            <a:r>
              <a:t>AND MARKAC</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Rectangle 3"/>
          <p:cNvSpPr txBox="1"/>
          <p:nvPr>
            <p:ph type="body" idx="1"/>
          </p:nvPr>
        </p:nvSpPr>
        <p:spPr>
          <a:prstGeom prst="rect">
            <a:avLst/>
          </a:prstGeom>
        </p:spPr>
        <p:txBody>
          <a:bodyPr/>
          <a:lstStyle/>
          <a:p>
            <a:pPr/>
            <a:r>
              <a:t>General Gotovina and Markac were two of the many Croatian military and civilian leaders involved in Operation Storm.  </a:t>
            </a:r>
          </a:p>
          <a:p>
            <a:pPr/>
            <a:r>
              <a:t>Shortly after the military operation was over, General Cermak was named as the military garrison commander of Knin, the former capital of the Kranjina region of occupied Croatia territory. </a:t>
            </a:r>
          </a:p>
        </p:txBody>
      </p:sp>
      <p:sp>
        <p:nvSpPr>
          <p:cNvPr id="128" name="Rectangle 2"/>
          <p:cNvSpPr txBox="1"/>
          <p:nvPr>
            <p:ph type="title"/>
          </p:nvPr>
        </p:nvSpPr>
        <p:spPr>
          <a:xfrm>
            <a:off x="241300" y="109538"/>
            <a:ext cx="9144000" cy="1143001"/>
          </a:xfrm>
          <a:prstGeom prst="rect">
            <a:avLst/>
          </a:prstGeom>
        </p:spPr>
        <p:txBody>
          <a:bodyPr/>
          <a:lstStyle/>
          <a:p>
            <a:pPr>
              <a:defRPr sz="2800"/>
            </a:pPr>
            <a:r>
              <a:t>TRIAL OF GENERALS GOTOVINA, CERMAK </a:t>
            </a:r>
          </a:p>
          <a:p>
            <a:pPr>
              <a:defRPr sz="2800"/>
            </a:pPr>
            <a:r>
              <a:t>AND MARKAC</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WHAT DIDN’T OCCUR IN OPERATION STORM"/>
          <p:cNvSpPr txBox="1"/>
          <p:nvPr/>
        </p:nvSpPr>
        <p:spPr>
          <a:xfrm>
            <a:off x="212434" y="370769"/>
            <a:ext cx="7847991" cy="48620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800">
                <a:solidFill>
                  <a:schemeClr val="accent2">
                    <a:satOff val="-16666"/>
                    <a:lumOff val="15000"/>
                  </a:schemeClr>
                </a:solidFill>
              </a:defRPr>
            </a:lvl1pPr>
          </a:lstStyle>
          <a:p>
            <a:pPr/>
            <a:r>
              <a:t>WHAT DIDN’T OCCUR IN OPERATION STORM</a:t>
            </a:r>
          </a:p>
        </p:txBody>
      </p:sp>
      <p:sp>
        <p:nvSpPr>
          <p:cNvPr id="131" name="-blatant indiscriminate attacks on civilian population centers (like what happened in Sarajevo)…"/>
          <p:cNvSpPr txBox="1"/>
          <p:nvPr/>
        </p:nvSpPr>
        <p:spPr>
          <a:xfrm>
            <a:off x="523895" y="1787857"/>
            <a:ext cx="8096210" cy="41966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300">
                <a:solidFill>
                  <a:schemeClr val="accent2">
                    <a:satOff val="-16666"/>
                    <a:lumOff val="15000"/>
                  </a:schemeClr>
                </a:solidFill>
              </a:defRPr>
            </a:pPr>
            <a:r>
              <a:t>-blatant indiscriminate attacks on civilian population centers (like what happened in </a:t>
            </a:r>
            <a:r>
              <a:rPr u="sng"/>
              <a:t>Sarajevo</a:t>
            </a:r>
            <a:r>
              <a:t>) </a:t>
            </a:r>
          </a:p>
          <a:p>
            <a:pPr>
              <a:defRPr sz="2300">
                <a:solidFill>
                  <a:schemeClr val="accent2">
                    <a:satOff val="-16666"/>
                    <a:lumOff val="15000"/>
                  </a:schemeClr>
                </a:solidFill>
              </a:defRPr>
            </a:pPr>
          </a:p>
          <a:p>
            <a:pPr>
              <a:defRPr sz="2300">
                <a:solidFill>
                  <a:schemeClr val="accent2">
                    <a:satOff val="-16666"/>
                    <a:lumOff val="15000"/>
                  </a:schemeClr>
                </a:solidFill>
              </a:defRPr>
            </a:pPr>
            <a:r>
              <a:t>-executions of assembled civilians (like what happened at </a:t>
            </a:r>
            <a:r>
              <a:rPr u="sng"/>
              <a:t>Srebrenica</a:t>
            </a:r>
            <a:r>
              <a:t>)</a:t>
            </a:r>
          </a:p>
          <a:p>
            <a:pPr>
              <a:defRPr sz="2300">
                <a:solidFill>
                  <a:schemeClr val="accent2">
                    <a:satOff val="-16666"/>
                    <a:lumOff val="15000"/>
                  </a:schemeClr>
                </a:solidFill>
              </a:defRPr>
            </a:pPr>
          </a:p>
          <a:p>
            <a:pPr>
              <a:defRPr sz="2300">
                <a:solidFill>
                  <a:schemeClr val="accent2">
                    <a:satOff val="-16666"/>
                    <a:lumOff val="15000"/>
                  </a:schemeClr>
                </a:solidFill>
              </a:defRPr>
            </a:pPr>
            <a:r>
              <a:t>-Croatia trying to conquer anyone else’s territory</a:t>
            </a:r>
          </a:p>
          <a:p>
            <a:pPr>
              <a:defRPr sz="2300">
                <a:solidFill>
                  <a:schemeClr val="accent2">
                    <a:satOff val="-16666"/>
                    <a:lumOff val="15000"/>
                  </a:schemeClr>
                </a:solidFill>
              </a:defRPr>
            </a:pPr>
          </a:p>
          <a:p>
            <a:pPr>
              <a:defRPr sz="2300">
                <a:solidFill>
                  <a:schemeClr val="accent2">
                    <a:satOff val="-16666"/>
                    <a:lumOff val="15000"/>
                  </a:schemeClr>
                </a:solidFill>
              </a:defRPr>
            </a:pPr>
            <a:r>
              <a:t>-Operation Storm didn’t involve acts of ethnic cleansing</a:t>
            </a:r>
          </a:p>
          <a:p>
            <a:pPr>
              <a:defRPr sz="2300">
                <a:solidFill>
                  <a:schemeClr val="accent2">
                    <a:satOff val="-16666"/>
                    <a:lumOff val="15000"/>
                  </a:schemeClr>
                </a:solidFill>
              </a:defRPr>
            </a:pPr>
          </a:p>
          <a:p>
            <a:pPr>
              <a:defRPr sz="2300">
                <a:solidFill>
                  <a:schemeClr val="accent2">
                    <a:satOff val="-16666"/>
                    <a:lumOff val="15000"/>
                  </a:schemeClr>
                </a:solidFill>
              </a:defRPr>
            </a:pPr>
            <a:r>
              <a:t>-the Croatian Army didn't deport or force the Serbs out of the Krajina. They left on their own will.</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WHAT DID OCCUR IN OPERATION STORM"/>
          <p:cNvSpPr txBox="1"/>
          <p:nvPr/>
        </p:nvSpPr>
        <p:spPr>
          <a:xfrm>
            <a:off x="299437" y="454565"/>
            <a:ext cx="7275176" cy="48620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800">
                <a:solidFill>
                  <a:schemeClr val="accent2">
                    <a:satOff val="-16666"/>
                    <a:lumOff val="15000"/>
                  </a:schemeClr>
                </a:solidFill>
              </a:defRPr>
            </a:lvl1pPr>
          </a:lstStyle>
          <a:p>
            <a:pPr/>
            <a:r>
              <a:t>WHAT DID OCCUR IN OPERATION STORM</a:t>
            </a:r>
          </a:p>
        </p:txBody>
      </p:sp>
      <p:sp>
        <p:nvSpPr>
          <p:cNvPr id="134" name="It was a complex military endeavour where the Croatian Army:…"/>
          <p:cNvSpPr txBox="1"/>
          <p:nvPr/>
        </p:nvSpPr>
        <p:spPr>
          <a:xfrm>
            <a:off x="-86053" y="1630694"/>
            <a:ext cx="8837624" cy="47042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645794" indent="-18414" algn="just" defTabSz="457200">
              <a:defRPr sz="2400">
                <a:solidFill>
                  <a:schemeClr val="accent2">
                    <a:satOff val="-16666"/>
                    <a:lumOff val="15000"/>
                  </a:schemeClr>
                </a:solidFill>
              </a:defRPr>
            </a:pPr>
            <a:r>
              <a:t>It was a complex military endeavour where the Croatian Army: </a:t>
            </a:r>
          </a:p>
          <a:p>
            <a:pPr marL="645794" indent="-18414" algn="just" defTabSz="457200">
              <a:defRPr sz="2400">
                <a:solidFill>
                  <a:schemeClr val="accent2">
                    <a:satOff val="-16666"/>
                    <a:lumOff val="15000"/>
                  </a:schemeClr>
                </a:solidFill>
              </a:defRPr>
            </a:pPr>
          </a:p>
          <a:p>
            <a:pPr marL="867465" indent="-240085" algn="just" defTabSz="457200">
              <a:buSzPct val="100000"/>
              <a:buChar char="-"/>
              <a:defRPr sz="2400">
                <a:solidFill>
                  <a:schemeClr val="accent2">
                    <a:satOff val="-16666"/>
                    <a:lumOff val="15000"/>
                  </a:schemeClr>
                </a:solidFill>
              </a:defRPr>
            </a:pPr>
            <a:r>
              <a:t>recaptured seized territory taken by rebel serbs four years earlier</a:t>
            </a:r>
          </a:p>
          <a:p>
            <a:pPr marL="645794" indent="-18414" algn="just" defTabSz="457200">
              <a:defRPr sz="2400">
                <a:solidFill>
                  <a:schemeClr val="accent2">
                    <a:satOff val="-16666"/>
                    <a:lumOff val="15000"/>
                  </a:schemeClr>
                </a:solidFill>
              </a:defRPr>
            </a:pPr>
          </a:p>
          <a:p>
            <a:pPr marL="837455" indent="-210075" algn="just" defTabSz="457200">
              <a:buSzPct val="100000"/>
              <a:buChar char="-"/>
              <a:defRPr sz="2400">
                <a:solidFill>
                  <a:schemeClr val="accent2">
                    <a:satOff val="-16666"/>
                    <a:lumOff val="15000"/>
                  </a:schemeClr>
                </a:solidFill>
              </a:defRPr>
            </a:pPr>
            <a:r>
              <a:t>targeted entrenched ARSK defensive positions</a:t>
            </a:r>
          </a:p>
          <a:p>
            <a:pPr marL="837455" indent="-210075" algn="just" defTabSz="457200">
              <a:buSzPct val="100000"/>
              <a:buChar char="-"/>
              <a:defRPr sz="2400">
                <a:solidFill>
                  <a:schemeClr val="accent2">
                    <a:satOff val="-16666"/>
                    <a:lumOff val="15000"/>
                  </a:schemeClr>
                </a:solidFill>
              </a:defRPr>
            </a:pPr>
          </a:p>
          <a:p>
            <a:pPr marL="837455" indent="-210075" algn="just" defTabSz="457200">
              <a:buSzPct val="100000"/>
              <a:buChar char="-"/>
              <a:defRPr sz="2400">
                <a:solidFill>
                  <a:schemeClr val="accent2">
                    <a:satOff val="-16666"/>
                    <a:lumOff val="15000"/>
                  </a:schemeClr>
                </a:solidFill>
              </a:defRPr>
            </a:pPr>
            <a:r>
              <a:t>took strict measures to not harm Serb civilians or property </a:t>
            </a:r>
          </a:p>
          <a:p>
            <a:pPr marL="645794" indent="-18414" algn="just" defTabSz="457200">
              <a:defRPr sz="2400">
                <a:solidFill>
                  <a:schemeClr val="accent2">
                    <a:satOff val="-16666"/>
                    <a:lumOff val="15000"/>
                  </a:schemeClr>
                </a:solidFill>
              </a:defRPr>
            </a:pPr>
          </a:p>
          <a:p>
            <a:pPr marL="837455" indent="-210075" algn="just" defTabSz="457200">
              <a:buSzPct val="100000"/>
              <a:buChar char="-"/>
              <a:defRPr sz="2400">
                <a:solidFill>
                  <a:schemeClr val="accent2">
                    <a:satOff val="-16666"/>
                    <a:lumOff val="15000"/>
                  </a:schemeClr>
                </a:solidFill>
              </a:defRPr>
            </a:pPr>
            <a:r>
              <a:t>saved the Muslim population in the Bihac enclave in Bosnia Hercegovina from the fate that Srebrenica suffered only weeks earlier</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Rectangle 3"/>
          <p:cNvSpPr txBox="1"/>
          <p:nvPr>
            <p:ph type="body" idx="1"/>
          </p:nvPr>
        </p:nvSpPr>
        <p:spPr>
          <a:xfrm>
            <a:off x="457200" y="1600200"/>
            <a:ext cx="8229600" cy="5257800"/>
          </a:xfrm>
          <a:prstGeom prst="rect">
            <a:avLst/>
          </a:prstGeom>
        </p:spPr>
        <p:txBody>
          <a:bodyPr/>
          <a:lstStyle/>
          <a:p>
            <a:pPr>
              <a:lnSpc>
                <a:spcPct val="90000"/>
              </a:lnSpc>
            </a:pPr>
            <a:r>
              <a:t>All three accused were charged as participants in the joint criminal enterprise.</a:t>
            </a:r>
          </a:p>
          <a:p>
            <a:pPr lvl="1" marL="682625" indent="-333375">
              <a:lnSpc>
                <a:spcPct val="90000"/>
              </a:lnSpc>
              <a:spcBef>
                <a:spcPts val="700"/>
              </a:spcBef>
              <a:buClr>
                <a:srgbClr val="9DB0D1"/>
              </a:buClr>
              <a:defRPr sz="2000"/>
            </a:pPr>
            <a:r>
              <a:t>In assessing whether there was a joint criminal enterprise, the Trial Chamber considered discussions at a meeting of Croatian Leadership on July 31, 1995, a few days before the launching of Operation Storm.  At this meeting, Croatian President Tudjman met with high ranking military and civilian officials to discuss the military operation.  </a:t>
            </a:r>
          </a:p>
          <a:p>
            <a:pPr lvl="1" marL="682625" indent="-333375">
              <a:lnSpc>
                <a:spcPct val="90000"/>
              </a:lnSpc>
              <a:spcBef>
                <a:spcPts val="700"/>
              </a:spcBef>
              <a:buClr>
                <a:srgbClr val="9DB0D1"/>
              </a:buClr>
              <a:defRPr sz="2000"/>
            </a:pPr>
            <a:r>
              <a:t>The Chamber considered statements in the context of this meeting as a sharing of the common objective of the permanent removal of the Serb civilian population from the Krajina by force or threat of force, which amounted to deportation, forcible transfer, persecution through the imposition of restrictive and discriminatory measures, unlawful acts against civilians and civilian objects, deportation and forcible transfer.</a:t>
            </a:r>
          </a:p>
        </p:txBody>
      </p:sp>
      <p:sp>
        <p:nvSpPr>
          <p:cNvPr id="137" name="Rectangle 2"/>
          <p:cNvSpPr txBox="1"/>
          <p:nvPr>
            <p:ph type="title"/>
          </p:nvPr>
        </p:nvSpPr>
        <p:spPr>
          <a:xfrm>
            <a:off x="241300" y="109538"/>
            <a:ext cx="9144000" cy="1143001"/>
          </a:xfrm>
          <a:prstGeom prst="rect">
            <a:avLst/>
          </a:prstGeom>
        </p:spPr>
        <p:txBody>
          <a:bodyPr/>
          <a:lstStyle/>
          <a:p>
            <a:pPr>
              <a:defRPr sz="2800"/>
            </a:pPr>
            <a:r>
              <a:t>TRIAL OF GENERALS GOTOVINA, CERMAK </a:t>
            </a:r>
          </a:p>
          <a:p>
            <a:pPr>
              <a:defRPr sz="2800"/>
            </a:pPr>
            <a:r>
              <a:t>AND MARKAC</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Rectangle 3"/>
          <p:cNvSpPr txBox="1"/>
          <p:nvPr>
            <p:ph type="body" idx="1"/>
          </p:nvPr>
        </p:nvSpPr>
        <p:spPr>
          <a:prstGeom prst="rect">
            <a:avLst/>
          </a:prstGeom>
        </p:spPr>
        <p:txBody>
          <a:bodyPr/>
          <a:lstStyle/>
          <a:p>
            <a:pPr lvl="1" marL="682625" indent="-333375">
              <a:lnSpc>
                <a:spcPct val="90000"/>
              </a:lnSpc>
              <a:spcBef>
                <a:spcPts val="700"/>
              </a:spcBef>
              <a:buClr>
                <a:srgbClr val="9DB0D1"/>
              </a:buClr>
              <a:defRPr sz="2000"/>
            </a:pPr>
            <a:r>
              <a:t>However, the Chamber found that the common objective did not amount to or involve the commission of the crimes and the persecution, wanton and destruction, plunder, murder, inhumane acts, cruel treatment and unlawful detention.</a:t>
            </a:r>
          </a:p>
          <a:p>
            <a:pPr lvl="1" marL="682625" indent="-333375">
              <a:lnSpc>
                <a:spcPct val="90000"/>
              </a:lnSpc>
              <a:spcBef>
                <a:spcPts val="700"/>
              </a:spcBef>
              <a:buClr>
                <a:srgbClr val="9DB0D1"/>
              </a:buClr>
              <a:defRPr sz="2000"/>
            </a:pPr>
            <a:r>
              <a:t>The base JCE allegation being attributed to the accused were that the two generals who had ordered the artillery attack at the beginning of the operation ordered an unlawful attack on civilians and civilian objects.  Moreover, the generals were alleged to have made an effort to prevent the follow-up on crimes reported to have been committed by subordinates and that the other charged crimes, although not part of the common purpose, were natural and foreseeable consequences of the execution of the joint criminal enterprise and foreseeable for two of the three generals.  </a:t>
            </a:r>
          </a:p>
        </p:txBody>
      </p:sp>
      <p:sp>
        <p:nvSpPr>
          <p:cNvPr id="140" name="Rectangle 2"/>
          <p:cNvSpPr txBox="1"/>
          <p:nvPr>
            <p:ph type="title"/>
          </p:nvPr>
        </p:nvSpPr>
        <p:spPr>
          <a:xfrm>
            <a:off x="241300" y="109538"/>
            <a:ext cx="9144000" cy="1143001"/>
          </a:xfrm>
          <a:prstGeom prst="rect">
            <a:avLst/>
          </a:prstGeom>
        </p:spPr>
        <p:txBody>
          <a:bodyPr/>
          <a:lstStyle/>
          <a:p>
            <a:pPr>
              <a:defRPr sz="2800"/>
            </a:pPr>
            <a:r>
              <a:t>TRIAL OF GENERALS GOTOVINA, CERMAK </a:t>
            </a:r>
          </a:p>
          <a:p>
            <a:pPr>
              <a:defRPr sz="2800"/>
            </a:pPr>
            <a:r>
              <a:t>AND MARKAC</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Rectangle 3"/>
          <p:cNvSpPr txBox="1"/>
          <p:nvPr>
            <p:ph type="body" idx="1"/>
          </p:nvPr>
        </p:nvSpPr>
        <p:spPr>
          <a:prstGeom prst="rect">
            <a:avLst/>
          </a:prstGeom>
        </p:spPr>
        <p:txBody>
          <a:bodyPr/>
          <a:lstStyle/>
          <a:p>
            <a:pPr lvl="1" marL="682625" indent="-333375">
              <a:lnSpc>
                <a:spcPct val="90000"/>
              </a:lnSpc>
              <a:spcBef>
                <a:spcPts val="700"/>
              </a:spcBef>
              <a:buClr>
                <a:srgbClr val="9DB0D1"/>
              </a:buClr>
              <a:defRPr sz="2000"/>
            </a:pPr>
            <a:r>
              <a:t>General Cermak was found not to be a member of the joint criminal enterprise or having made any intentional or significant contribution to it (he was not at the leadership meeting on July 31, 1995).  </a:t>
            </a:r>
          </a:p>
        </p:txBody>
      </p:sp>
      <p:sp>
        <p:nvSpPr>
          <p:cNvPr id="143" name="Rectangle 2"/>
          <p:cNvSpPr txBox="1"/>
          <p:nvPr>
            <p:ph type="title"/>
          </p:nvPr>
        </p:nvSpPr>
        <p:spPr>
          <a:xfrm>
            <a:off x="241300" y="109538"/>
            <a:ext cx="9144000" cy="1143001"/>
          </a:xfrm>
          <a:prstGeom prst="rect">
            <a:avLst/>
          </a:prstGeom>
        </p:spPr>
        <p:txBody>
          <a:bodyPr/>
          <a:lstStyle/>
          <a:p>
            <a:pPr>
              <a:defRPr sz="2800"/>
            </a:pPr>
            <a:r>
              <a:t>TRIAL OF GENERALS GOTOVINA, CERMAK </a:t>
            </a:r>
          </a:p>
          <a:p>
            <a:pPr>
              <a:defRPr sz="2800"/>
            </a:pPr>
            <a:r>
              <a:t>AND MARKAC</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Rectangle 3"/>
          <p:cNvSpPr txBox="1"/>
          <p:nvPr>
            <p:ph type="body" idx="1"/>
          </p:nvPr>
        </p:nvSpPr>
        <p:spPr>
          <a:prstGeom prst="rect">
            <a:avLst/>
          </a:prstGeom>
        </p:spPr>
        <p:txBody>
          <a:bodyPr/>
          <a:lstStyle/>
          <a:p>
            <a:pPr/>
            <a:r>
              <a:t>Gotovina was sentenced to 24 years; </a:t>
            </a:r>
          </a:p>
          <a:p>
            <a:pPr/>
            <a:r>
              <a:t>Markac 18 years; and </a:t>
            </a:r>
          </a:p>
          <a:p>
            <a:pPr/>
            <a:r>
              <a:t>Cermak released. </a:t>
            </a:r>
          </a:p>
        </p:txBody>
      </p:sp>
      <p:sp>
        <p:nvSpPr>
          <p:cNvPr id="146" name="Rectangle 2"/>
          <p:cNvSpPr txBox="1"/>
          <p:nvPr>
            <p:ph type="title"/>
          </p:nvPr>
        </p:nvSpPr>
        <p:spPr>
          <a:xfrm>
            <a:off x="241300" y="109538"/>
            <a:ext cx="9144000" cy="1143001"/>
          </a:xfrm>
          <a:prstGeom prst="rect">
            <a:avLst/>
          </a:prstGeom>
        </p:spPr>
        <p:txBody>
          <a:bodyPr/>
          <a:lstStyle/>
          <a:p>
            <a:pPr>
              <a:defRPr sz="2800"/>
            </a:pPr>
            <a:r>
              <a:t>TRIAL OF GENERALS GOTOVINA, CERMAK </a:t>
            </a:r>
          </a:p>
          <a:p>
            <a:pPr>
              <a:defRPr sz="2800"/>
            </a:pPr>
            <a:r>
              <a:t>AND MARKAC</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HOW DID THE TRIAL CHAMBER FIND THE CROATIAN ARMY GUILTY OF UNLAWFUL ARTILLERY ATTACKS?"/>
          <p:cNvSpPr txBox="1"/>
          <p:nvPr/>
        </p:nvSpPr>
        <p:spPr>
          <a:xfrm>
            <a:off x="566896" y="2707569"/>
            <a:ext cx="8010208" cy="118595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500">
                <a:solidFill>
                  <a:schemeClr val="accent2">
                    <a:satOff val="-16666"/>
                    <a:lumOff val="15000"/>
                  </a:schemeClr>
                </a:solidFill>
              </a:defRPr>
            </a:lvl1pPr>
          </a:lstStyle>
          <a:p>
            <a:pPr/>
            <a:r>
              <a:t>HOW DID THE TRIAL CHAMBER FIND THE CROATIAN ARMY GUILTY OF UNLAWFUL ARTILLERY ATTACKS?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7" name="Image" descr="Image"/>
          <p:cNvPicPr>
            <a:picLocks noChangeAspect="1"/>
          </p:cNvPicPr>
          <p:nvPr/>
        </p:nvPicPr>
        <p:blipFill>
          <a:blip r:embed="rId2">
            <a:extLst/>
          </a:blip>
          <a:stretch>
            <a:fillRect/>
          </a:stretch>
        </p:blipFill>
        <p:spPr>
          <a:xfrm>
            <a:off x="460881" y="1481330"/>
            <a:ext cx="7794113" cy="5248037"/>
          </a:xfrm>
          <a:prstGeom prst="rect">
            <a:avLst/>
          </a:prstGeom>
          <a:ln w="12700">
            <a:miter lim="400000"/>
          </a:ln>
        </p:spPr>
      </p:pic>
      <p:sp>
        <p:nvSpPr>
          <p:cNvPr id="68" name="25th Anniversary of Operation Storm"/>
          <p:cNvSpPr txBox="1"/>
          <p:nvPr/>
        </p:nvSpPr>
        <p:spPr>
          <a:xfrm>
            <a:off x="1192505" y="443112"/>
            <a:ext cx="6758990" cy="51077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3000">
                <a:solidFill>
                  <a:schemeClr val="accent2"/>
                </a:solidFill>
              </a:defRPr>
            </a:lvl1pPr>
          </a:lstStyle>
          <a:p>
            <a:pPr/>
            <a:r>
              <a:t>25th Anniversary of Operation Storm</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TARGETS…."/>
          <p:cNvSpPr txBox="1"/>
          <p:nvPr/>
        </p:nvSpPr>
        <p:spPr>
          <a:xfrm>
            <a:off x="830505" y="459669"/>
            <a:ext cx="2231143" cy="48620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800">
                <a:solidFill>
                  <a:schemeClr val="accent2">
                    <a:satOff val="-16666"/>
                    <a:lumOff val="15000"/>
                  </a:schemeClr>
                </a:solidFill>
              </a:defRPr>
            </a:lvl1pPr>
          </a:lstStyle>
          <a:p>
            <a:pPr/>
            <a:r>
              <a:t>TARGETS….</a:t>
            </a:r>
          </a:p>
        </p:txBody>
      </p:sp>
      <p:sp>
        <p:nvSpPr>
          <p:cNvPr id="151" name="identifies enemy military positions…"/>
          <p:cNvSpPr txBox="1"/>
          <p:nvPr/>
        </p:nvSpPr>
        <p:spPr>
          <a:xfrm>
            <a:off x="728980" y="2366926"/>
            <a:ext cx="7873415" cy="21112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lgn="just" defTabSz="457200">
              <a:lnSpc>
                <a:spcPct val="150000"/>
              </a:lnSpc>
              <a:buClr>
                <a:srgbClr val="000000"/>
              </a:buClr>
              <a:buSzPct val="100000"/>
              <a:buFont typeface="Arial"/>
              <a:buAutoNum type="arabicPeriod" startAt="1"/>
              <a:defRPr sz="2000">
                <a:solidFill>
                  <a:schemeClr val="accent2">
                    <a:satOff val="-16666"/>
                    <a:lumOff val="15000"/>
                  </a:schemeClr>
                </a:solidFill>
              </a:defRPr>
            </a:pPr>
            <a:r>
              <a:t>identifies enemy military positions </a:t>
            </a:r>
          </a:p>
          <a:p>
            <a:pPr marL="457200" indent="-457200" algn="just" defTabSz="457200">
              <a:lnSpc>
                <a:spcPct val="150000"/>
              </a:lnSpc>
              <a:buClr>
                <a:srgbClr val="000000"/>
              </a:buClr>
              <a:buSzPct val="100000"/>
              <a:buFont typeface="Arial"/>
              <a:buAutoNum type="arabicPeriod" startAt="1"/>
              <a:defRPr sz="2000">
                <a:solidFill>
                  <a:schemeClr val="accent2">
                    <a:satOff val="-16666"/>
                    <a:lumOff val="15000"/>
                  </a:schemeClr>
                </a:solidFill>
              </a:defRPr>
            </a:pPr>
            <a:r>
              <a:t>sets the conditions for achieving his tactical, operational, and strategic objectives </a:t>
            </a:r>
          </a:p>
          <a:p>
            <a:pPr marL="457200" indent="-457200" algn="just" defTabSz="457200">
              <a:lnSpc>
                <a:spcPct val="150000"/>
              </a:lnSpc>
              <a:buClr>
                <a:srgbClr val="000000"/>
              </a:buClr>
              <a:buSzPct val="100000"/>
              <a:buFont typeface="Arial"/>
              <a:buAutoNum type="arabicPeriod" startAt="1"/>
              <a:defRPr sz="2000">
                <a:solidFill>
                  <a:schemeClr val="accent2">
                    <a:satOff val="-16666"/>
                    <a:lumOff val="15000"/>
                  </a:schemeClr>
                </a:solidFill>
              </a:defRPr>
            </a:pPr>
            <a:r>
              <a:t>assesses potential enemy targets and </a:t>
            </a:r>
          </a:p>
          <a:p>
            <a:pPr marL="457200" indent="-457200" algn="just" defTabSz="457200">
              <a:lnSpc>
                <a:spcPct val="150000"/>
              </a:lnSpc>
              <a:buClr>
                <a:srgbClr val="000000"/>
              </a:buClr>
              <a:buSzPct val="100000"/>
              <a:buFont typeface="Arial"/>
              <a:buAutoNum type="arabicPeriod" startAt="1"/>
              <a:defRPr sz="2000">
                <a:solidFill>
                  <a:schemeClr val="accent2">
                    <a:satOff val="-16666"/>
                    <a:lumOff val="15000"/>
                  </a:schemeClr>
                </a:solidFill>
              </a:defRPr>
            </a:pPr>
            <a:r>
              <a:t>executes them in accordance with IHL.  </a:t>
            </a:r>
          </a:p>
        </p:txBody>
      </p:sp>
      <p:sp>
        <p:nvSpPr>
          <p:cNvPr id="152" name="This is exactly what the Croatian Army did, under the leadership of General Gotovina.  Only places and objects that qualified as lawful military objectives were attacked in Operation Storm."/>
          <p:cNvSpPr txBox="1"/>
          <p:nvPr/>
        </p:nvSpPr>
        <p:spPr>
          <a:xfrm>
            <a:off x="-317282" y="4831805"/>
            <a:ext cx="9051540" cy="11432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645794" indent="-18414" algn="just" defTabSz="457200">
              <a:lnSpc>
                <a:spcPct val="150000"/>
              </a:lnSpc>
              <a:defRPr>
                <a:solidFill>
                  <a:schemeClr val="accent2">
                    <a:satOff val="-16666"/>
                    <a:lumOff val="15000"/>
                  </a:schemeClr>
                </a:solidFill>
              </a:defRPr>
            </a:lvl1pPr>
          </a:lstStyle>
          <a:p>
            <a:pPr/>
            <a:r>
              <a:t>This is exactly what the Croatian Army did, under the leadership of General Gotovina.  Only places and objects that qualified as lawful military objectives were attacked in Operation Storm.</a:t>
            </a:r>
          </a:p>
        </p:txBody>
      </p:sp>
      <p:sp>
        <p:nvSpPr>
          <p:cNvPr id="153" name="Let’s first look at targets.  A proper military commander:"/>
          <p:cNvSpPr txBox="1"/>
          <p:nvPr/>
        </p:nvSpPr>
        <p:spPr>
          <a:xfrm>
            <a:off x="55795" y="1638029"/>
            <a:ext cx="6994705" cy="37523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marL="645794" indent="-18414" algn="just" defTabSz="457200">
              <a:lnSpc>
                <a:spcPct val="150000"/>
              </a:lnSpc>
              <a:defRPr sz="2000">
                <a:solidFill>
                  <a:schemeClr val="accent2">
                    <a:satOff val="-16666"/>
                    <a:lumOff val="15000"/>
                  </a:schemeClr>
                </a:solidFill>
              </a:defRPr>
            </a:lvl1pPr>
          </a:lstStyle>
          <a:p>
            <a:pPr/>
            <a:r>
              <a:t>Let’s first look at targets.  A proper military commander: </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200-METRE RADIUS OF ERROR AND AN IMPACT ANALYSIS. (or… how to fortify a dying claim of a JCE)"/>
          <p:cNvSpPr txBox="1"/>
          <p:nvPr/>
        </p:nvSpPr>
        <p:spPr>
          <a:xfrm>
            <a:off x="-100390" y="274214"/>
            <a:ext cx="8079493" cy="80922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645794" indent="-18414" algn="just" defTabSz="457200">
              <a:lnSpc>
                <a:spcPct val="150000"/>
              </a:lnSpc>
              <a:defRPr b="1" sz="2000">
                <a:solidFill>
                  <a:schemeClr val="accent2">
                    <a:satOff val="-16666"/>
                    <a:lumOff val="15000"/>
                  </a:schemeClr>
                </a:solidFill>
              </a:defRPr>
            </a:lvl1pPr>
          </a:lstStyle>
          <a:p>
            <a:pPr/>
            <a:r>
              <a:t>200-METRE RADIUS OF ERROR AND AN IMPACT ANALYSIS. (or… how to fortify a dying claim of a JCE)</a:t>
            </a:r>
          </a:p>
        </p:txBody>
      </p:sp>
      <p:sp>
        <p:nvSpPr>
          <p:cNvPr id="156" name="- projectiles that impacted within a distance of 200 meters of an identified artillery target were ok and presumed to have been fired at that target…"/>
          <p:cNvSpPr txBox="1"/>
          <p:nvPr/>
        </p:nvSpPr>
        <p:spPr>
          <a:xfrm>
            <a:off x="316949" y="2710162"/>
            <a:ext cx="8510102" cy="221631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645794" indent="-18414" algn="just" defTabSz="457200">
              <a:defRPr sz="2100">
                <a:solidFill>
                  <a:srgbClr val="669C35"/>
                </a:solidFill>
              </a:defRPr>
            </a:pPr>
            <a:r>
              <a:t>- projectiles that impacted </a:t>
            </a:r>
            <a:r>
              <a:rPr u="sng"/>
              <a:t>within</a:t>
            </a:r>
            <a:r>
              <a:t> a distance of 200 meters of an identified artillery target were ok and presumed to have been fired at that target</a:t>
            </a:r>
          </a:p>
          <a:p>
            <a:pPr marL="645794" indent="-18414" algn="just" defTabSz="457200">
              <a:defRPr sz="2100">
                <a:solidFill>
                  <a:srgbClr val="669C35"/>
                </a:solidFill>
              </a:defRPr>
            </a:pPr>
          </a:p>
          <a:p>
            <a:pPr marL="645794" indent="-18414" algn="just" defTabSz="457200">
              <a:defRPr sz="2100">
                <a:solidFill>
                  <a:srgbClr val="E32400"/>
                </a:solidFill>
              </a:defRPr>
            </a:pPr>
            <a:r>
              <a:t>- projectiles that hit </a:t>
            </a:r>
            <a:r>
              <a:rPr u="sng"/>
              <a:t>beyond</a:t>
            </a:r>
            <a:r>
              <a:t> 200 metres of the target were automatically considered by the Trial Chamber as an unlawful attack on civilians</a:t>
            </a:r>
          </a:p>
        </p:txBody>
      </p:sp>
      <p:sp>
        <p:nvSpPr>
          <p:cNvPr id="157" name="This point was one of the dominoes of the Trial Chamber judgment that collapsed on appeal.  This is the 200-metre rule summarized.  It’s pretty simple"/>
          <p:cNvSpPr txBox="1"/>
          <p:nvPr/>
        </p:nvSpPr>
        <p:spPr>
          <a:xfrm>
            <a:off x="-337895" y="1676940"/>
            <a:ext cx="8962937" cy="9594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645794" indent="-18414" algn="just" defTabSz="457200">
              <a:defRPr sz="2000">
                <a:solidFill>
                  <a:schemeClr val="accent2">
                    <a:satOff val="-16666"/>
                    <a:lumOff val="15000"/>
                  </a:schemeClr>
                </a:solidFill>
              </a:defRPr>
            </a:lvl1pPr>
          </a:lstStyle>
          <a:p>
            <a:pPr/>
            <a:r>
              <a:t>This point was one of the dominoes of the Trial Chamber judgment that collapsed on appeal.  This is the 200-metre rule summarized.  It’s pretty simple</a:t>
            </a:r>
          </a:p>
        </p:txBody>
      </p:sp>
      <p:sp>
        <p:nvSpPr>
          <p:cNvPr id="158" name="The Appeals Chamber quite easily found that the 200m rule was baseless. There was nothing …. no support, no testimony, no exhibit, no mention in an expert report, of any 200-metre standard."/>
          <p:cNvSpPr txBox="1"/>
          <p:nvPr/>
        </p:nvSpPr>
        <p:spPr>
          <a:xfrm>
            <a:off x="-96520" y="5164458"/>
            <a:ext cx="8861188" cy="11507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645794" indent="-18414" algn="just" defTabSz="457200">
              <a:defRPr>
                <a:solidFill>
                  <a:schemeClr val="accent2">
                    <a:satOff val="-16666"/>
                    <a:lumOff val="15000"/>
                  </a:schemeClr>
                </a:solidFill>
              </a:defRPr>
            </a:pPr>
            <a:r>
              <a:t>The Appeals Chamber quite easily found that the 200m rule was baseless. There was </a:t>
            </a:r>
            <a:r>
              <a:rPr u="sng"/>
              <a:t>nothing</a:t>
            </a:r>
            <a:r>
              <a:t> …. no support, no testimony, no exhibit, no mention in an expert report, of any 200-metre standard. </a:t>
            </a:r>
            <a:endParaRPr b="1"/>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200-METRE PRECISION STANDARD - AN ALARMING ELEMENT OF THE TRIAL CHAMBER’S JUDGMENT"/>
          <p:cNvSpPr txBox="1"/>
          <p:nvPr/>
        </p:nvSpPr>
        <p:spPr>
          <a:xfrm>
            <a:off x="170105" y="383469"/>
            <a:ext cx="7832984" cy="6673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000">
                <a:solidFill>
                  <a:schemeClr val="accent2">
                    <a:satOff val="-16666"/>
                    <a:lumOff val="15000"/>
                  </a:schemeClr>
                </a:solidFill>
              </a:defRPr>
            </a:lvl1pPr>
          </a:lstStyle>
          <a:p>
            <a:pPr/>
            <a:r>
              <a:t>200-METRE PRECISION STANDARD - AN ALARMING ELEMENT OF THE TRIAL CHAMBER’S JUDGMENT </a:t>
            </a:r>
          </a:p>
        </p:txBody>
      </p:sp>
      <p:sp>
        <p:nvSpPr>
          <p:cNvPr id="161" name="Gotovina appealed this rationale which was an alarming element of the Trial Chamber's judgment.…"/>
          <p:cNvSpPr txBox="1"/>
          <p:nvPr/>
        </p:nvSpPr>
        <p:spPr>
          <a:xfrm>
            <a:off x="-299721" y="2148592"/>
            <a:ext cx="9052561" cy="33843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645794" indent="-18414" algn="just" defTabSz="457200">
              <a:defRPr sz="2200">
                <a:solidFill>
                  <a:schemeClr val="accent2">
                    <a:satOff val="-16666"/>
                    <a:lumOff val="15000"/>
                  </a:schemeClr>
                </a:solidFill>
              </a:defRPr>
            </a:pPr>
            <a:r>
              <a:t>Gotovina appealed this rationale which was an alarming element of the Trial Chamber's judgment.  </a:t>
            </a:r>
          </a:p>
          <a:p>
            <a:pPr marL="645794" indent="-18414" algn="just" defTabSz="457200">
              <a:defRPr sz="2200">
                <a:solidFill>
                  <a:schemeClr val="accent2">
                    <a:satOff val="-16666"/>
                    <a:lumOff val="15000"/>
                  </a:schemeClr>
                </a:solidFill>
              </a:defRPr>
            </a:pPr>
          </a:p>
          <a:p>
            <a:pPr marL="645794" indent="-18414" algn="just" defTabSz="457200">
              <a:defRPr sz="2200">
                <a:solidFill>
                  <a:schemeClr val="accent2">
                    <a:satOff val="-16666"/>
                    <a:lumOff val="15000"/>
                  </a:schemeClr>
                </a:solidFill>
              </a:defRPr>
            </a:pPr>
            <a:r>
              <a:t>The argument was that it is essentially impossible to expect military commanders to adhere to a 200 metre precision standard.  </a:t>
            </a:r>
          </a:p>
          <a:p>
            <a:pPr marL="645794" indent="-18414" algn="just" defTabSz="457200">
              <a:defRPr sz="2200">
                <a:solidFill>
                  <a:schemeClr val="accent2">
                    <a:satOff val="-16666"/>
                    <a:lumOff val="15000"/>
                  </a:schemeClr>
                </a:solidFill>
              </a:defRPr>
            </a:pPr>
          </a:p>
          <a:p>
            <a:pPr marL="645794" indent="-18414" algn="just" defTabSz="457200">
              <a:defRPr sz="2200">
                <a:solidFill>
                  <a:schemeClr val="accent2">
                    <a:satOff val="-16666"/>
                    <a:lumOff val="15000"/>
                  </a:schemeClr>
                </a:solidFill>
              </a:defRPr>
            </a:pPr>
            <a:r>
              <a:t>The closest reasonable standard that was found on the trial record was through the testimony of Andrew Leslie, who stated that a 400m error radius was an acceptable standard.</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The Trial Chamber’s finding of unlawful artillery attacks was mostly based on  their analysis of the impact sites within the Four Towns. These Impact Analyses were directly linked to, and relied on, this 200-metre standard."/>
          <p:cNvSpPr txBox="1"/>
          <p:nvPr/>
        </p:nvSpPr>
        <p:spPr>
          <a:xfrm>
            <a:off x="-236221" y="1706703"/>
            <a:ext cx="8683517" cy="11507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645794" indent="-18414" algn="just" defTabSz="457200">
              <a:defRPr>
                <a:solidFill>
                  <a:schemeClr val="accent2">
                    <a:satOff val="-16666"/>
                    <a:lumOff val="15000"/>
                  </a:schemeClr>
                </a:solidFill>
              </a:defRPr>
            </a:lvl1pPr>
          </a:lstStyle>
          <a:p>
            <a:pPr/>
            <a:r>
              <a:t>The Trial Chamber’s finding of unlawful artillery attacks was mostly based on  their analysis of the impact sites within the Four Towns. These Impact Analyses were directly linked to, and relied on, this 200-metre standard. </a:t>
            </a:r>
          </a:p>
        </p:txBody>
      </p:sp>
      <p:sp>
        <p:nvSpPr>
          <p:cNvPr id="164" name="- Their analyses concluded, no surprise, that all impact sites more than 200 metres from its intended target were evidence of unlawful artillery attack."/>
          <p:cNvSpPr txBox="1"/>
          <p:nvPr/>
        </p:nvSpPr>
        <p:spPr>
          <a:xfrm>
            <a:off x="-41886" y="2836429"/>
            <a:ext cx="8294848" cy="8840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645794" indent="-18414" algn="just" defTabSz="457200">
              <a:defRPr>
                <a:solidFill>
                  <a:schemeClr val="accent2">
                    <a:satOff val="-16666"/>
                    <a:lumOff val="15000"/>
                  </a:schemeClr>
                </a:solidFill>
              </a:defRPr>
            </a:lvl1pPr>
          </a:lstStyle>
          <a:p>
            <a:pPr/>
            <a:r>
              <a:t>- Their analyses concluded, no surprise, that all impact sites more than 200 metres from its intended target were evidence of unlawful artillery attack. </a:t>
            </a:r>
          </a:p>
        </p:txBody>
      </p:sp>
      <p:sp>
        <p:nvSpPr>
          <p:cNvPr id="165" name="- The Trial Chamber then concluded that the unlawful attacks were the cause of the deportation of Serb civilians from the Krajina."/>
          <p:cNvSpPr txBox="1"/>
          <p:nvPr/>
        </p:nvSpPr>
        <p:spPr>
          <a:xfrm>
            <a:off x="-41886" y="3877257"/>
            <a:ext cx="8294848"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645794" indent="-18414" algn="just" defTabSz="457200">
              <a:defRPr>
                <a:solidFill>
                  <a:schemeClr val="accent2">
                    <a:satOff val="-16666"/>
                    <a:lumOff val="15000"/>
                  </a:schemeClr>
                </a:solidFill>
              </a:defRPr>
            </a:lvl1pPr>
          </a:lstStyle>
          <a:p>
            <a:pPr/>
            <a:r>
              <a:t>- The Trial Chamber then concluded that the unlawful attacks were the cause of the deportation of Serb civilians from the Krajina.</a:t>
            </a:r>
          </a:p>
        </p:txBody>
      </p:sp>
      <p:sp>
        <p:nvSpPr>
          <p:cNvPr id="166" name="- The Appeals Chamber determined that the Trial Chamber’s errors with respect to the 200 Metre Standard and targets of opportunity were sufficiently serious that the conclusions of the Impact Analysis could not be sustained”"/>
          <p:cNvSpPr txBox="1"/>
          <p:nvPr/>
        </p:nvSpPr>
        <p:spPr>
          <a:xfrm>
            <a:off x="-104344" y="4791084"/>
            <a:ext cx="8419764" cy="11507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645794" indent="-18414" algn="just" defTabSz="457200">
              <a:defRPr>
                <a:solidFill>
                  <a:schemeClr val="accent2">
                    <a:satOff val="-16666"/>
                    <a:lumOff val="15000"/>
                  </a:schemeClr>
                </a:solidFill>
              </a:defRPr>
            </a:lvl1pPr>
          </a:lstStyle>
          <a:p>
            <a:pPr/>
            <a:r>
              <a:t>- The Appeals Chamber determined that the Trial Chamber’s errors with respect to the 200 Metre Standard and targets of opportunity were sufficiently serious that the conclusions of the Impact Analysis could not be sustained”</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PRINCIPLES OF INTERNATIONAL HUMANITARIAN LAW - AS THEY APPLY HERE"/>
          <p:cNvSpPr txBox="1"/>
          <p:nvPr/>
        </p:nvSpPr>
        <p:spPr>
          <a:xfrm>
            <a:off x="265101" y="421569"/>
            <a:ext cx="7577062" cy="69231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100">
                <a:solidFill>
                  <a:schemeClr val="accent2">
                    <a:satOff val="-16666"/>
                    <a:lumOff val="15000"/>
                  </a:schemeClr>
                </a:solidFill>
              </a:defRPr>
            </a:lvl1pPr>
          </a:lstStyle>
          <a:p>
            <a:pPr/>
            <a:r>
              <a:t>PRINCIPLES OF INTERNATIONAL HUMANITARIAN LAW - AS THEY APPLY HERE</a:t>
            </a:r>
          </a:p>
        </p:txBody>
      </p:sp>
      <p:sp>
        <p:nvSpPr>
          <p:cNvPr id="169" name="1. What was the commander’s state of mind at the time he ordered the attack?"/>
          <p:cNvSpPr txBox="1"/>
          <p:nvPr/>
        </p:nvSpPr>
        <p:spPr>
          <a:xfrm>
            <a:off x="-128479" y="2047169"/>
            <a:ext cx="8872598" cy="69231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645794" indent="-18414" defTabSz="457200">
              <a:defRPr sz="2100">
                <a:solidFill>
                  <a:schemeClr val="accent2">
                    <a:satOff val="-16666"/>
                    <a:lumOff val="15000"/>
                  </a:schemeClr>
                </a:solidFill>
              </a:defRPr>
            </a:lvl1pPr>
          </a:lstStyle>
          <a:p>
            <a:pPr/>
            <a:r>
              <a:t>1. What was the commander’s state of mind at the time he ordered the attack?</a:t>
            </a:r>
          </a:p>
        </p:txBody>
      </p:sp>
      <p:sp>
        <p:nvSpPr>
          <p:cNvPr id="170" name="The Trial Chamber interpreted Gotovina’s statements at the Brioni meeting as proof that he was going to drive the Serbs out…"/>
          <p:cNvSpPr txBox="1"/>
          <p:nvPr/>
        </p:nvSpPr>
        <p:spPr>
          <a:xfrm>
            <a:off x="346218" y="3106384"/>
            <a:ext cx="8197564" cy="221631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1" marL="457200" indent="-457200" algn="just" defTabSz="457200">
              <a:buClr>
                <a:srgbClr val="000000"/>
              </a:buClr>
              <a:buSzPct val="100000"/>
              <a:buFont typeface="Arial"/>
              <a:buChar char="▪"/>
              <a:defRPr sz="2100">
                <a:solidFill>
                  <a:schemeClr val="accent2">
                    <a:satOff val="-16666"/>
                    <a:lumOff val="15000"/>
                  </a:schemeClr>
                </a:solidFill>
              </a:defRPr>
            </a:pPr>
            <a:r>
              <a:t>The Trial Chamber interpreted Gotovina’s statements at the Brioni meeting as proof that he was going to drive the Serbs out</a:t>
            </a:r>
          </a:p>
          <a:p>
            <a:pPr marL="645794" indent="-18414" algn="just" defTabSz="457200">
              <a:defRPr sz="2100">
                <a:solidFill>
                  <a:schemeClr val="accent2">
                    <a:satOff val="-16666"/>
                    <a:lumOff val="15000"/>
                  </a:schemeClr>
                </a:solidFill>
              </a:defRPr>
            </a:pPr>
          </a:p>
          <a:p>
            <a:pPr lvl="1" marL="457200" indent="-457200" algn="just" defTabSz="457200">
              <a:buClr>
                <a:srgbClr val="000000"/>
              </a:buClr>
              <a:buSzPct val="100000"/>
              <a:buFont typeface="Arial"/>
              <a:buChar char="▪"/>
              <a:defRPr sz="2100">
                <a:solidFill>
                  <a:schemeClr val="accent2">
                    <a:satOff val="-16666"/>
                    <a:lumOff val="15000"/>
                  </a:schemeClr>
                </a:solidFill>
              </a:defRPr>
            </a:pPr>
            <a:r>
              <a:t>The Appeals Chamber, however, said that the Trial Chamber made </a:t>
            </a:r>
            <a:r>
              <a:rPr u="sng"/>
              <a:t>inferences</a:t>
            </a:r>
            <a:r>
              <a:t> from the Brioni meeting alongside the Trial Chamber’s </a:t>
            </a:r>
            <a:r>
              <a:rPr b="1" u="sng"/>
              <a:t>own finding</a:t>
            </a:r>
            <a:r>
              <a:t> of unlawful artillery attacks and ONLY THEN established the existence of a JCE.</a:t>
            </a:r>
          </a:p>
        </p:txBody>
      </p:sp>
      <p:sp>
        <p:nvSpPr>
          <p:cNvPr id="171" name="…/2"/>
          <p:cNvSpPr txBox="1"/>
          <p:nvPr/>
        </p:nvSpPr>
        <p:spPr>
          <a:xfrm>
            <a:off x="7802805" y="5762619"/>
            <a:ext cx="523390"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chemeClr val="accent2">
                    <a:satOff val="-16666"/>
                    <a:lumOff val="15000"/>
                  </a:schemeClr>
                </a:solidFill>
              </a:defRPr>
            </a:lvl1pPr>
          </a:lstStyle>
          <a:p>
            <a:pPr/>
            <a:r>
              <a:t>…/2</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PRINCIPLES OF INTERNATIONAL HUMANITARIAN LAW - AS THEY APPLY HERE"/>
          <p:cNvSpPr txBox="1"/>
          <p:nvPr/>
        </p:nvSpPr>
        <p:spPr>
          <a:xfrm>
            <a:off x="265101" y="421569"/>
            <a:ext cx="7577062" cy="69231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100">
                <a:solidFill>
                  <a:schemeClr val="accent2">
                    <a:satOff val="-16666"/>
                    <a:lumOff val="15000"/>
                  </a:schemeClr>
                </a:solidFill>
              </a:defRPr>
            </a:lvl1pPr>
          </a:lstStyle>
          <a:p>
            <a:pPr/>
            <a:r>
              <a:t>PRINCIPLES OF INTERNATIONAL HUMANITARIAN LAW - AS THEY APPLY HERE</a:t>
            </a:r>
          </a:p>
        </p:txBody>
      </p:sp>
      <p:sp>
        <p:nvSpPr>
          <p:cNvPr id="174" name="2. Were acts of violence wilfully directed against the civilian population?"/>
          <p:cNvSpPr txBox="1"/>
          <p:nvPr/>
        </p:nvSpPr>
        <p:spPr>
          <a:xfrm>
            <a:off x="-280879" y="2059869"/>
            <a:ext cx="8872598" cy="69231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645794" indent="-18414" algn="just" defTabSz="457200">
              <a:defRPr sz="2100">
                <a:solidFill>
                  <a:schemeClr val="accent2">
                    <a:satOff val="-16666"/>
                    <a:lumOff val="15000"/>
                  </a:schemeClr>
                </a:solidFill>
              </a:defRPr>
            </a:lvl1pPr>
          </a:lstStyle>
          <a:p>
            <a:pPr/>
            <a:r>
              <a:t>2. Were acts of violence wilfully directed against the civilian population?</a:t>
            </a:r>
          </a:p>
        </p:txBody>
      </p:sp>
      <p:sp>
        <p:nvSpPr>
          <p:cNvPr id="175" name="The Appeals Chamber determined that, since there was no finding of unlawful artillery attacks, then no allegation of crimes of deportation, forcible transfer or related persecution could be sustained since nothing illegal happened to make the civilians l"/>
          <p:cNvSpPr txBox="1"/>
          <p:nvPr/>
        </p:nvSpPr>
        <p:spPr>
          <a:xfrm>
            <a:off x="-284500" y="3210348"/>
            <a:ext cx="9052561" cy="160671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645794" indent="-18414" algn="just" defTabSz="457200">
              <a:defRPr sz="2100">
                <a:solidFill>
                  <a:schemeClr val="accent2">
                    <a:satOff val="-16666"/>
                    <a:lumOff val="15000"/>
                  </a:schemeClr>
                </a:solidFill>
              </a:defRPr>
            </a:pPr>
            <a:r>
              <a:t>The Appeals Chamber determined that, </a:t>
            </a:r>
            <a:r>
              <a:rPr u="sng"/>
              <a:t>since</a:t>
            </a:r>
            <a:r>
              <a:t> there was no finding of unlawful artillery attacks, </a:t>
            </a:r>
            <a:r>
              <a:rPr u="sng"/>
              <a:t>then no</a:t>
            </a:r>
            <a:r>
              <a:t> allegation of crimes of deportation, forcible transfer or related persecution could be sustained since nothing illegal happened to make the civilians leave</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Rectangle 2"/>
          <p:cNvSpPr txBox="1"/>
          <p:nvPr>
            <p:ph type="title"/>
          </p:nvPr>
        </p:nvSpPr>
        <p:spPr>
          <a:prstGeom prst="rect">
            <a:avLst/>
          </a:prstGeom>
        </p:spPr>
        <p:txBody>
          <a:bodyPr/>
          <a:lstStyle>
            <a:lvl1pPr>
              <a:defRPr sz="2800"/>
            </a:lvl1pPr>
          </a:lstStyle>
          <a:p>
            <a:pPr/>
            <a:r>
              <a:t>APPEAL</a:t>
            </a:r>
          </a:p>
        </p:txBody>
      </p:sp>
      <p:sp>
        <p:nvSpPr>
          <p:cNvPr id="178" name="Rectangle 3"/>
          <p:cNvSpPr txBox="1"/>
          <p:nvPr>
            <p:ph type="body" idx="1"/>
          </p:nvPr>
        </p:nvSpPr>
        <p:spPr>
          <a:xfrm>
            <a:off x="457200" y="1371600"/>
            <a:ext cx="8229600" cy="5257800"/>
          </a:xfrm>
          <a:prstGeom prst="rect">
            <a:avLst/>
          </a:prstGeom>
        </p:spPr>
        <p:txBody>
          <a:bodyPr/>
          <a:lstStyle/>
          <a:p>
            <a:pPr marL="457200" indent="-457200" algn="just">
              <a:lnSpc>
                <a:spcPct val="90000"/>
              </a:lnSpc>
              <a:spcBef>
                <a:spcPts val="1000"/>
              </a:spcBef>
              <a:defRPr sz="2800"/>
            </a:pPr>
            <a:r>
              <a:t>There are several reasons why the Trial Chamber’s judgment was severely flawed.</a:t>
            </a:r>
          </a:p>
          <a:p>
            <a:pPr lvl="1" marL="838200" indent="-381000" algn="just">
              <a:lnSpc>
                <a:spcPct val="90000"/>
              </a:lnSpc>
              <a:buClr>
                <a:srgbClr val="9DB0D1"/>
              </a:buClr>
            </a:pPr>
            <a:r>
              <a:t>It found liability on JCE 3 which is the most contentious and tenuous form of JCE.  </a:t>
            </a:r>
            <a:endParaRPr sz="2000"/>
          </a:p>
          <a:p>
            <a:pPr lvl="1" marL="838200" indent="-381000" algn="just">
              <a:lnSpc>
                <a:spcPct val="90000"/>
              </a:lnSpc>
              <a:buClr>
                <a:srgbClr val="9DB0D1"/>
              </a:buClr>
            </a:pPr>
            <a:r>
              <a:t>The key factor for the JCE decision, however, was the Trial Chamber’s acceptance of the prosecution’s theory that the planning meeting on July 31 constituted a plan to expel the Serb population by directly attacking civilians with artillery causing them to flee.  </a:t>
            </a:r>
            <a:endParaRPr sz="2000"/>
          </a:p>
          <a:p>
            <a:pPr lvl="1" marL="838200" indent="-381000" algn="just">
              <a:lnSpc>
                <a:spcPct val="90000"/>
              </a:lnSpc>
              <a:buClr>
                <a:srgbClr val="9DB0D1"/>
              </a:buClr>
            </a:pPr>
            <a:r>
              <a:t>This was accomplished allegedly by firing artillery on several of the larger towns, including Knin, the center of gravity of the Krajina occupation. </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Rectangle 2"/>
          <p:cNvSpPr txBox="1"/>
          <p:nvPr>
            <p:ph type="title"/>
          </p:nvPr>
        </p:nvSpPr>
        <p:spPr>
          <a:prstGeom prst="rect">
            <a:avLst/>
          </a:prstGeom>
        </p:spPr>
        <p:txBody>
          <a:bodyPr/>
          <a:lstStyle>
            <a:lvl1pPr>
              <a:defRPr sz="2800"/>
            </a:lvl1pPr>
          </a:lstStyle>
          <a:p>
            <a:pPr/>
            <a:r>
              <a:t>APPEAL</a:t>
            </a:r>
          </a:p>
        </p:txBody>
      </p:sp>
      <p:sp>
        <p:nvSpPr>
          <p:cNvPr id="181" name="Rectangle 3"/>
          <p:cNvSpPr txBox="1"/>
          <p:nvPr>
            <p:ph type="body" idx="1"/>
          </p:nvPr>
        </p:nvSpPr>
        <p:spPr>
          <a:prstGeom prst="rect">
            <a:avLst/>
          </a:prstGeom>
        </p:spPr>
        <p:txBody>
          <a:bodyPr/>
          <a:lstStyle/>
          <a:p>
            <a:pPr marL="533400" indent="-533400">
              <a:lnSpc>
                <a:spcPct val="80000"/>
              </a:lnSpc>
            </a:pPr>
            <a:r>
              <a:t>The Trial Chamber found that there were many legitimate targets in the towns and the Croatia military fired at least 95% of its artillery rounds against legitimate military objectives.  </a:t>
            </a:r>
          </a:p>
          <a:p>
            <a:pPr marL="533400" indent="-533400">
              <a:lnSpc>
                <a:spcPct val="80000"/>
              </a:lnSpc>
            </a:pPr>
            <a:r>
              <a:t>The Trial Chamber was unable to identify any civilian victims of shelling anywhere in this whole military operation.  </a:t>
            </a:r>
          </a:p>
          <a:p>
            <a:pPr marL="533400" indent="-533400">
              <a:lnSpc>
                <a:spcPct val="80000"/>
              </a:lnSpc>
            </a:pPr>
            <a:r>
              <a:t>The Trial Chamber did reject prosecution’s argument that the alleged members of JCE intended to allow crimes to take place against Serb civilians and property. </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Rectangle 2"/>
          <p:cNvSpPr txBox="1"/>
          <p:nvPr>
            <p:ph type="title"/>
          </p:nvPr>
        </p:nvSpPr>
        <p:spPr>
          <a:prstGeom prst="rect">
            <a:avLst/>
          </a:prstGeom>
        </p:spPr>
        <p:txBody>
          <a:bodyPr/>
          <a:lstStyle>
            <a:lvl1pPr>
              <a:defRPr sz="2800"/>
            </a:lvl1pPr>
          </a:lstStyle>
          <a:p>
            <a:pPr/>
            <a:r>
              <a:t>APPEAL</a:t>
            </a:r>
          </a:p>
        </p:txBody>
      </p:sp>
      <p:sp>
        <p:nvSpPr>
          <p:cNvPr id="184" name="Rectangle 3"/>
          <p:cNvSpPr txBox="1"/>
          <p:nvPr>
            <p:ph type="body" idx="1"/>
          </p:nvPr>
        </p:nvSpPr>
        <p:spPr>
          <a:xfrm>
            <a:off x="457200" y="1524000"/>
            <a:ext cx="8229600" cy="4830763"/>
          </a:xfrm>
          <a:prstGeom prst="rect">
            <a:avLst/>
          </a:prstGeom>
        </p:spPr>
        <p:txBody>
          <a:bodyPr/>
          <a:lstStyle/>
          <a:p>
            <a:pPr>
              <a:lnSpc>
                <a:spcPct val="80000"/>
              </a:lnSpc>
            </a:pPr>
            <a:r>
              <a:t>The Trial Chamber convicted Generals Gotovina and Markac because it found that the remaining 5% artillery rounds (approximately 65 out 1200 rounds) fell too far (i.e. more than 200 meters) from known military objectives.  </a:t>
            </a:r>
          </a:p>
          <a:p>
            <a:pPr>
              <a:lnSpc>
                <a:spcPct val="80000"/>
              </a:lnSpc>
            </a:pPr>
            <a:r>
              <a:t>According to the Trial Chamber, this 5% was the “primary and direct cause” of the departure of Serb civilians, even though the Trial Chamber could not identify any Serb civilian who was killed or injured by shelling or who claimed to have left Croatia out of fear of shelling.  </a:t>
            </a:r>
          </a:p>
          <a:p>
            <a:pPr>
              <a:lnSpc>
                <a:spcPct val="80000"/>
              </a:lnSpc>
            </a:pPr>
            <a:r>
              <a:t>Other than its specific reference to four of the larger towns in the area of Operation Storm, the Trial Chamber found that Serb civilians left for reasons unrelated to unlawful conduct by the Croatian military. </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Title 1"/>
          <p:cNvSpPr txBox="1"/>
          <p:nvPr>
            <p:ph type="title"/>
          </p:nvPr>
        </p:nvSpPr>
        <p:spPr>
          <a:prstGeom prst="rect">
            <a:avLst/>
          </a:prstGeom>
        </p:spPr>
        <p:txBody>
          <a:bodyPr/>
          <a:lstStyle/>
          <a:p>
            <a:pPr/>
            <a:r>
              <a:t>UNMO HQ Sec South Daily Sitrep</a:t>
            </a:r>
          </a:p>
        </p:txBody>
      </p:sp>
      <p:pic>
        <p:nvPicPr>
          <p:cNvPr id="187" name="Content Placeholder 4" descr="Content Placeholder 4"/>
          <p:cNvPicPr>
            <a:picLocks noChangeAspect="1"/>
          </p:cNvPicPr>
          <p:nvPr/>
        </p:nvPicPr>
        <p:blipFill>
          <a:blip r:embed="rId2">
            <a:extLst/>
          </a:blip>
          <a:stretch>
            <a:fillRect/>
          </a:stretch>
        </p:blipFill>
        <p:spPr>
          <a:xfrm>
            <a:off x="2895600" y="1828800"/>
            <a:ext cx="3532910" cy="4572000"/>
          </a:xfrm>
          <a:prstGeom prst="rect">
            <a:avLst/>
          </a:prstGeom>
          <a:ln>
            <a:solidFill>
              <a:srgbClr val="000000"/>
            </a:solidFill>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0" name="Image" descr="Image"/>
          <p:cNvPicPr>
            <a:picLocks noChangeAspect="1"/>
          </p:cNvPicPr>
          <p:nvPr/>
        </p:nvPicPr>
        <p:blipFill>
          <a:blip r:embed="rId2">
            <a:extLst/>
          </a:blip>
          <a:stretch>
            <a:fillRect/>
          </a:stretch>
        </p:blipFill>
        <p:spPr>
          <a:xfrm>
            <a:off x="814944" y="2201544"/>
            <a:ext cx="7978505" cy="4524723"/>
          </a:xfrm>
          <a:prstGeom prst="rect">
            <a:avLst/>
          </a:prstGeom>
          <a:ln w="12700">
            <a:miter lim="400000"/>
          </a:ln>
        </p:spPr>
      </p:pic>
      <p:sp>
        <p:nvSpPr>
          <p:cNvPr id="71" name="THE ACCUSED"/>
          <p:cNvSpPr txBox="1"/>
          <p:nvPr/>
        </p:nvSpPr>
        <p:spPr>
          <a:xfrm>
            <a:off x="1505316" y="485069"/>
            <a:ext cx="6470165" cy="47433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600">
                <a:solidFill>
                  <a:schemeClr val="accent2"/>
                </a:solidFill>
              </a:defRPr>
            </a:lvl1pPr>
          </a:lstStyle>
          <a:p>
            <a:pPr/>
            <a:r>
              <a:t>THE ACCUSED</a:t>
            </a:r>
          </a:p>
        </p:txBody>
      </p:sp>
      <p:sp>
        <p:nvSpPr>
          <p:cNvPr id="72" name="Ivan Cermak"/>
          <p:cNvSpPr txBox="1"/>
          <p:nvPr/>
        </p:nvSpPr>
        <p:spPr>
          <a:xfrm>
            <a:off x="6824905" y="1716969"/>
            <a:ext cx="1463798"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solidFill>
                  <a:schemeClr val="accent2">
                    <a:satOff val="-16666"/>
                    <a:lumOff val="15000"/>
                  </a:schemeClr>
                </a:solidFill>
              </a:defRPr>
            </a:lvl1pPr>
          </a:lstStyle>
          <a:p>
            <a:pPr/>
            <a:r>
              <a:t>Ivan Cermak</a:t>
            </a:r>
          </a:p>
        </p:txBody>
      </p:sp>
      <p:sp>
        <p:nvSpPr>
          <p:cNvPr id="73" name="Ante Gotovina"/>
          <p:cNvSpPr txBox="1"/>
          <p:nvPr/>
        </p:nvSpPr>
        <p:spPr>
          <a:xfrm>
            <a:off x="1351205" y="1716969"/>
            <a:ext cx="1666278"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solidFill>
                  <a:schemeClr val="accent2">
                    <a:satOff val="-16666"/>
                    <a:lumOff val="15000"/>
                  </a:schemeClr>
                </a:solidFill>
              </a:defRPr>
            </a:lvl1pPr>
          </a:lstStyle>
          <a:p>
            <a:pPr/>
            <a:r>
              <a:t>Ante Gotovina</a:t>
            </a:r>
          </a:p>
        </p:txBody>
      </p:sp>
      <p:sp>
        <p:nvSpPr>
          <p:cNvPr id="74" name="Mladen Markac"/>
          <p:cNvSpPr txBox="1"/>
          <p:nvPr/>
        </p:nvSpPr>
        <p:spPr>
          <a:xfrm>
            <a:off x="3970778" y="1716969"/>
            <a:ext cx="1743074"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a:solidFill>
                  <a:schemeClr val="accent2">
                    <a:satOff val="-16666"/>
                    <a:lumOff val="15000"/>
                  </a:schemeClr>
                </a:solidFill>
              </a:defRPr>
            </a:lvl1pPr>
          </a:lstStyle>
          <a:p>
            <a:pPr/>
            <a:r>
              <a:t>Mladen Markac</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Title 1"/>
          <p:cNvSpPr txBox="1"/>
          <p:nvPr>
            <p:ph type="title"/>
          </p:nvPr>
        </p:nvSpPr>
        <p:spPr>
          <a:prstGeom prst="rect">
            <a:avLst/>
          </a:prstGeom>
        </p:spPr>
        <p:txBody>
          <a:bodyPr/>
          <a:lstStyle/>
          <a:p>
            <a:pPr/>
            <a:r>
              <a:t>As It Happens</a:t>
            </a:r>
          </a:p>
        </p:txBody>
      </p:sp>
      <p:pic>
        <p:nvPicPr>
          <p:cNvPr id="190" name="Content Placeholder 4" descr="Content Placeholder 4"/>
          <p:cNvPicPr>
            <a:picLocks noChangeAspect="1"/>
          </p:cNvPicPr>
          <p:nvPr/>
        </p:nvPicPr>
        <p:blipFill>
          <a:blip r:embed="rId2">
            <a:extLst/>
          </a:blip>
          <a:stretch>
            <a:fillRect/>
          </a:stretch>
        </p:blipFill>
        <p:spPr>
          <a:xfrm>
            <a:off x="2805545" y="1676400"/>
            <a:ext cx="3532910" cy="4572000"/>
          </a:xfrm>
          <a:prstGeom prst="rect">
            <a:avLst/>
          </a:prstGeom>
          <a:ln>
            <a:solidFill>
              <a:srgbClr val="000000"/>
            </a:solidFill>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Title 1"/>
          <p:cNvSpPr txBox="1"/>
          <p:nvPr>
            <p:ph type="title"/>
          </p:nvPr>
        </p:nvSpPr>
        <p:spPr>
          <a:prstGeom prst="rect">
            <a:avLst/>
          </a:prstGeom>
        </p:spPr>
        <p:txBody>
          <a:bodyPr/>
          <a:lstStyle/>
          <a:p>
            <a:pPr/>
            <a:r>
              <a:t>As It Happens</a:t>
            </a:r>
          </a:p>
        </p:txBody>
      </p:sp>
      <p:pic>
        <p:nvPicPr>
          <p:cNvPr id="193" name="Content Placeholder 4" descr="Content Placeholder 4"/>
          <p:cNvPicPr>
            <a:picLocks noChangeAspect="1"/>
          </p:cNvPicPr>
          <p:nvPr/>
        </p:nvPicPr>
        <p:blipFill>
          <a:blip r:embed="rId2">
            <a:extLst/>
          </a:blip>
          <a:stretch>
            <a:fillRect/>
          </a:stretch>
        </p:blipFill>
        <p:spPr>
          <a:xfrm>
            <a:off x="2805545" y="1676400"/>
            <a:ext cx="3532910" cy="4572000"/>
          </a:xfrm>
          <a:prstGeom prst="rect">
            <a:avLst/>
          </a:prstGeom>
          <a:ln>
            <a:solidFill>
              <a:srgbClr val="000000"/>
            </a:solidFill>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Title 1"/>
          <p:cNvSpPr txBox="1"/>
          <p:nvPr>
            <p:ph type="title"/>
          </p:nvPr>
        </p:nvSpPr>
        <p:spPr>
          <a:prstGeom prst="rect">
            <a:avLst/>
          </a:prstGeom>
        </p:spPr>
        <p:txBody>
          <a:bodyPr/>
          <a:lstStyle/>
          <a:p>
            <a:pPr/>
            <a:r>
              <a:t>Sounds Like Canada</a:t>
            </a:r>
          </a:p>
        </p:txBody>
      </p:sp>
      <p:pic>
        <p:nvPicPr>
          <p:cNvPr id="196" name="Content Placeholder 4" descr="Content Placeholder 4"/>
          <p:cNvPicPr>
            <a:picLocks noChangeAspect="1"/>
          </p:cNvPicPr>
          <p:nvPr/>
        </p:nvPicPr>
        <p:blipFill>
          <a:blip r:embed="rId2">
            <a:extLst/>
          </a:blip>
          <a:stretch>
            <a:fillRect/>
          </a:stretch>
        </p:blipFill>
        <p:spPr>
          <a:xfrm>
            <a:off x="2805545" y="1676400"/>
            <a:ext cx="3532910" cy="4572000"/>
          </a:xfrm>
          <a:prstGeom prst="rect">
            <a:avLst/>
          </a:prstGeom>
          <a:ln>
            <a:solidFill>
              <a:srgbClr val="000000"/>
            </a:solidFill>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Title 1"/>
          <p:cNvSpPr txBox="1"/>
          <p:nvPr>
            <p:ph type="title"/>
          </p:nvPr>
        </p:nvSpPr>
        <p:spPr>
          <a:prstGeom prst="rect">
            <a:avLst/>
          </a:prstGeom>
        </p:spPr>
        <p:txBody>
          <a:bodyPr/>
          <a:lstStyle/>
          <a:p>
            <a:pPr/>
            <a:r>
              <a:t>Sounds Like Canada</a:t>
            </a:r>
          </a:p>
        </p:txBody>
      </p:sp>
      <p:pic>
        <p:nvPicPr>
          <p:cNvPr id="199" name="Content Placeholder 4" descr="Content Placeholder 4"/>
          <p:cNvPicPr>
            <a:picLocks noChangeAspect="1"/>
          </p:cNvPicPr>
          <p:nvPr/>
        </p:nvPicPr>
        <p:blipFill>
          <a:blip r:embed="rId2">
            <a:extLst/>
          </a:blip>
          <a:stretch>
            <a:fillRect/>
          </a:stretch>
        </p:blipFill>
        <p:spPr>
          <a:xfrm>
            <a:off x="2805545" y="1676400"/>
            <a:ext cx="3532910" cy="4572000"/>
          </a:xfrm>
          <a:prstGeom prst="rect">
            <a:avLst/>
          </a:prstGeom>
          <a:ln>
            <a:solidFill>
              <a:srgbClr val="000000"/>
            </a:solidFill>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Title 1"/>
          <p:cNvSpPr txBox="1"/>
          <p:nvPr>
            <p:ph type="title"/>
          </p:nvPr>
        </p:nvSpPr>
        <p:spPr>
          <a:prstGeom prst="rect">
            <a:avLst/>
          </a:prstGeom>
        </p:spPr>
        <p:txBody>
          <a:bodyPr/>
          <a:lstStyle/>
          <a:p>
            <a:pPr/>
            <a:r>
              <a:t>Sounds Like Canada</a:t>
            </a:r>
          </a:p>
        </p:txBody>
      </p:sp>
      <p:pic>
        <p:nvPicPr>
          <p:cNvPr id="202" name="Content Placeholder 4" descr="Content Placeholder 4"/>
          <p:cNvPicPr>
            <a:picLocks noChangeAspect="1"/>
          </p:cNvPicPr>
          <p:nvPr/>
        </p:nvPicPr>
        <p:blipFill>
          <a:blip r:embed="rId2">
            <a:extLst/>
          </a:blip>
          <a:stretch>
            <a:fillRect/>
          </a:stretch>
        </p:blipFill>
        <p:spPr>
          <a:xfrm>
            <a:off x="2805545" y="1676400"/>
            <a:ext cx="3532910" cy="4572000"/>
          </a:xfrm>
          <a:prstGeom prst="rect">
            <a:avLst/>
          </a:prstGeom>
          <a:ln>
            <a:solidFill>
              <a:srgbClr val="000000"/>
            </a:solidFill>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Title 1"/>
          <p:cNvSpPr txBox="1"/>
          <p:nvPr>
            <p:ph type="title"/>
          </p:nvPr>
        </p:nvSpPr>
        <p:spPr>
          <a:prstGeom prst="rect">
            <a:avLst/>
          </a:prstGeom>
        </p:spPr>
        <p:txBody>
          <a:bodyPr/>
          <a:lstStyle/>
          <a:p>
            <a:pPr/>
            <a:r>
              <a:t>Sounds Like Canada</a:t>
            </a:r>
          </a:p>
        </p:txBody>
      </p:sp>
      <p:pic>
        <p:nvPicPr>
          <p:cNvPr id="205" name="Content Placeholder 4" descr="Content Placeholder 4"/>
          <p:cNvPicPr>
            <a:picLocks noChangeAspect="1"/>
          </p:cNvPicPr>
          <p:nvPr/>
        </p:nvPicPr>
        <p:blipFill>
          <a:blip r:embed="rId2">
            <a:extLst/>
          </a:blip>
          <a:stretch>
            <a:fillRect/>
          </a:stretch>
        </p:blipFill>
        <p:spPr>
          <a:xfrm>
            <a:off x="2805545" y="1676400"/>
            <a:ext cx="3532910" cy="4572000"/>
          </a:xfrm>
          <a:prstGeom prst="rect">
            <a:avLst/>
          </a:prstGeom>
          <a:ln>
            <a:solidFill>
              <a:srgbClr val="000000"/>
            </a:solidFill>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7" name="Content Placeholder 4" descr="Content Placeholder 4"/>
          <p:cNvPicPr>
            <a:picLocks noChangeAspect="1"/>
          </p:cNvPicPr>
          <p:nvPr/>
        </p:nvPicPr>
        <p:blipFill>
          <a:blip r:embed="rId2">
            <a:extLst/>
          </a:blip>
          <a:stretch>
            <a:fillRect/>
          </a:stretch>
        </p:blipFill>
        <p:spPr>
          <a:xfrm>
            <a:off x="2805545" y="1676400"/>
            <a:ext cx="3532910" cy="4572000"/>
          </a:xfrm>
          <a:prstGeom prst="rect">
            <a:avLst/>
          </a:prstGeom>
          <a:ln>
            <a:solidFill>
              <a:srgbClr val="000000"/>
            </a:solidFill>
          </a:ln>
        </p:spPr>
      </p:pic>
      <p:sp>
        <p:nvSpPr>
          <p:cNvPr id="208" name="Title 1"/>
          <p:cNvSpPr txBox="1"/>
          <p:nvPr>
            <p:ph type="title"/>
          </p:nvPr>
        </p:nvSpPr>
        <p:spPr>
          <a:prstGeom prst="rect">
            <a:avLst/>
          </a:prstGeom>
        </p:spPr>
        <p:txBody>
          <a:bodyPr/>
          <a:lstStyle/>
          <a:p>
            <a:pPr/>
            <a:r>
              <a:t>Sounds Like Canada</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Title 1"/>
          <p:cNvSpPr txBox="1"/>
          <p:nvPr>
            <p:ph type="title"/>
          </p:nvPr>
        </p:nvSpPr>
        <p:spPr>
          <a:prstGeom prst="rect">
            <a:avLst/>
          </a:prstGeom>
        </p:spPr>
        <p:txBody>
          <a:bodyPr/>
          <a:lstStyle/>
          <a:p>
            <a:pPr/>
            <a:r>
              <a:t>Sounds Like Canada</a:t>
            </a:r>
          </a:p>
        </p:txBody>
      </p:sp>
      <p:pic>
        <p:nvPicPr>
          <p:cNvPr id="211" name="Content Placeholder 4" descr="Content Placeholder 4"/>
          <p:cNvPicPr>
            <a:picLocks noChangeAspect="1"/>
          </p:cNvPicPr>
          <p:nvPr/>
        </p:nvPicPr>
        <p:blipFill>
          <a:blip r:embed="rId2">
            <a:extLst/>
          </a:blip>
          <a:stretch>
            <a:fillRect/>
          </a:stretch>
        </p:blipFill>
        <p:spPr>
          <a:xfrm>
            <a:off x="2805545" y="1676400"/>
            <a:ext cx="3532910" cy="4572000"/>
          </a:xfrm>
          <a:prstGeom prst="rect">
            <a:avLst/>
          </a:prstGeom>
          <a:ln>
            <a:solidFill>
              <a:srgbClr val="000000"/>
            </a:solidFill>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Title 1"/>
          <p:cNvSpPr txBox="1"/>
          <p:nvPr>
            <p:ph type="title"/>
          </p:nvPr>
        </p:nvSpPr>
        <p:spPr>
          <a:prstGeom prst="rect">
            <a:avLst/>
          </a:prstGeom>
        </p:spPr>
        <p:txBody>
          <a:bodyPr/>
          <a:lstStyle/>
          <a:p>
            <a:pPr/>
            <a:r>
              <a:t>Canadian Army Chief Grilled at War Crimes Tribunal</a:t>
            </a:r>
          </a:p>
        </p:txBody>
      </p:sp>
      <p:pic>
        <p:nvPicPr>
          <p:cNvPr id="214" name="Content Placeholder 4" descr="Content Placeholder 4"/>
          <p:cNvPicPr>
            <a:picLocks noChangeAspect="1"/>
          </p:cNvPicPr>
          <p:nvPr/>
        </p:nvPicPr>
        <p:blipFill>
          <a:blip r:embed="rId2">
            <a:extLst/>
          </a:blip>
          <a:stretch>
            <a:fillRect/>
          </a:stretch>
        </p:blipFill>
        <p:spPr>
          <a:xfrm>
            <a:off x="2805545" y="1676400"/>
            <a:ext cx="3532910" cy="4572000"/>
          </a:xfrm>
          <a:prstGeom prst="rect">
            <a:avLst/>
          </a:prstGeom>
          <a:ln>
            <a:solidFill>
              <a:srgbClr val="000000"/>
            </a:solidFill>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Title 1"/>
          <p:cNvSpPr txBox="1"/>
          <p:nvPr>
            <p:ph type="title"/>
          </p:nvPr>
        </p:nvSpPr>
        <p:spPr>
          <a:prstGeom prst="rect">
            <a:avLst/>
          </a:prstGeom>
        </p:spPr>
        <p:txBody>
          <a:bodyPr/>
          <a:lstStyle/>
          <a:p>
            <a:pPr/>
            <a:r>
              <a:t>Canadian Army Chief Grilled at War Crimes Tribunal</a:t>
            </a:r>
          </a:p>
        </p:txBody>
      </p:sp>
      <p:pic>
        <p:nvPicPr>
          <p:cNvPr id="217" name="Content Placeholder 5" descr="Content Placeholder 5"/>
          <p:cNvPicPr>
            <a:picLocks noChangeAspect="1"/>
          </p:cNvPicPr>
          <p:nvPr/>
        </p:nvPicPr>
        <p:blipFill>
          <a:blip r:embed="rId2">
            <a:extLst/>
          </a:blip>
          <a:stretch>
            <a:fillRect/>
          </a:stretch>
        </p:blipFill>
        <p:spPr>
          <a:xfrm>
            <a:off x="2805545" y="1676400"/>
            <a:ext cx="3532910" cy="4572000"/>
          </a:xfrm>
          <a:prstGeom prst="rect">
            <a:avLst/>
          </a:prstGeom>
          <a:ln>
            <a:solidFill>
              <a:srgbClr val="000000"/>
            </a:solidFill>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 name="Title 1"/>
          <p:cNvSpPr txBox="1"/>
          <p:nvPr>
            <p:ph type="title"/>
          </p:nvPr>
        </p:nvSpPr>
        <p:spPr>
          <a:prstGeom prst="rect">
            <a:avLst/>
          </a:prstGeom>
        </p:spPr>
        <p:txBody>
          <a:bodyPr/>
          <a:lstStyle/>
          <a:p>
            <a:pPr/>
            <a:r>
              <a:t>UN Forces in Croatia, Early 1995</a:t>
            </a:r>
          </a:p>
        </p:txBody>
      </p:sp>
      <p:pic>
        <p:nvPicPr>
          <p:cNvPr id="77" name="Content Placeholder 3" descr="Content Placeholder 3"/>
          <p:cNvPicPr>
            <a:picLocks noChangeAspect="1"/>
          </p:cNvPicPr>
          <p:nvPr/>
        </p:nvPicPr>
        <p:blipFill>
          <a:blip r:embed="rId2">
            <a:extLst/>
          </a:blip>
          <a:srcRect l="5712" t="8110" r="0" b="6517"/>
          <a:stretch>
            <a:fillRect/>
          </a:stretch>
        </p:blipFill>
        <p:spPr>
          <a:xfrm>
            <a:off x="2514599" y="1447799"/>
            <a:ext cx="3612777" cy="5055496"/>
          </a:xfrm>
          <a:prstGeom prst="rect">
            <a:avLst/>
          </a:prstGeom>
          <a:ln w="12700">
            <a:miter lim="400000"/>
          </a:ln>
        </p:spPr>
      </p:pic>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Rectangle 2"/>
          <p:cNvSpPr txBox="1"/>
          <p:nvPr>
            <p:ph type="title"/>
          </p:nvPr>
        </p:nvSpPr>
        <p:spPr>
          <a:prstGeom prst="rect">
            <a:avLst/>
          </a:prstGeom>
        </p:spPr>
        <p:txBody>
          <a:bodyPr/>
          <a:lstStyle>
            <a:lvl1pPr>
              <a:defRPr sz="2800"/>
            </a:lvl1pPr>
          </a:lstStyle>
          <a:p>
            <a:pPr/>
            <a:r>
              <a:t>APPEAL</a:t>
            </a:r>
          </a:p>
        </p:txBody>
      </p:sp>
      <p:sp>
        <p:nvSpPr>
          <p:cNvPr id="220" name="Rectangle 3"/>
          <p:cNvSpPr txBox="1"/>
          <p:nvPr>
            <p:ph type="body" idx="1"/>
          </p:nvPr>
        </p:nvSpPr>
        <p:spPr>
          <a:prstGeom prst="rect">
            <a:avLst/>
          </a:prstGeom>
        </p:spPr>
        <p:txBody>
          <a:bodyPr/>
          <a:lstStyle/>
          <a:p>
            <a:pPr/>
            <a:r>
              <a:t>The Trial Chamber based its conviction of the Generals Gotovina and Markac for crimes such as murder, burning, and looting committed after Operation Storm, not because they had intended those crimes to take place, but because those crimes were allegedly “a foreseeable consequence” of the unlawful artillery attack;</a:t>
            </a:r>
          </a:p>
          <a:p>
            <a:pPr/>
            <a:r>
              <a:t>Therefore under the doctrine of JCE they were liable for those crimes even if they actively opposed their commission. </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Rectangle 2"/>
          <p:cNvSpPr txBox="1"/>
          <p:nvPr>
            <p:ph type="title"/>
          </p:nvPr>
        </p:nvSpPr>
        <p:spPr>
          <a:prstGeom prst="rect">
            <a:avLst/>
          </a:prstGeom>
        </p:spPr>
        <p:txBody>
          <a:bodyPr/>
          <a:lstStyle>
            <a:lvl1pPr>
              <a:defRPr sz="2800"/>
            </a:lvl1pPr>
          </a:lstStyle>
          <a:p>
            <a:pPr/>
            <a:r>
              <a:t>APPEAL</a:t>
            </a:r>
          </a:p>
        </p:txBody>
      </p:sp>
      <p:sp>
        <p:nvSpPr>
          <p:cNvPr id="223" name="Rectangle 3"/>
          <p:cNvSpPr txBox="1"/>
          <p:nvPr>
            <p:ph type="body" idx="1"/>
          </p:nvPr>
        </p:nvSpPr>
        <p:spPr>
          <a:prstGeom prst="rect">
            <a:avLst/>
          </a:prstGeom>
        </p:spPr>
        <p:txBody>
          <a:bodyPr/>
          <a:lstStyle/>
          <a:p>
            <a:pPr/>
            <a:r>
              <a:t>The Trial Chamber did not find Generals Gotovina or Markac liable under superior authority/command responsibility doctrine. </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DID GENERAL GOTOVINA ORDER AN UNLAWFUL ATTACK?"/>
          <p:cNvSpPr txBox="1"/>
          <p:nvPr/>
        </p:nvSpPr>
        <p:spPr>
          <a:xfrm>
            <a:off x="237301" y="408869"/>
            <a:ext cx="7897476" cy="38751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100">
                <a:solidFill>
                  <a:schemeClr val="accent2">
                    <a:satOff val="-16666"/>
                    <a:lumOff val="15000"/>
                  </a:schemeClr>
                </a:solidFill>
              </a:defRPr>
            </a:lvl1pPr>
          </a:lstStyle>
          <a:p>
            <a:pPr/>
            <a:r>
              <a:t>DID GENERAL GOTOVINA ORDER AN UNLAWFUL ATTACK?</a:t>
            </a:r>
          </a:p>
        </p:txBody>
      </p:sp>
      <p:sp>
        <p:nvSpPr>
          <p:cNvPr id="226" name="Trial Chamber fixated itself on Gotovina’s August 2 1995 order (Exh P1125)  stating that he ordered an unlawful attack to shell the entire Four Towns indiscriminately"/>
          <p:cNvSpPr txBox="1"/>
          <p:nvPr/>
        </p:nvSpPr>
        <p:spPr>
          <a:xfrm>
            <a:off x="-164733" y="1805869"/>
            <a:ext cx="8701545"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645794" indent="-18414" algn="just" defTabSz="457200">
              <a:defRPr>
                <a:solidFill>
                  <a:schemeClr val="accent2">
                    <a:satOff val="-16666"/>
                    <a:lumOff val="15000"/>
                  </a:schemeClr>
                </a:solidFill>
              </a:defRPr>
            </a:pPr>
            <a:r>
              <a:t>Trial Chamber fixated itself on Gotovina’s August 2 1995 order (Exh P1125)  stating that he ordered an unlawful attack to shell the </a:t>
            </a:r>
            <a:r>
              <a:rPr u="sng"/>
              <a:t>entire Four</a:t>
            </a:r>
            <a:r>
              <a:t> Towns indiscriminately</a:t>
            </a:r>
          </a:p>
        </p:txBody>
      </p:sp>
      <p:sp>
        <p:nvSpPr>
          <p:cNvPr id="227" name="Gotovina argued that the attacks were meant against military targets only.  The Appeals Chamber agreed, saying that the order did not explicitly call for unlawful attacks on the Four Towns"/>
          <p:cNvSpPr txBox="1"/>
          <p:nvPr/>
        </p:nvSpPr>
        <p:spPr>
          <a:xfrm>
            <a:off x="-195094" y="2933188"/>
            <a:ext cx="8584467" cy="8840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645794" indent="-18414" algn="just" defTabSz="457200">
              <a:defRPr>
                <a:solidFill>
                  <a:schemeClr val="accent2">
                    <a:satOff val="-16666"/>
                    <a:lumOff val="15000"/>
                  </a:schemeClr>
                </a:solidFill>
              </a:defRPr>
            </a:lvl1pPr>
          </a:lstStyle>
          <a:p>
            <a:pPr/>
            <a:r>
              <a:t>Gotovina argued that the attacks were meant against military targets only.  The Appeals Chamber agreed, saying that the order did not explicitly call for unlawful attacks on the Four Towns</a:t>
            </a:r>
          </a:p>
        </p:txBody>
      </p:sp>
      <p:sp>
        <p:nvSpPr>
          <p:cNvPr id="228" name="The Appeals Chamber went on to state that the Trial Chamber made conclusions of unlawful artillery attacks by viewing other evidence on record through the prism of their Impact Analyses."/>
          <p:cNvSpPr txBox="1"/>
          <p:nvPr/>
        </p:nvSpPr>
        <p:spPr>
          <a:xfrm>
            <a:off x="-198220" y="4033616"/>
            <a:ext cx="8590718" cy="8840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645794" indent="-18414" algn="just" defTabSz="457200">
              <a:defRPr>
                <a:solidFill>
                  <a:schemeClr val="accent2">
                    <a:satOff val="-16666"/>
                    <a:lumOff val="15000"/>
                  </a:schemeClr>
                </a:solidFill>
              </a:defRPr>
            </a:pPr>
            <a:r>
              <a:t>The Appeals Chamber went on to state that the Trial Chamber made conclusions of unlawful artillery attacks by viewing other evidence on record </a:t>
            </a:r>
            <a:r>
              <a:rPr b="1"/>
              <a:t>through the prism of their Impact Analyses. </a:t>
            </a:r>
          </a:p>
        </p:txBody>
      </p:sp>
      <p:pic>
        <p:nvPicPr>
          <p:cNvPr id="229" name="Image" descr="Image"/>
          <p:cNvPicPr>
            <a:picLocks noChangeAspect="1"/>
          </p:cNvPicPr>
          <p:nvPr/>
        </p:nvPicPr>
        <p:blipFill>
          <a:blip r:embed="rId2">
            <a:extLst/>
          </a:blip>
          <a:stretch>
            <a:fillRect/>
          </a:stretch>
        </p:blipFill>
        <p:spPr>
          <a:xfrm>
            <a:off x="3767401" y="5134045"/>
            <a:ext cx="2034468" cy="165649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Title 1"/>
          <p:cNvSpPr txBox="1"/>
          <p:nvPr>
            <p:ph type="title"/>
          </p:nvPr>
        </p:nvSpPr>
        <p:spPr>
          <a:prstGeom prst="rect">
            <a:avLst/>
          </a:prstGeom>
        </p:spPr>
        <p:txBody>
          <a:bodyPr/>
          <a:lstStyle/>
          <a:p>
            <a:pPr/>
            <a:r>
              <a:t>APPEALS JUDGMENT</a:t>
            </a:r>
          </a:p>
        </p:txBody>
      </p:sp>
      <p:sp>
        <p:nvSpPr>
          <p:cNvPr id="232" name="Content Placeholder 2"/>
          <p:cNvSpPr txBox="1"/>
          <p:nvPr>
            <p:ph type="body" idx="1"/>
          </p:nvPr>
        </p:nvSpPr>
        <p:spPr>
          <a:prstGeom prst="rect">
            <a:avLst/>
          </a:prstGeom>
        </p:spPr>
        <p:txBody>
          <a:bodyPr/>
          <a:lstStyle/>
          <a:p>
            <a:pPr/>
            <a:r>
              <a:t>Appeals chamber in a 3 to 2 decision acquitted Generals Gotovina and Markac of all charges</a:t>
            </a:r>
          </a:p>
          <a:p>
            <a:pPr/>
            <a:r>
              <a:t>There was no JCE that either participated in or that existed among Croatian governmental and military officials.</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Title 1"/>
          <p:cNvSpPr txBox="1"/>
          <p:nvPr>
            <p:ph type="title"/>
          </p:nvPr>
        </p:nvSpPr>
        <p:spPr>
          <a:prstGeom prst="rect">
            <a:avLst/>
          </a:prstGeom>
        </p:spPr>
        <p:txBody>
          <a:bodyPr/>
          <a:lstStyle/>
          <a:p>
            <a:pPr/>
            <a:r>
              <a:t>APPEALS JUDGMENT</a:t>
            </a:r>
          </a:p>
        </p:txBody>
      </p:sp>
      <p:sp>
        <p:nvSpPr>
          <p:cNvPr id="235" name="Content Placeholder 2"/>
          <p:cNvSpPr txBox="1"/>
          <p:nvPr>
            <p:ph type="body" idx="1"/>
          </p:nvPr>
        </p:nvSpPr>
        <p:spPr>
          <a:prstGeom prst="rect">
            <a:avLst/>
          </a:prstGeom>
        </p:spPr>
        <p:txBody>
          <a:bodyPr/>
          <a:lstStyle/>
          <a:p>
            <a:pPr/>
            <a:r>
              <a:t>One of the popular criticisms of the </a:t>
            </a:r>
            <a:r>
              <a:rPr i="1"/>
              <a:t>Gotovina </a:t>
            </a:r>
            <a:r>
              <a:t>Judgement is that the Appeals Chamber did not consider the “totality of the evidence” in assessing the culpability of Gotovina and Markac, but instead focused too narrowly on the 200 Meter Standard. </a:t>
            </a:r>
            <a:br/>
            <a:b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Title 1"/>
          <p:cNvSpPr txBox="1"/>
          <p:nvPr>
            <p:ph type="title"/>
          </p:nvPr>
        </p:nvSpPr>
        <p:spPr>
          <a:prstGeom prst="rect">
            <a:avLst/>
          </a:prstGeom>
        </p:spPr>
        <p:txBody>
          <a:bodyPr/>
          <a:lstStyle/>
          <a:p>
            <a:pPr/>
            <a:r>
              <a:t>APPEALS JUDGMENT</a:t>
            </a:r>
          </a:p>
        </p:txBody>
      </p:sp>
      <p:sp>
        <p:nvSpPr>
          <p:cNvPr id="238" name="Content Placeholder 2"/>
          <p:cNvSpPr txBox="1"/>
          <p:nvPr>
            <p:ph type="body" idx="1"/>
          </p:nvPr>
        </p:nvSpPr>
        <p:spPr>
          <a:prstGeom prst="rect">
            <a:avLst/>
          </a:prstGeom>
        </p:spPr>
        <p:txBody>
          <a:bodyPr/>
          <a:lstStyle/>
          <a:p>
            <a:pPr/>
            <a:r>
              <a:t>Any fair assessment of the “totality of the evidence” leads to the following inescapable conclusions: There was no JCE, and the convictions of Gotovina and Markac by the Trial Chamber was one of the biggest scandals in the history of international criminal law. </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Title 1"/>
          <p:cNvSpPr txBox="1"/>
          <p:nvPr>
            <p:ph type="title"/>
          </p:nvPr>
        </p:nvSpPr>
        <p:spPr>
          <a:prstGeom prst="rect">
            <a:avLst/>
          </a:prstGeom>
        </p:spPr>
        <p:txBody>
          <a:bodyPr/>
          <a:lstStyle/>
          <a:p>
            <a:pPr/>
            <a:r>
              <a:t>APPEALS JUDGMENT</a:t>
            </a:r>
          </a:p>
        </p:txBody>
      </p:sp>
      <p:sp>
        <p:nvSpPr>
          <p:cNvPr id="241" name="Content Placeholder 2"/>
          <p:cNvSpPr txBox="1"/>
          <p:nvPr>
            <p:ph type="body" idx="1"/>
          </p:nvPr>
        </p:nvSpPr>
        <p:spPr>
          <a:prstGeom prst="rect">
            <a:avLst/>
          </a:prstGeom>
        </p:spPr>
        <p:txBody>
          <a:bodyPr/>
          <a:lstStyle/>
          <a:p>
            <a:pPr/>
            <a:r>
              <a:t>The Prosecution, the Defense, the Trial Chamber and the Appeals Chamber (including Judges Pocar and Agius) all </a:t>
            </a:r>
            <a:r>
              <a:rPr b="1" u="sng"/>
              <a:t>unanimously</a:t>
            </a:r>
            <a:r>
              <a:rPr b="1"/>
              <a:t> </a:t>
            </a:r>
            <a:r>
              <a:t>agree on the following “totality of the evidence”:</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Title 1"/>
          <p:cNvSpPr txBox="1"/>
          <p:nvPr>
            <p:ph type="title"/>
          </p:nvPr>
        </p:nvSpPr>
        <p:spPr>
          <a:prstGeom prst="rect">
            <a:avLst/>
          </a:prstGeom>
        </p:spPr>
        <p:txBody>
          <a:bodyPr/>
          <a:lstStyle/>
          <a:p>
            <a:pPr/>
            <a:r>
              <a:t>APPEALS JUDGMENT</a:t>
            </a:r>
          </a:p>
        </p:txBody>
      </p:sp>
      <p:sp>
        <p:nvSpPr>
          <p:cNvPr id="244" name="Content Placeholder 2"/>
          <p:cNvSpPr txBox="1"/>
          <p:nvPr>
            <p:ph type="body" idx="1"/>
          </p:nvPr>
        </p:nvSpPr>
        <p:spPr>
          <a:prstGeom prst="rect">
            <a:avLst/>
          </a:prstGeom>
        </p:spPr>
        <p:txBody>
          <a:bodyPr/>
          <a:lstStyle/>
          <a:p>
            <a:pPr/>
            <a:r>
              <a:t>1.  The Prosecution could not produce any evidence of the identity of a single civilian victim of shelling by Gotovina’s forces. The evidence in the trial record did not provide a single scrap of evidence that identified any civilian who was killed or even injured by shelling, anywhere in the so-called “Krajina.”</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Title 1"/>
          <p:cNvSpPr txBox="1"/>
          <p:nvPr>
            <p:ph type="title"/>
          </p:nvPr>
        </p:nvSpPr>
        <p:spPr>
          <a:prstGeom prst="rect">
            <a:avLst/>
          </a:prstGeom>
        </p:spPr>
        <p:txBody>
          <a:bodyPr/>
          <a:lstStyle/>
          <a:p>
            <a:pPr/>
            <a:r>
              <a:t>APPEALS JUDGMENT</a:t>
            </a:r>
          </a:p>
        </p:txBody>
      </p:sp>
      <p:sp>
        <p:nvSpPr>
          <p:cNvPr id="247" name="Content Placeholder 2"/>
          <p:cNvSpPr txBox="1"/>
          <p:nvPr>
            <p:ph type="body" idx="1"/>
          </p:nvPr>
        </p:nvSpPr>
        <p:spPr>
          <a:prstGeom prst="rect">
            <a:avLst/>
          </a:prstGeom>
        </p:spPr>
        <p:txBody>
          <a:bodyPr/>
          <a:lstStyle/>
          <a:p>
            <a:pPr/>
            <a:r>
              <a:t>2.  The Prosecution could not produce any evidence of the identity </a:t>
            </a:r>
            <a:r>
              <a:rPr i="1"/>
              <a:t>of a single Serbian civilian who claimed to have fled Croatia due to fear of shelling. </a:t>
            </a:r>
            <a:r>
              <a:t>Thus, while the Trial Chamber (wrongly) concluded that at least 20,000 Serb civilians fled Croatia from the four towns of Knin, Benkovac, Obrovac and Gracac due to fear of shelling, not a single one of these 20,000 has ever been identified.</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Title 1"/>
          <p:cNvSpPr txBox="1"/>
          <p:nvPr>
            <p:ph type="title"/>
          </p:nvPr>
        </p:nvSpPr>
        <p:spPr>
          <a:prstGeom prst="rect">
            <a:avLst/>
          </a:prstGeom>
        </p:spPr>
        <p:txBody>
          <a:bodyPr/>
          <a:lstStyle/>
          <a:p>
            <a:pPr/>
            <a:r>
              <a:t>APPEALS JUDGMENT</a:t>
            </a:r>
          </a:p>
        </p:txBody>
      </p:sp>
      <p:sp>
        <p:nvSpPr>
          <p:cNvPr id="250" name="Content Placeholder 2"/>
          <p:cNvSpPr txBox="1"/>
          <p:nvPr>
            <p:ph type="body" idx="1"/>
          </p:nvPr>
        </p:nvSpPr>
        <p:spPr>
          <a:prstGeom prst="rect">
            <a:avLst/>
          </a:prstGeom>
        </p:spPr>
        <p:txBody>
          <a:bodyPr/>
          <a:lstStyle/>
          <a:p>
            <a:pPr/>
            <a:r>
              <a:t>3.  The United Nations conducted an investigation into the shelling of Knin immediately after Operation Storm. On 18 August 1995, the United Nations concluded that the shelling “was concentrated against military objectives,” and that “only few impacts (3-5) is observed in other urban areas.”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 name="Title 1"/>
          <p:cNvSpPr txBox="1"/>
          <p:nvPr>
            <p:ph type="title"/>
          </p:nvPr>
        </p:nvSpPr>
        <p:spPr>
          <a:prstGeom prst="rect">
            <a:avLst/>
          </a:prstGeom>
        </p:spPr>
        <p:txBody>
          <a:bodyPr/>
          <a:lstStyle/>
          <a:p>
            <a:pPr/>
            <a:r>
              <a:t>Croatia:  Operation Oluja 1995</a:t>
            </a:r>
          </a:p>
        </p:txBody>
      </p:sp>
      <p:pic>
        <p:nvPicPr>
          <p:cNvPr id="80" name="Content Placeholder 3" descr="Content Placeholder 3"/>
          <p:cNvPicPr>
            <a:picLocks noChangeAspect="1"/>
          </p:cNvPicPr>
          <p:nvPr/>
        </p:nvPicPr>
        <p:blipFill>
          <a:blip r:embed="rId2">
            <a:extLst/>
          </a:blip>
          <a:srcRect l="12632" t="2438" r="8019" b="3233"/>
          <a:stretch>
            <a:fillRect/>
          </a:stretch>
        </p:blipFill>
        <p:spPr>
          <a:xfrm>
            <a:off x="3047999" y="1523999"/>
            <a:ext cx="2765946" cy="508162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Title 1"/>
          <p:cNvSpPr txBox="1"/>
          <p:nvPr>
            <p:ph type="title"/>
          </p:nvPr>
        </p:nvSpPr>
        <p:spPr>
          <a:prstGeom prst="rect">
            <a:avLst/>
          </a:prstGeom>
        </p:spPr>
        <p:txBody>
          <a:bodyPr/>
          <a:lstStyle/>
          <a:p>
            <a:pPr/>
            <a:r>
              <a:t>P64</a:t>
            </a:r>
          </a:p>
        </p:txBody>
      </p:sp>
      <p:pic>
        <p:nvPicPr>
          <p:cNvPr id="253" name="Content Placeholder 6" descr="Content Placeholder 6"/>
          <p:cNvPicPr>
            <a:picLocks noChangeAspect="1"/>
          </p:cNvPicPr>
          <p:nvPr/>
        </p:nvPicPr>
        <p:blipFill>
          <a:blip r:embed="rId2">
            <a:extLst/>
          </a:blip>
          <a:stretch>
            <a:fillRect/>
          </a:stretch>
        </p:blipFill>
        <p:spPr>
          <a:xfrm>
            <a:off x="2787805" y="1676400"/>
            <a:ext cx="3568390" cy="4572000"/>
          </a:xfrm>
          <a:prstGeom prst="rect">
            <a:avLst/>
          </a:prstGeom>
          <a:ln>
            <a:solidFill>
              <a:srgbClr val="000000"/>
            </a:solidFill>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Title 1"/>
          <p:cNvSpPr txBox="1"/>
          <p:nvPr>
            <p:ph type="title"/>
          </p:nvPr>
        </p:nvSpPr>
        <p:spPr>
          <a:prstGeom prst="rect">
            <a:avLst/>
          </a:prstGeom>
        </p:spPr>
        <p:txBody>
          <a:bodyPr/>
          <a:lstStyle/>
          <a:p>
            <a:pPr/>
            <a:r>
              <a:t>P64</a:t>
            </a:r>
          </a:p>
        </p:txBody>
      </p:sp>
      <p:pic>
        <p:nvPicPr>
          <p:cNvPr id="256" name="Content Placeholder 4" descr="Content Placeholder 4"/>
          <p:cNvPicPr>
            <a:picLocks noChangeAspect="1"/>
          </p:cNvPicPr>
          <p:nvPr/>
        </p:nvPicPr>
        <p:blipFill>
          <a:blip r:embed="rId2">
            <a:extLst/>
          </a:blip>
          <a:stretch>
            <a:fillRect/>
          </a:stretch>
        </p:blipFill>
        <p:spPr>
          <a:xfrm>
            <a:off x="2787805" y="1676400"/>
            <a:ext cx="3568390" cy="4572000"/>
          </a:xfrm>
          <a:prstGeom prst="rect">
            <a:avLst/>
          </a:prstGeom>
          <a:ln>
            <a:solidFill>
              <a:srgbClr val="000000"/>
            </a:solidFill>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Title 1"/>
          <p:cNvSpPr txBox="1"/>
          <p:nvPr>
            <p:ph type="title"/>
          </p:nvPr>
        </p:nvSpPr>
        <p:spPr>
          <a:prstGeom prst="rect">
            <a:avLst/>
          </a:prstGeom>
        </p:spPr>
        <p:txBody>
          <a:bodyPr/>
          <a:lstStyle/>
          <a:p>
            <a:pPr/>
            <a:r>
              <a:t>APPEALS JUDGMENT</a:t>
            </a:r>
          </a:p>
        </p:txBody>
      </p:sp>
      <p:sp>
        <p:nvSpPr>
          <p:cNvPr id="259" name="Content Placeholder 2"/>
          <p:cNvSpPr txBox="1"/>
          <p:nvPr>
            <p:ph type="body" idx="1"/>
          </p:nvPr>
        </p:nvSpPr>
        <p:spPr>
          <a:prstGeom prst="rect">
            <a:avLst/>
          </a:prstGeom>
        </p:spPr>
        <p:txBody>
          <a:bodyPr/>
          <a:lstStyle/>
          <a:p>
            <a:pPr/>
            <a:r>
              <a:t>4.  Both the Trial Chamber and Appeals Chamber unanimously agree that in all areas of the “Krajina” except Knin, Benkovac, Obrovac and Gracac, the “Krajina” Serbs left for their own reasons, unrelated to any unlawful conduct by Croatian forces. According to the Trial Chamber, these reasons included:</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Title 1"/>
          <p:cNvSpPr txBox="1"/>
          <p:nvPr>
            <p:ph type="title"/>
          </p:nvPr>
        </p:nvSpPr>
        <p:spPr>
          <a:prstGeom prst="rect">
            <a:avLst/>
          </a:prstGeom>
        </p:spPr>
        <p:txBody>
          <a:bodyPr/>
          <a:lstStyle/>
          <a:p>
            <a:pPr/>
            <a:r>
              <a:t>APPEALS JUDGMENT</a:t>
            </a:r>
          </a:p>
        </p:txBody>
      </p:sp>
      <p:sp>
        <p:nvSpPr>
          <p:cNvPr id="262" name="Content Placeholder 2"/>
          <p:cNvSpPr txBox="1"/>
          <p:nvPr>
            <p:ph type="body" idx="1"/>
          </p:nvPr>
        </p:nvSpPr>
        <p:spPr>
          <a:prstGeom prst="rect">
            <a:avLst/>
          </a:prstGeom>
        </p:spPr>
        <p:txBody>
          <a:bodyPr/>
          <a:lstStyle/>
          <a:p>
            <a:pPr/>
            <a:r>
              <a:t>Krajina” Serb officials telling inhabitants to leave the areas (Trial Judgement, paragraph 1762);</a:t>
            </a:r>
          </a:p>
          <a:p>
            <a:pPr/>
            <a:r>
              <a:t>Fear of violence commonly associated with armed conflict (Trial Judgement, paragraph 1762);</a:t>
            </a:r>
          </a:p>
          <a:p>
            <a:pPr/>
            <a:r>
              <a:t>General fears of Croatian forces and a distrust of Croatian authorities (Trial Judgement, paragraph 1762); and</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Title 1"/>
          <p:cNvSpPr txBox="1"/>
          <p:nvPr>
            <p:ph type="title"/>
          </p:nvPr>
        </p:nvSpPr>
        <p:spPr>
          <a:prstGeom prst="rect">
            <a:avLst/>
          </a:prstGeom>
        </p:spPr>
        <p:txBody>
          <a:bodyPr/>
          <a:lstStyle/>
          <a:p>
            <a:pPr/>
            <a:r>
              <a:t>APPEALS JUDGMENT</a:t>
            </a:r>
          </a:p>
        </p:txBody>
      </p:sp>
      <p:sp>
        <p:nvSpPr>
          <p:cNvPr id="265" name="Content Placeholder 2"/>
          <p:cNvSpPr txBox="1"/>
          <p:nvPr>
            <p:ph type="body" idx="1"/>
          </p:nvPr>
        </p:nvSpPr>
        <p:spPr>
          <a:prstGeom prst="rect">
            <a:avLst/>
          </a:prstGeom>
        </p:spPr>
        <p:txBody>
          <a:bodyPr/>
          <a:lstStyle/>
          <a:p>
            <a:pPr/>
            <a:r>
              <a:t>The fact that other Serbs were departing caused some to leave (Trial Judgement, paragraphs 1754, 1762).</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Title 1"/>
          <p:cNvSpPr txBox="1"/>
          <p:nvPr>
            <p:ph type="title"/>
          </p:nvPr>
        </p:nvSpPr>
        <p:spPr>
          <a:prstGeom prst="rect">
            <a:avLst/>
          </a:prstGeom>
        </p:spPr>
        <p:txBody>
          <a:bodyPr/>
          <a:lstStyle/>
          <a:p>
            <a:pPr/>
            <a:r>
              <a:t>APPEALS JUDGMENT</a:t>
            </a:r>
          </a:p>
        </p:txBody>
      </p:sp>
      <p:sp>
        <p:nvSpPr>
          <p:cNvPr id="268" name="Content Placeholder 2"/>
          <p:cNvSpPr txBox="1"/>
          <p:nvPr>
            <p:ph type="body" idx="1"/>
          </p:nvPr>
        </p:nvSpPr>
        <p:spPr>
          <a:prstGeom prst="rect">
            <a:avLst/>
          </a:prstGeom>
        </p:spPr>
        <p:txBody>
          <a:bodyPr/>
          <a:lstStyle/>
          <a:p>
            <a:pPr/>
            <a:r>
              <a:t>Even though there are </a:t>
            </a:r>
            <a:r>
              <a:rPr b="1" i="1"/>
              <a:t>no victims of shelling</a:t>
            </a:r>
            <a:r>
              <a:t> in the four towns, and even though </a:t>
            </a:r>
            <a:r>
              <a:rPr b="1" i="1"/>
              <a:t>not a single Serb civilian was ever identified as having left Croatia from the four towns due to fear of shelling</a:t>
            </a:r>
            <a:r>
              <a:t>, Judges Pocar and Agius argue that “no reasonable trier of fact could conclude any differently” than that the Serbs from these four towns were expelled by artillery fire.</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Title 1"/>
          <p:cNvSpPr txBox="1"/>
          <p:nvPr>
            <p:ph type="title"/>
          </p:nvPr>
        </p:nvSpPr>
        <p:spPr>
          <a:prstGeom prst="rect">
            <a:avLst/>
          </a:prstGeom>
        </p:spPr>
        <p:txBody>
          <a:bodyPr/>
          <a:lstStyle/>
          <a:p>
            <a:pPr/>
            <a:r>
              <a:t>Acquittals should not eliminate JCE?</a:t>
            </a:r>
          </a:p>
        </p:txBody>
      </p:sp>
      <p:sp>
        <p:nvSpPr>
          <p:cNvPr id="271" name="Content Placeholder 2"/>
          <p:cNvSpPr txBox="1"/>
          <p:nvPr>
            <p:ph type="body" idx="1"/>
          </p:nvPr>
        </p:nvSpPr>
        <p:spPr>
          <a:prstGeom prst="rect">
            <a:avLst/>
          </a:prstGeom>
        </p:spPr>
        <p:txBody>
          <a:bodyPr/>
          <a:lstStyle/>
          <a:p>
            <a:pPr/>
            <a:r>
              <a:t>Judge Pocar argued that even if the Appeals Chamber were to acquit Gotovina and Markac, it should have established that a JCE existed involving three deceased individuals: Croatian President Franjo Tudjman, Minister of Defence Gojko Susak, and Croatian Army Chief of Staff Zvonimir Cervenko. </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Title 1"/>
          <p:cNvSpPr txBox="1"/>
          <p:nvPr>
            <p:ph type="title"/>
          </p:nvPr>
        </p:nvSpPr>
        <p:spPr>
          <a:prstGeom prst="rect">
            <a:avLst/>
          </a:prstGeom>
        </p:spPr>
        <p:txBody>
          <a:bodyPr/>
          <a:lstStyle/>
          <a:p>
            <a:pPr defTabSz="640079">
              <a:defRPr sz="2240"/>
            </a:pPr>
            <a:br/>
            <a:r>
              <a:t>The Majority Correctly Applied the Standard of Review </a:t>
            </a:r>
            <a:br/>
          </a:p>
        </p:txBody>
      </p:sp>
      <p:sp>
        <p:nvSpPr>
          <p:cNvPr id="274" name="Content Placeholder 2"/>
          <p:cNvSpPr txBox="1"/>
          <p:nvPr>
            <p:ph type="body" idx="1"/>
          </p:nvPr>
        </p:nvSpPr>
        <p:spPr>
          <a:prstGeom prst="rect">
            <a:avLst/>
          </a:prstGeom>
        </p:spPr>
        <p:txBody>
          <a:bodyPr/>
          <a:lstStyle/>
          <a:p>
            <a:pPr/>
            <a:r>
              <a:t>All five judges of the Appeals Chamber unanimously agreed that the Trial Chamber erred in establishing a 200 Meter Standard. The Trial Chamber made an error of fact in establishing the 200 Meter Standard because it was “not linked to any evidence.”</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Title 1"/>
          <p:cNvSpPr txBox="1"/>
          <p:nvPr>
            <p:ph type="title"/>
          </p:nvPr>
        </p:nvSpPr>
        <p:spPr>
          <a:prstGeom prst="rect">
            <a:avLst/>
          </a:prstGeom>
        </p:spPr>
        <p:txBody>
          <a:bodyPr/>
          <a:lstStyle/>
          <a:p>
            <a:pPr defTabSz="640079">
              <a:defRPr sz="2240"/>
            </a:pPr>
            <a:br/>
            <a:r>
              <a:t>The Majority Correctly Applied the Standard of Review </a:t>
            </a:r>
            <a:br/>
          </a:p>
        </p:txBody>
      </p:sp>
      <p:sp>
        <p:nvSpPr>
          <p:cNvPr id="277" name="Content Placeholder 2"/>
          <p:cNvSpPr txBox="1"/>
          <p:nvPr>
            <p:ph type="body" idx="1"/>
          </p:nvPr>
        </p:nvSpPr>
        <p:spPr>
          <a:prstGeom prst="rect">
            <a:avLst/>
          </a:prstGeom>
        </p:spPr>
        <p:txBody>
          <a:bodyPr/>
          <a:lstStyle/>
          <a:p>
            <a:pPr/>
            <a:r>
              <a:t>Judge Pocar also agreed with the Majority that the 200 Meter Standard amounts to an error of law because the Trial Chamber failed to provide a reasoned opinion in writing, in violation of Article 23 of the Tribunal’s Statute.</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Title 1"/>
          <p:cNvSpPr txBox="1"/>
          <p:nvPr>
            <p:ph type="title"/>
          </p:nvPr>
        </p:nvSpPr>
        <p:spPr>
          <a:prstGeom prst="rect">
            <a:avLst/>
          </a:prstGeom>
        </p:spPr>
        <p:txBody>
          <a:bodyPr/>
          <a:lstStyle/>
          <a:p>
            <a:pPr defTabSz="640079">
              <a:defRPr sz="2240"/>
            </a:pPr>
            <a:br/>
            <a:r>
              <a:t>The Majority Correctly Applied the Standard of Review </a:t>
            </a:r>
            <a:br/>
          </a:p>
        </p:txBody>
      </p:sp>
      <p:sp>
        <p:nvSpPr>
          <p:cNvPr id="280" name="Content Placeholder 2"/>
          <p:cNvSpPr txBox="1"/>
          <p:nvPr>
            <p:ph type="body" idx="1"/>
          </p:nvPr>
        </p:nvSpPr>
        <p:spPr>
          <a:xfrm>
            <a:off x="533400" y="1600200"/>
            <a:ext cx="8229600" cy="4525963"/>
          </a:xfrm>
          <a:prstGeom prst="rect">
            <a:avLst/>
          </a:prstGeom>
        </p:spPr>
        <p:txBody>
          <a:bodyPr/>
          <a:lstStyle/>
          <a:p>
            <a:pPr/>
            <a:r>
              <a:t>Because the Trial Chamber failed to provide a reasoned opinion on a key element of the offences of persecution and deportation (</a:t>
            </a:r>
            <a:r>
              <a:rPr i="1"/>
              <a:t>i.e.</a:t>
            </a:r>
            <a:r>
              <a:t> whether there was an unlawful attack against civilians and civilian objects), the Majority decided that it would “consider </a:t>
            </a:r>
            <a:r>
              <a:rPr i="1"/>
              <a:t>de novo </a:t>
            </a:r>
            <a:r>
              <a:t>the remaining evidence in the record to determine whether the conclusions of the impact analysis are still valid."</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 name="Title 1"/>
          <p:cNvSpPr txBox="1"/>
          <p:nvPr>
            <p:ph type="title"/>
          </p:nvPr>
        </p:nvSpPr>
        <p:spPr>
          <a:prstGeom prst="rect">
            <a:avLst/>
          </a:prstGeom>
        </p:spPr>
        <p:txBody>
          <a:bodyPr/>
          <a:lstStyle/>
          <a:p>
            <a:pPr/>
            <a:r>
              <a:t>P401</a:t>
            </a:r>
          </a:p>
        </p:txBody>
      </p:sp>
      <p:pic>
        <p:nvPicPr>
          <p:cNvPr id="83" name="Content Placeholder 24" descr="Content Placeholder 24"/>
          <p:cNvPicPr>
            <a:picLocks noChangeAspect="1"/>
          </p:cNvPicPr>
          <p:nvPr/>
        </p:nvPicPr>
        <p:blipFill>
          <a:blip r:embed="rId2">
            <a:extLst/>
          </a:blip>
          <a:stretch>
            <a:fillRect/>
          </a:stretch>
        </p:blipFill>
        <p:spPr>
          <a:xfrm>
            <a:off x="2805545" y="1676400"/>
            <a:ext cx="3532910" cy="4572000"/>
          </a:xfrm>
          <a:prstGeom prst="rect">
            <a:avLst/>
          </a:prstGeom>
          <a:ln>
            <a:solidFill>
              <a:srgbClr val="000000"/>
            </a:solidFill>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Title 1"/>
          <p:cNvSpPr txBox="1"/>
          <p:nvPr>
            <p:ph type="title"/>
          </p:nvPr>
        </p:nvSpPr>
        <p:spPr>
          <a:prstGeom prst="rect">
            <a:avLst/>
          </a:prstGeom>
        </p:spPr>
        <p:txBody>
          <a:bodyPr/>
          <a:lstStyle/>
          <a:p>
            <a:pPr defTabSz="640079">
              <a:defRPr sz="2240"/>
            </a:pPr>
            <a:br/>
            <a:r>
              <a:t>The Majority Correctly Applied the Standard of Review </a:t>
            </a:r>
            <a:br/>
          </a:p>
        </p:txBody>
      </p:sp>
      <p:sp>
        <p:nvSpPr>
          <p:cNvPr id="283" name="Content Placeholder 2"/>
          <p:cNvSpPr txBox="1"/>
          <p:nvPr>
            <p:ph type="body" idx="1"/>
          </p:nvPr>
        </p:nvSpPr>
        <p:spPr>
          <a:xfrm>
            <a:off x="533400" y="1600200"/>
            <a:ext cx="8229600" cy="4525963"/>
          </a:xfrm>
          <a:prstGeom prst="rect">
            <a:avLst/>
          </a:prstGeom>
        </p:spPr>
        <p:txBody>
          <a:bodyPr/>
          <a:lstStyle/>
          <a:p>
            <a:pPr/>
            <a:r>
              <a:t>Once it was established that the Trial Chamber had failed to render a reasoned opinion concerning the 200 Meter Standard, the Appeals Chamber reviewed the Trial Chamber’s factual findings and relevant evidence on the record to determine whether a reasonable trier of fact could have found beyond reasonable doubt that Gotovina and Markac had launched an unlawful artillery attack against civilians and civilian objects.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Title 1"/>
          <p:cNvSpPr txBox="1"/>
          <p:nvPr>
            <p:ph type="title"/>
          </p:nvPr>
        </p:nvSpPr>
        <p:spPr>
          <a:prstGeom prst="rect">
            <a:avLst/>
          </a:prstGeom>
        </p:spPr>
        <p:txBody>
          <a:bodyPr/>
          <a:lstStyle>
            <a:lvl1pPr>
              <a:defRPr sz="2400"/>
            </a:lvl1pPr>
          </a:lstStyle>
          <a:p>
            <a:pPr/>
            <a:r>
              <a:t>Severe Restrictions on Use of Military Operations, Particularly in Civilian Populated Areas with Legitimate Military Targets, Reversed</a:t>
            </a:r>
          </a:p>
        </p:txBody>
      </p:sp>
      <p:sp>
        <p:nvSpPr>
          <p:cNvPr id="286" name="Content Placeholder 2"/>
          <p:cNvSpPr txBox="1"/>
          <p:nvPr>
            <p:ph type="body" idx="1"/>
          </p:nvPr>
        </p:nvSpPr>
        <p:spPr>
          <a:prstGeom prst="rect">
            <a:avLst/>
          </a:prstGeom>
        </p:spPr>
        <p:txBody>
          <a:bodyPr/>
          <a:lstStyle/>
          <a:p>
            <a:pPr marL="0" indent="0">
              <a:buSzTx/>
              <a:buFont typeface="Wingdings"/>
              <a:buNone/>
            </a:pPr>
            <a:r>
              <a:t>The Trial Chamber's conclusion that any round from any artillery piece that landed outside a 200 meter radius from a legitimate pre-determined military target was presumed to be indiscriminately aimed at civilian targets was unreasonable.  </a:t>
            </a:r>
          </a:p>
          <a:p>
            <a:pPr marL="0" indent="0">
              <a:buSzTx/>
              <a:buFont typeface="Wingdings"/>
              <a:buNone/>
            </a:pPr>
            <a:r>
              <a:t>This rule would have exposed to criminal prosecution untold numbers of combat military officers who did no more than follow indirect fire doctrine that has been universally accepted for decades both within the United States and throughout the world. </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Title 1"/>
          <p:cNvSpPr txBox="1"/>
          <p:nvPr>
            <p:ph type="title"/>
          </p:nvPr>
        </p:nvSpPr>
        <p:spPr>
          <a:prstGeom prst="rect">
            <a:avLst/>
          </a:prstGeom>
        </p:spPr>
        <p:txBody>
          <a:bodyPr/>
          <a:lstStyle/>
          <a:p>
            <a:pPr/>
            <a:r>
              <a:t>Croatia Reaction To Decision</a:t>
            </a:r>
          </a:p>
        </p:txBody>
      </p:sp>
      <p:sp>
        <p:nvSpPr>
          <p:cNvPr id="289" name="Content Placeholder 2"/>
          <p:cNvSpPr txBox="1"/>
          <p:nvPr>
            <p:ph type="body" idx="1"/>
          </p:nvPr>
        </p:nvSpPr>
        <p:spPr>
          <a:prstGeom prst="rect">
            <a:avLst/>
          </a:prstGeom>
        </p:spPr>
        <p:txBody>
          <a:bodyPr/>
          <a:lstStyle>
            <a:lvl1pPr>
              <a:defRPr u="sng">
                <a:solidFill>
                  <a:srgbClr val="009999"/>
                </a:solidFill>
                <a:uFill>
                  <a:solidFill>
                    <a:srgbClr val="009999"/>
                  </a:solidFill>
                </a:uFill>
                <a:hlinkClick r:id="rId2" invalidUrl="" action="" tgtFrame="" tooltip="" history="1" highlightClick="0" endSnd="0"/>
              </a:defRPr>
            </a:lvl1pPr>
          </a:lstStyle>
          <a:p>
            <a:pPr>
              <a:defRPr>
                <a:solidFill>
                  <a:srgbClr val="365FB9"/>
                </a:solidFill>
                <a:uFillTx/>
              </a:defRPr>
            </a:pPr>
            <a:r>
              <a:rPr>
                <a:solidFill>
                  <a:srgbClr val="009999"/>
                </a:solidFill>
                <a:uFill>
                  <a:solidFill>
                    <a:srgbClr val="009999"/>
                  </a:solidFill>
                </a:uFill>
                <a:hlinkClick r:id="rId2" invalidUrl="" action="" tgtFrame="" tooltip="" history="1" highlightClick="0" endSnd="0"/>
              </a:rPr>
              <a:t>https://www.youtube.com/watch?v=ZxNLxHibSgs&amp;index=8&amp;list=FL9zpjdoDPhe6h2T9ZENeIng</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Title 1"/>
          <p:cNvSpPr txBox="1"/>
          <p:nvPr>
            <p:ph type="title"/>
          </p:nvPr>
        </p:nvSpPr>
        <p:spPr>
          <a:prstGeom prst="rect">
            <a:avLst/>
          </a:prstGeom>
        </p:spPr>
        <p:txBody>
          <a:bodyPr/>
          <a:lstStyle/>
          <a:p>
            <a:pPr/>
            <a:r>
              <a:t>Return to Croatia</a:t>
            </a:r>
          </a:p>
        </p:txBody>
      </p:sp>
      <p:sp>
        <p:nvSpPr>
          <p:cNvPr id="292" name="Content Placeholder 2"/>
          <p:cNvSpPr txBox="1"/>
          <p:nvPr>
            <p:ph type="body" idx="1"/>
          </p:nvPr>
        </p:nvSpPr>
        <p:spPr>
          <a:prstGeom prst="rect">
            <a:avLst/>
          </a:prstGeom>
        </p:spPr>
        <p:txBody>
          <a:bodyPr/>
          <a:lstStyle>
            <a:lvl1pPr>
              <a:defRPr u="sng">
                <a:solidFill>
                  <a:srgbClr val="009999"/>
                </a:solidFill>
                <a:uFill>
                  <a:solidFill>
                    <a:srgbClr val="009999"/>
                  </a:solidFill>
                </a:uFill>
                <a:hlinkClick r:id="rId2" invalidUrl="" action="" tgtFrame="" tooltip="" history="1" highlightClick="0" endSnd="0"/>
              </a:defRPr>
            </a:lvl1pPr>
          </a:lstStyle>
          <a:p>
            <a:pPr>
              <a:defRPr>
                <a:solidFill>
                  <a:srgbClr val="365FB9"/>
                </a:solidFill>
                <a:uFillTx/>
              </a:defRPr>
            </a:pPr>
            <a:r>
              <a:rPr>
                <a:solidFill>
                  <a:srgbClr val="009999"/>
                </a:solidFill>
                <a:uFill>
                  <a:solidFill>
                    <a:srgbClr val="009999"/>
                  </a:solidFill>
                </a:uFill>
                <a:hlinkClick r:id="rId2" invalidUrl="" action="" tgtFrame="" tooltip="" history="1" highlightClick="0" endSnd="0"/>
              </a:rPr>
              <a:t>https://www.youtube.com/watch?v=L5NBJpt1pug&amp;index=10&amp;list=FL9zpjdoDPhe6h2T9ZENeIng</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4" name="Image" descr="Image"/>
          <p:cNvPicPr>
            <a:picLocks noChangeAspect="1"/>
          </p:cNvPicPr>
          <p:nvPr/>
        </p:nvPicPr>
        <p:blipFill>
          <a:blip r:embed="rId2">
            <a:extLst/>
          </a:blip>
          <a:stretch>
            <a:fillRect/>
          </a:stretch>
        </p:blipFill>
        <p:spPr>
          <a:xfrm>
            <a:off x="457743" y="1565107"/>
            <a:ext cx="3006003" cy="2254502"/>
          </a:xfrm>
          <a:prstGeom prst="rect">
            <a:avLst/>
          </a:prstGeom>
          <a:ln w="12700">
            <a:miter lim="400000"/>
          </a:ln>
        </p:spPr>
      </p:pic>
      <p:pic>
        <p:nvPicPr>
          <p:cNvPr id="295" name="Image" descr="Image"/>
          <p:cNvPicPr>
            <a:picLocks noChangeAspect="1"/>
          </p:cNvPicPr>
          <p:nvPr/>
        </p:nvPicPr>
        <p:blipFill>
          <a:blip r:embed="rId3">
            <a:extLst/>
          </a:blip>
          <a:stretch>
            <a:fillRect/>
          </a:stretch>
        </p:blipFill>
        <p:spPr>
          <a:xfrm>
            <a:off x="1143000" y="4183362"/>
            <a:ext cx="6858000" cy="2540001"/>
          </a:xfrm>
          <a:prstGeom prst="rect">
            <a:avLst/>
          </a:prstGeom>
          <a:ln w="12700">
            <a:miter lim="400000"/>
          </a:ln>
        </p:spPr>
      </p:pic>
      <p:pic>
        <p:nvPicPr>
          <p:cNvPr id="296" name="Image" descr="Image"/>
          <p:cNvPicPr>
            <a:picLocks noChangeAspect="1"/>
          </p:cNvPicPr>
          <p:nvPr/>
        </p:nvPicPr>
        <p:blipFill>
          <a:blip r:embed="rId4">
            <a:extLst/>
          </a:blip>
          <a:stretch>
            <a:fillRect/>
          </a:stretch>
        </p:blipFill>
        <p:spPr>
          <a:xfrm>
            <a:off x="4056817" y="1565107"/>
            <a:ext cx="4713959" cy="2254502"/>
          </a:xfrm>
          <a:prstGeom prst="rect">
            <a:avLst/>
          </a:prstGeom>
          <a:ln w="12700">
            <a:miter lim="400000"/>
          </a:ln>
        </p:spPr>
      </p:pic>
      <p:sp>
        <p:nvSpPr>
          <p:cNvPr id="297" name="REMEMBERING THE TRIAL"/>
          <p:cNvSpPr txBox="1"/>
          <p:nvPr/>
        </p:nvSpPr>
        <p:spPr>
          <a:xfrm>
            <a:off x="608812" y="540016"/>
            <a:ext cx="4100325" cy="4370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400">
                <a:solidFill>
                  <a:schemeClr val="accent2">
                    <a:satOff val="-16666"/>
                    <a:lumOff val="15000"/>
                  </a:schemeClr>
                </a:solidFill>
              </a:defRPr>
            </a:lvl1pPr>
          </a:lstStyle>
          <a:p>
            <a:pPr/>
            <a:r>
              <a:t>REMEMBERING THE TRIAL</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9" name="Image" descr="Image"/>
          <p:cNvPicPr>
            <a:picLocks noChangeAspect="1"/>
          </p:cNvPicPr>
          <p:nvPr/>
        </p:nvPicPr>
        <p:blipFill>
          <a:blip r:embed="rId2">
            <a:extLst/>
          </a:blip>
          <a:stretch>
            <a:fillRect/>
          </a:stretch>
        </p:blipFill>
        <p:spPr>
          <a:xfrm>
            <a:off x="543304" y="1677566"/>
            <a:ext cx="8057392" cy="5029201"/>
          </a:xfrm>
          <a:prstGeom prst="rect">
            <a:avLst/>
          </a:prstGeom>
          <a:ln w="12700">
            <a:miter lim="400000"/>
          </a:ln>
        </p:spPr>
      </p:pic>
      <p:sp>
        <p:nvSpPr>
          <p:cNvPr id="300" name="REMEMBERING THE TRIAL"/>
          <p:cNvSpPr txBox="1"/>
          <p:nvPr/>
        </p:nvSpPr>
        <p:spPr>
          <a:xfrm>
            <a:off x="608812" y="540016"/>
            <a:ext cx="4100325" cy="4370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400">
                <a:solidFill>
                  <a:schemeClr val="accent2">
                    <a:satOff val="-16666"/>
                    <a:lumOff val="15000"/>
                  </a:schemeClr>
                </a:solidFill>
              </a:defRPr>
            </a:lvl1pPr>
          </a:lstStyle>
          <a:p>
            <a:pPr/>
            <a:r>
              <a:t>REMEMBERING THE TRIAL</a:t>
            </a:r>
          </a:p>
        </p:txBody>
      </p:sp>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2" name="Picture 2" descr="Picture 2"/>
          <p:cNvPicPr>
            <a:picLocks noChangeAspect="1"/>
          </p:cNvPicPr>
          <p:nvPr/>
        </p:nvPicPr>
        <p:blipFill>
          <a:blip r:embed="rId2">
            <a:extLst/>
          </a:blip>
          <a:stretch>
            <a:fillRect/>
          </a:stretch>
        </p:blipFill>
        <p:spPr>
          <a:xfrm>
            <a:off x="914400" y="1752600"/>
            <a:ext cx="3444355" cy="4613831"/>
          </a:xfrm>
          <a:prstGeom prst="rect">
            <a:avLst/>
          </a:prstGeom>
          <a:ln w="12700">
            <a:miter lim="400000"/>
          </a:ln>
        </p:spPr>
      </p:pic>
      <p:pic>
        <p:nvPicPr>
          <p:cNvPr id="303" name="Picture 3" descr="Picture 3"/>
          <p:cNvPicPr>
            <a:picLocks noChangeAspect="1"/>
          </p:cNvPicPr>
          <p:nvPr/>
        </p:nvPicPr>
        <p:blipFill>
          <a:blip r:embed="rId3">
            <a:extLst/>
          </a:blip>
          <a:stretch>
            <a:fillRect/>
          </a:stretch>
        </p:blipFill>
        <p:spPr>
          <a:xfrm>
            <a:off x="5167183" y="2209800"/>
            <a:ext cx="2819401" cy="3753407"/>
          </a:xfrm>
          <a:prstGeom prst="rect">
            <a:avLst/>
          </a:prstGeom>
          <a:ln w="12700">
            <a:miter lim="400000"/>
          </a:ln>
        </p:spPr>
      </p:pic>
      <p:sp>
        <p:nvSpPr>
          <p:cNvPr id="304" name="REMEMBERING THE TRIAL"/>
          <p:cNvSpPr txBox="1"/>
          <p:nvPr/>
        </p:nvSpPr>
        <p:spPr>
          <a:xfrm>
            <a:off x="608812" y="540016"/>
            <a:ext cx="4100325" cy="4370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400">
                <a:solidFill>
                  <a:schemeClr val="accent2">
                    <a:satOff val="-16666"/>
                    <a:lumOff val="15000"/>
                  </a:schemeClr>
                </a:solidFill>
              </a:defRPr>
            </a:lvl1pPr>
          </a:lstStyle>
          <a:p>
            <a:pPr/>
            <a:r>
              <a:t>REMEMBERING THE TRIAL</a:t>
            </a:r>
          </a:p>
        </p:txBody>
      </p:sp>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6" name="Content Placeholder 5" descr="Content Placeholder 5"/>
          <p:cNvPicPr>
            <a:picLocks noChangeAspect="1"/>
          </p:cNvPicPr>
          <p:nvPr/>
        </p:nvPicPr>
        <p:blipFill>
          <a:blip r:embed="rId2">
            <a:extLst/>
          </a:blip>
          <a:stretch>
            <a:fillRect/>
          </a:stretch>
        </p:blipFill>
        <p:spPr>
          <a:xfrm>
            <a:off x="457200" y="1681161"/>
            <a:ext cx="3411140" cy="4572001"/>
          </a:xfrm>
          <a:prstGeom prst="rect">
            <a:avLst/>
          </a:prstGeom>
          <a:ln w="12700">
            <a:miter lim="400000"/>
          </a:ln>
        </p:spPr>
      </p:pic>
      <p:pic>
        <p:nvPicPr>
          <p:cNvPr id="307" name="Picture 6" descr="Picture 6"/>
          <p:cNvPicPr>
            <a:picLocks noChangeAspect="1"/>
          </p:cNvPicPr>
          <p:nvPr/>
        </p:nvPicPr>
        <p:blipFill>
          <a:blip r:embed="rId3">
            <a:extLst/>
          </a:blip>
          <a:stretch>
            <a:fillRect/>
          </a:stretch>
        </p:blipFill>
        <p:spPr>
          <a:xfrm>
            <a:off x="4011826" y="2362200"/>
            <a:ext cx="4720125" cy="3133725"/>
          </a:xfrm>
          <a:prstGeom prst="rect">
            <a:avLst/>
          </a:prstGeom>
          <a:ln w="12700">
            <a:miter lim="400000"/>
          </a:ln>
        </p:spPr>
      </p:pic>
      <p:sp>
        <p:nvSpPr>
          <p:cNvPr id="308" name="REMEMBERING THE TRIAL"/>
          <p:cNvSpPr txBox="1"/>
          <p:nvPr/>
        </p:nvSpPr>
        <p:spPr>
          <a:xfrm>
            <a:off x="608812" y="540016"/>
            <a:ext cx="4100325" cy="4370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400">
                <a:solidFill>
                  <a:schemeClr val="accent2">
                    <a:satOff val="-16666"/>
                    <a:lumOff val="15000"/>
                  </a:schemeClr>
                </a:solidFill>
              </a:defRPr>
            </a:lvl1pPr>
          </a:lstStyle>
          <a:p>
            <a:pPr/>
            <a:r>
              <a:t>REMEMBERING THE TRIAL</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Title 1"/>
          <p:cNvSpPr txBox="1"/>
          <p:nvPr>
            <p:ph type="title"/>
          </p:nvPr>
        </p:nvSpPr>
        <p:spPr>
          <a:prstGeom prst="rect">
            <a:avLst/>
          </a:prstGeom>
        </p:spPr>
        <p:txBody>
          <a:bodyPr/>
          <a:lstStyle/>
          <a:p>
            <a:pPr/>
            <a:r>
              <a:t>Victory</a:t>
            </a:r>
          </a:p>
        </p:txBody>
      </p:sp>
      <p:pic>
        <p:nvPicPr>
          <p:cNvPr id="311" name="Content Placeholder 3" descr="Content Placeholder 3"/>
          <p:cNvPicPr>
            <a:picLocks noChangeAspect="1"/>
          </p:cNvPicPr>
          <p:nvPr/>
        </p:nvPicPr>
        <p:blipFill>
          <a:blip r:embed="rId2">
            <a:extLst/>
          </a:blip>
          <a:stretch>
            <a:fillRect/>
          </a:stretch>
        </p:blipFill>
        <p:spPr>
          <a:xfrm>
            <a:off x="1143000" y="1581797"/>
            <a:ext cx="6858000" cy="51435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3" name="Image" descr="Image"/>
          <p:cNvPicPr>
            <a:picLocks noChangeAspect="1"/>
          </p:cNvPicPr>
          <p:nvPr/>
        </p:nvPicPr>
        <p:blipFill>
          <a:blip r:embed="rId2">
            <a:extLst/>
          </a:blip>
          <a:stretch>
            <a:fillRect/>
          </a:stretch>
        </p:blipFill>
        <p:spPr>
          <a:xfrm>
            <a:off x="1274613" y="1492470"/>
            <a:ext cx="7154041" cy="5365530"/>
          </a:xfrm>
          <a:prstGeom prst="rect">
            <a:avLst/>
          </a:prstGeom>
          <a:ln w="12700">
            <a:miter lim="400000"/>
          </a:ln>
        </p:spPr>
      </p:pic>
      <p:sp>
        <p:nvSpPr>
          <p:cNvPr id="314" name="GENERAL GOTOVINA’S FIRST MORNING IN ZAGREB"/>
          <p:cNvSpPr txBox="1"/>
          <p:nvPr/>
        </p:nvSpPr>
        <p:spPr>
          <a:xfrm>
            <a:off x="349628" y="612587"/>
            <a:ext cx="7848859" cy="43707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400">
                <a:solidFill>
                  <a:schemeClr val="accent2">
                    <a:satOff val="-16666"/>
                    <a:lumOff val="15000"/>
                  </a:schemeClr>
                </a:solidFill>
              </a:defRPr>
            </a:lvl1pPr>
          </a:lstStyle>
          <a:p>
            <a:pPr/>
            <a:r>
              <a:t>GENERAL GOTOVINA’S FIRST MORNING IN ZAGREB</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 name="Title 1"/>
          <p:cNvSpPr txBox="1"/>
          <p:nvPr>
            <p:ph type="title"/>
          </p:nvPr>
        </p:nvSpPr>
        <p:spPr>
          <a:prstGeom prst="rect">
            <a:avLst/>
          </a:prstGeom>
        </p:spPr>
        <p:txBody>
          <a:bodyPr/>
          <a:lstStyle/>
          <a:p>
            <a:pPr/>
            <a:r>
              <a:t>P401</a:t>
            </a:r>
          </a:p>
        </p:txBody>
      </p:sp>
      <p:pic>
        <p:nvPicPr>
          <p:cNvPr id="86" name="Content Placeholder 4" descr="Content Placeholder 4"/>
          <p:cNvPicPr>
            <a:picLocks noChangeAspect="1"/>
          </p:cNvPicPr>
          <p:nvPr/>
        </p:nvPicPr>
        <p:blipFill>
          <a:blip r:embed="rId2">
            <a:extLst/>
          </a:blip>
          <a:stretch>
            <a:fillRect/>
          </a:stretch>
        </p:blipFill>
        <p:spPr>
          <a:xfrm>
            <a:off x="2805545" y="1676400"/>
            <a:ext cx="3532910" cy="4572000"/>
          </a:xfrm>
          <a:prstGeom prst="rect">
            <a:avLst/>
          </a:prstGeom>
          <a:ln>
            <a:solidFill>
              <a:srgbClr val="000000"/>
            </a:solidFill>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6" name="Content Placeholder 3" descr="Content Placeholder 3"/>
          <p:cNvPicPr>
            <a:picLocks noChangeAspect="1"/>
          </p:cNvPicPr>
          <p:nvPr/>
        </p:nvPicPr>
        <p:blipFill>
          <a:blip r:embed="rId2">
            <a:extLst/>
          </a:blip>
          <a:stretch>
            <a:fillRect/>
          </a:stretch>
        </p:blipFill>
        <p:spPr>
          <a:xfrm rot="5400000">
            <a:off x="2184400" y="2542850"/>
            <a:ext cx="4775200" cy="3581401"/>
          </a:xfrm>
          <a:prstGeom prst="rect">
            <a:avLst/>
          </a:prstGeom>
          <a:ln w="12700">
            <a:miter lim="400000"/>
          </a:ln>
        </p:spPr>
      </p:pic>
      <p:sp>
        <p:nvSpPr>
          <p:cNvPr id="317" name="FREEDOM"/>
          <p:cNvSpPr txBox="1"/>
          <p:nvPr/>
        </p:nvSpPr>
        <p:spPr>
          <a:xfrm>
            <a:off x="608812" y="540016"/>
            <a:ext cx="1628141" cy="4370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400">
                <a:solidFill>
                  <a:schemeClr val="accent2">
                    <a:satOff val="-16666"/>
                    <a:lumOff val="15000"/>
                  </a:schemeClr>
                </a:solidFill>
              </a:defRPr>
            </a:lvl1pPr>
          </a:lstStyle>
          <a:p>
            <a:pPr/>
            <a:r>
              <a:t>FREEDOM</a:t>
            </a:r>
          </a:p>
        </p:txBody>
      </p:sp>
    </p:spTree>
  </p:cSld>
  <p:clrMapOvr>
    <a:masterClrMapping/>
  </p:clrMapOvr>
  <p:transition xmlns:p14="http://schemas.microsoft.com/office/powerpoint/2010/main" spd="med" advClick="1"/>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9" name="Content Placeholder 3" descr="Content Placeholder 3"/>
          <p:cNvPicPr>
            <a:picLocks noChangeAspect="1"/>
          </p:cNvPicPr>
          <p:nvPr/>
        </p:nvPicPr>
        <p:blipFill>
          <a:blip r:embed="rId2">
            <a:extLst/>
          </a:blip>
          <a:stretch>
            <a:fillRect/>
          </a:stretch>
        </p:blipFill>
        <p:spPr>
          <a:xfrm>
            <a:off x="185057" y="1657479"/>
            <a:ext cx="3093473" cy="4124631"/>
          </a:xfrm>
          <a:prstGeom prst="rect">
            <a:avLst/>
          </a:prstGeom>
          <a:ln w="12700">
            <a:miter lim="400000"/>
          </a:ln>
        </p:spPr>
      </p:pic>
      <p:pic>
        <p:nvPicPr>
          <p:cNvPr id="320" name="Picture 4" descr="Picture 4"/>
          <p:cNvPicPr>
            <a:picLocks noChangeAspect="1"/>
          </p:cNvPicPr>
          <p:nvPr/>
        </p:nvPicPr>
        <p:blipFill>
          <a:blip r:embed="rId3">
            <a:extLst/>
          </a:blip>
          <a:stretch>
            <a:fillRect/>
          </a:stretch>
        </p:blipFill>
        <p:spPr>
          <a:xfrm>
            <a:off x="3679371" y="2655595"/>
            <a:ext cx="5436612" cy="4077459"/>
          </a:xfrm>
          <a:prstGeom prst="rect">
            <a:avLst/>
          </a:prstGeom>
          <a:ln w="12700">
            <a:miter lim="400000"/>
          </a:ln>
        </p:spPr>
      </p:pic>
      <p:sp>
        <p:nvSpPr>
          <p:cNvPr id="321" name="HEADING TO ZAGREB AFTER THE APPEAL"/>
          <p:cNvSpPr txBox="1"/>
          <p:nvPr/>
        </p:nvSpPr>
        <p:spPr>
          <a:xfrm>
            <a:off x="608812" y="540016"/>
            <a:ext cx="6476961" cy="4370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400">
                <a:solidFill>
                  <a:schemeClr val="accent2">
                    <a:satOff val="-16666"/>
                    <a:lumOff val="15000"/>
                  </a:schemeClr>
                </a:solidFill>
              </a:defRPr>
            </a:lvl1pPr>
          </a:lstStyle>
          <a:p>
            <a:pPr/>
            <a:r>
              <a:t>HEADING TO ZAGREB AFTER THE APPEAL</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 name="Title 1"/>
          <p:cNvSpPr txBox="1"/>
          <p:nvPr>
            <p:ph type="title"/>
          </p:nvPr>
        </p:nvSpPr>
        <p:spPr>
          <a:prstGeom prst="rect">
            <a:avLst/>
          </a:prstGeom>
        </p:spPr>
        <p:txBody>
          <a:bodyPr/>
          <a:lstStyle/>
          <a:p>
            <a:pPr/>
            <a:r>
              <a:t>P401</a:t>
            </a:r>
          </a:p>
        </p:txBody>
      </p:sp>
      <p:pic>
        <p:nvPicPr>
          <p:cNvPr id="89" name="Content Placeholder 4" descr="Content Placeholder 4"/>
          <p:cNvPicPr>
            <a:picLocks noChangeAspect="1"/>
          </p:cNvPicPr>
          <p:nvPr/>
        </p:nvPicPr>
        <p:blipFill>
          <a:blip r:embed="rId2">
            <a:extLst/>
          </a:blip>
          <a:stretch>
            <a:fillRect/>
          </a:stretch>
        </p:blipFill>
        <p:spPr>
          <a:xfrm>
            <a:off x="2805545" y="1600200"/>
            <a:ext cx="3532910" cy="4572000"/>
          </a:xfrm>
          <a:prstGeom prst="rect">
            <a:avLst/>
          </a:prstGeom>
          <a:ln>
            <a:solidFill>
              <a:srgbClr val="000000"/>
            </a:solidFill>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Blank">
  <a:themeElements>
    <a:clrScheme name="Blank">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Blank">
      <a:majorFont>
        <a:latin typeface="Arial"/>
        <a:ea typeface="Arial"/>
        <a:cs typeface="Arial"/>
      </a:majorFont>
      <a:minorFont>
        <a:latin typeface="Helvetica"/>
        <a:ea typeface="Helvetica"/>
        <a:cs typeface="Helvetica"/>
      </a:minorFont>
    </a:fontScheme>
    <a:fmtScheme name="Blan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a:themeElements>
    <a:clrScheme name="Blank">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Blank">
      <a:majorFont>
        <a:latin typeface="Arial"/>
        <a:ea typeface="Arial"/>
        <a:cs typeface="Arial"/>
      </a:majorFont>
      <a:minorFont>
        <a:latin typeface="Helvetica"/>
        <a:ea typeface="Helvetica"/>
        <a:cs typeface="Helvetica"/>
      </a:minorFont>
    </a:fontScheme>
    <a:fmtScheme name="Blan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