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1612" r:id="rId3"/>
    <p:sldId id="1635" r:id="rId4"/>
    <p:sldId id="1629" r:id="rId5"/>
    <p:sldId id="1634" r:id="rId6"/>
    <p:sldId id="1605" r:id="rId7"/>
    <p:sldId id="407" r:id="rId8"/>
    <p:sldId id="1034" r:id="rId9"/>
    <p:sldId id="1035" r:id="rId10"/>
    <p:sldId id="428" r:id="rId11"/>
    <p:sldId id="429" r:id="rId12"/>
    <p:sldId id="375" r:id="rId13"/>
    <p:sldId id="431" r:id="rId14"/>
    <p:sldId id="433" r:id="rId15"/>
    <p:sldId id="1036" r:id="rId16"/>
    <p:sldId id="1636" r:id="rId17"/>
    <p:sldId id="1038" r:id="rId18"/>
    <p:sldId id="1044" r:id="rId19"/>
    <p:sldId id="1039" r:id="rId20"/>
    <p:sldId id="1046" r:id="rId21"/>
    <p:sldId id="1045" r:id="rId22"/>
    <p:sldId id="1047" r:id="rId23"/>
    <p:sldId id="1048" r:id="rId24"/>
    <p:sldId id="1042" r:id="rId25"/>
    <p:sldId id="1637" r:id="rId26"/>
    <p:sldId id="477" r:id="rId2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ja Smrndic (HR)" initials="SS(" lastIdx="2" clrIdx="0">
    <p:extLst>
      <p:ext uri="{19B8F6BF-5375-455C-9EA6-DF929625EA0E}">
        <p15:presenceInfo xmlns:p15="http://schemas.microsoft.com/office/powerpoint/2012/main" userId="S::sofija.smrndic@pwc.com::5b89f91e-82bb-4b2d-aa00-a65f502a9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1D32"/>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36" autoAdjust="0"/>
  </p:normalViewPr>
  <p:slideViewPr>
    <p:cSldViewPr snapToGrid="0">
      <p:cViewPr varScale="1">
        <p:scale>
          <a:sx n="95" d="100"/>
          <a:sy n="95" d="100"/>
        </p:scale>
        <p:origin x="11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5F00-483D-9C76-89315A28474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F00-483D-9C76-89315A284742}"/>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F00-483D-9C76-89315A28474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5F00-483D-9C76-89315A284742}"/>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9-5F00-483D-9C76-89315A284742}"/>
              </c:ext>
            </c:extLst>
          </c:dPt>
          <c:dPt>
            <c:idx val="5"/>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B-5F00-483D-9C76-89315A284742}"/>
              </c:ext>
            </c:extLst>
          </c:dPt>
          <c:dPt>
            <c:idx val="6"/>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D-5F00-483D-9C76-89315A284742}"/>
              </c:ext>
            </c:extLst>
          </c:dPt>
          <c:cat>
            <c:strRef>
              <c:f>Sheet1!$A$1:$A$7</c:f>
              <c:strCache>
                <c:ptCount val="7"/>
                <c:pt idx="0">
                  <c:v>Single Market, Innovation and Digital</c:v>
                </c:pt>
                <c:pt idx="1">
                  <c:v>Cohesion, Resilience and Values</c:v>
                </c:pt>
                <c:pt idx="2">
                  <c:v>Natural Resources and Environment</c:v>
                </c:pt>
                <c:pt idx="3">
                  <c:v>Migration and Border Management</c:v>
                </c:pt>
                <c:pt idx="4">
                  <c:v>Security and Defence</c:v>
                </c:pt>
                <c:pt idx="5">
                  <c:v>Neighbourhood and the World</c:v>
                </c:pt>
                <c:pt idx="6">
                  <c:v>European Public Administration</c:v>
                </c:pt>
              </c:strCache>
            </c:strRef>
          </c:cat>
          <c:val>
            <c:numRef>
              <c:f>Sheet1!$B$1:$B$7</c:f>
              <c:numCache>
                <c:formatCode>#,##0.00_ ;[Red]\-#,##0.00\ </c:formatCode>
                <c:ptCount val="7"/>
                <c:pt idx="0">
                  <c:v>143381</c:v>
                </c:pt>
                <c:pt idx="1">
                  <c:v>1099668</c:v>
                </c:pt>
                <c:pt idx="2">
                  <c:v>373874</c:v>
                </c:pt>
                <c:pt idx="3">
                  <c:v>22671</c:v>
                </c:pt>
                <c:pt idx="4">
                  <c:v>13185</c:v>
                </c:pt>
                <c:pt idx="5">
                  <c:v>98419</c:v>
                </c:pt>
                <c:pt idx="6">
                  <c:v>73102</c:v>
                </c:pt>
              </c:numCache>
            </c:numRef>
          </c:val>
          <c:extLst>
            <c:ext xmlns:c16="http://schemas.microsoft.com/office/drawing/2014/chart" uri="{C3380CC4-5D6E-409C-BE32-E72D297353CC}">
              <c16:uniqueId val="{0000000E-5F00-483D-9C76-89315A284742}"/>
            </c:ext>
          </c:extLst>
        </c:ser>
        <c:dLbls>
          <c:showLegendKey val="0"/>
          <c:showVal val="0"/>
          <c:showCatName val="0"/>
          <c:showSerName val="0"/>
          <c:showPercent val="0"/>
          <c:showBubbleSize val="0"/>
          <c:showLeaderLines val="1"/>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Sheet1!$C$29:$P$29</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Sheet1!$C$27:$P$27</c:f>
              <c:numCache>
                <c:formatCode>#,##0_ ;\-#,##0\ </c:formatCode>
                <c:ptCount val="14"/>
                <c:pt idx="0">
                  <c:v>141</c:v>
                </c:pt>
                <c:pt idx="1">
                  <c:v>146</c:v>
                </c:pt>
                <c:pt idx="2">
                  <c:v>151</c:v>
                </c:pt>
                <c:pt idx="3">
                  <c:v>154</c:v>
                </c:pt>
                <c:pt idx="4">
                  <c:v>157</c:v>
                </c:pt>
                <c:pt idx="5">
                  <c:v>156</c:v>
                </c:pt>
                <c:pt idx="6">
                  <c:v>1090</c:v>
                </c:pt>
                <c:pt idx="7">
                  <c:v>1298</c:v>
                </c:pt>
                <c:pt idx="8">
                  <c:v>1353</c:v>
                </c:pt>
                <c:pt idx="9">
                  <c:v>1368</c:v>
                </c:pt>
                <c:pt idx="10">
                  <c:v>1381</c:v>
                </c:pt>
                <c:pt idx="11">
                  <c:v>1391</c:v>
                </c:pt>
                <c:pt idx="12">
                  <c:v>1411</c:v>
                </c:pt>
                <c:pt idx="13">
                  <c:v>1435</c:v>
                </c:pt>
              </c:numCache>
            </c:numRef>
          </c:val>
          <c:smooth val="0"/>
          <c:extLst>
            <c:ext xmlns:c16="http://schemas.microsoft.com/office/drawing/2014/chart" uri="{C3380CC4-5D6E-409C-BE32-E72D297353CC}">
              <c16:uniqueId val="{00000000-EB34-4C54-94A3-06AB090F431D}"/>
            </c:ext>
          </c:extLst>
        </c:ser>
        <c:dLbls>
          <c:dLblPos val="t"/>
          <c:showLegendKey val="0"/>
          <c:showVal val="1"/>
          <c:showCatName val="0"/>
          <c:showSerName val="0"/>
          <c:showPercent val="0"/>
          <c:showBubbleSize val="0"/>
        </c:dLbls>
        <c:smooth val="0"/>
        <c:axId val="463088888"/>
        <c:axId val="463079704"/>
      </c:lineChart>
      <c:catAx>
        <c:axId val="4630888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900" noProof="0" dirty="0"/>
                  <a:t>Years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sr-Latn-R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463079704"/>
        <c:crosses val="autoZero"/>
        <c:auto val="1"/>
        <c:lblAlgn val="ctr"/>
        <c:lblOffset val="100"/>
        <c:noMultiLvlLbl val="0"/>
      </c:catAx>
      <c:valAx>
        <c:axId val="463079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900" dirty="0"/>
                  <a:t>Millions EUR</a:t>
                </a:r>
                <a:endParaRPr lang="en-GB" sz="9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sr-Latn-RS"/>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46308888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0.5202</cdr:x>
      <cdr:y>0.3704</cdr:y>
    </cdr:from>
    <cdr:to>
      <cdr:x>0.73822</cdr:x>
      <cdr:y>0.5006</cdr:y>
    </cdr:to>
    <cdr:sp macro="" textlink="">
      <cdr:nvSpPr>
        <cdr:cNvPr id="3" name="TextBox 21">
          <a:extLst xmlns:a="http://schemas.openxmlformats.org/drawingml/2006/main">
            <a:ext uri="{FF2B5EF4-FFF2-40B4-BE49-F238E27FC236}">
              <a16:creationId xmlns:a16="http://schemas.microsoft.com/office/drawing/2014/main" id="{C58B0F26-DC01-4E54-8F2E-F51C680FE5C0}"/>
            </a:ext>
          </a:extLst>
        </cdr:cNvPr>
        <cdr:cNvSpPr txBox="1"/>
      </cdr:nvSpPr>
      <cdr:spPr>
        <a:xfrm xmlns:a="http://schemas.openxmlformats.org/drawingml/2006/main">
          <a:off x="3570487" y="2101427"/>
          <a:ext cx="1496420"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hr-HR" b="1" dirty="0">
              <a:solidFill>
                <a:srgbClr val="595959"/>
              </a:solidFill>
            </a:rPr>
            <a:t>MULTIANNUAL FINANCIAL FRAMEWORK</a:t>
          </a:r>
        </a:p>
      </cdr:txBody>
    </cdr:sp>
  </cdr:relSizeAnchor>
  <cdr:relSizeAnchor xmlns:cdr="http://schemas.openxmlformats.org/drawingml/2006/chartDrawing">
    <cdr:from>
      <cdr:x>0.2715</cdr:x>
      <cdr:y>0.51184</cdr:y>
    </cdr:from>
    <cdr:to>
      <cdr:x>0.47252</cdr:x>
      <cdr:y>0.56609</cdr:y>
    </cdr:to>
    <cdr:sp macro="" textlink="">
      <cdr:nvSpPr>
        <cdr:cNvPr id="4" name="TextBox 21">
          <a:extLst xmlns:a="http://schemas.openxmlformats.org/drawingml/2006/main">
            <a:ext uri="{FF2B5EF4-FFF2-40B4-BE49-F238E27FC236}">
              <a16:creationId xmlns:a16="http://schemas.microsoft.com/office/drawing/2014/main" id="{C58B0F26-DC01-4E54-8F2E-F51C680FE5C0}"/>
            </a:ext>
          </a:extLst>
        </cdr:cNvPr>
        <cdr:cNvSpPr txBox="1"/>
      </cdr:nvSpPr>
      <cdr:spPr>
        <a:xfrm xmlns:a="http://schemas.openxmlformats.org/drawingml/2006/main">
          <a:off x="1863489" y="2903873"/>
          <a:ext cx="137973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hr-HR" b="1" dirty="0">
              <a:solidFill>
                <a:schemeClr val="tx1"/>
              </a:solidFill>
            </a:rPr>
            <a:t>€ 750 billion</a:t>
          </a:r>
        </a:p>
      </cdr:txBody>
    </cdr:sp>
  </cdr:relSizeAnchor>
  <cdr:relSizeAnchor xmlns:cdr="http://schemas.openxmlformats.org/drawingml/2006/chartDrawing">
    <cdr:from>
      <cdr:x>0.50196</cdr:x>
      <cdr:y>0.51347</cdr:y>
    </cdr:from>
    <cdr:to>
      <cdr:x>0.76114</cdr:x>
      <cdr:y>0.56772</cdr:y>
    </cdr:to>
    <cdr:sp macro="" textlink="">
      <cdr:nvSpPr>
        <cdr:cNvPr id="5" name="TextBox 21">
          <a:extLst xmlns:a="http://schemas.openxmlformats.org/drawingml/2006/main">
            <a:ext uri="{FF2B5EF4-FFF2-40B4-BE49-F238E27FC236}">
              <a16:creationId xmlns:a16="http://schemas.microsoft.com/office/drawing/2014/main" id="{94CAD437-62CD-4BE1-B761-249BAF4AA46B}"/>
            </a:ext>
          </a:extLst>
        </cdr:cNvPr>
        <cdr:cNvSpPr txBox="1"/>
      </cdr:nvSpPr>
      <cdr:spPr>
        <a:xfrm xmlns:a="http://schemas.openxmlformats.org/drawingml/2006/main">
          <a:off x="3445306" y="2913143"/>
          <a:ext cx="177892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400" b="1" dirty="0">
              <a:solidFill>
                <a:schemeClr val="tx1"/>
              </a:solidFill>
            </a:rPr>
            <a:t>€ 1,074.3 billion</a:t>
          </a:r>
        </a:p>
      </cdr:txBody>
    </cdr:sp>
  </cdr:relSizeAnchor>
  <cdr:relSizeAnchor xmlns:cdr="http://schemas.openxmlformats.org/drawingml/2006/chartDrawing">
    <cdr:from>
      <cdr:x>0.51418</cdr:x>
      <cdr:y>0.50255</cdr:y>
    </cdr:from>
    <cdr:to>
      <cdr:x>0.76114</cdr:x>
      <cdr:y>0.50255</cdr:y>
    </cdr:to>
    <cdr:cxnSp macro="">
      <cdr:nvCxnSpPr>
        <cdr:cNvPr id="6" name="Straight Connector 5">
          <a:extLst xmlns:a="http://schemas.openxmlformats.org/drawingml/2006/main">
            <a:ext uri="{FF2B5EF4-FFF2-40B4-BE49-F238E27FC236}">
              <a16:creationId xmlns:a16="http://schemas.microsoft.com/office/drawing/2014/main" id="{7B7556ED-F318-4CBE-A231-4042B8F21E8E}"/>
            </a:ext>
          </a:extLst>
        </cdr:cNvPr>
        <cdr:cNvCxnSpPr>
          <a:cxnSpLocks xmlns:a="http://schemas.openxmlformats.org/drawingml/2006/main"/>
        </cdr:cNvCxnSpPr>
      </cdr:nvCxnSpPr>
      <cdr:spPr>
        <a:xfrm xmlns:a="http://schemas.openxmlformats.org/drawingml/2006/main">
          <a:off x="3529178" y="2851189"/>
          <a:ext cx="1695055" cy="0"/>
        </a:xfrm>
        <a:prstGeom xmlns:a="http://schemas.openxmlformats.org/drawingml/2006/main" prst="line">
          <a:avLst/>
        </a:prstGeom>
        <a:ln xmlns:a="http://schemas.openxmlformats.org/drawingml/2006/main" w="28575">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0.50474</cdr:x>
      <cdr:y>0.36329</cdr:y>
    </cdr:from>
    <cdr:to>
      <cdr:x>0.50474</cdr:x>
      <cdr:y>0.56772</cdr:y>
    </cdr:to>
    <cdr:cxnSp macro="">
      <cdr:nvCxnSpPr>
        <cdr:cNvPr id="7" name="Straight Connector 6">
          <a:extLst xmlns:a="http://schemas.openxmlformats.org/drawingml/2006/main">
            <a:ext uri="{FF2B5EF4-FFF2-40B4-BE49-F238E27FC236}">
              <a16:creationId xmlns:a16="http://schemas.microsoft.com/office/drawing/2014/main" id="{8910917F-9660-4135-9188-7C4EA74EC0BC}"/>
            </a:ext>
          </a:extLst>
        </cdr:cNvPr>
        <cdr:cNvCxnSpPr>
          <a:cxnSpLocks xmlns:a="http://schemas.openxmlformats.org/drawingml/2006/main"/>
        </cdr:cNvCxnSpPr>
      </cdr:nvCxnSpPr>
      <cdr:spPr>
        <a:xfrm xmlns:a="http://schemas.openxmlformats.org/drawingml/2006/main">
          <a:off x="3464381" y="2061107"/>
          <a:ext cx="0" cy="1159813"/>
        </a:xfrm>
        <a:prstGeom xmlns:a="http://schemas.openxmlformats.org/drawingml/2006/main" prst="line">
          <a:avLst/>
        </a:prstGeom>
        <a:ln xmlns:a="http://schemas.openxmlformats.org/drawingml/2006/main" w="28575">
          <a:solidFill>
            <a:srgbClr val="595959"/>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0.3801</cdr:x>
      <cdr:y>0.27624</cdr:y>
    </cdr:from>
    <cdr:to>
      <cdr:x>0.62994</cdr:x>
      <cdr:y>0.33049</cdr:y>
    </cdr:to>
    <cdr:sp macro="" textlink="">
      <cdr:nvSpPr>
        <cdr:cNvPr id="13" name="TextBox 21">
          <a:extLst xmlns:a="http://schemas.openxmlformats.org/drawingml/2006/main">
            <a:ext uri="{FF2B5EF4-FFF2-40B4-BE49-F238E27FC236}">
              <a16:creationId xmlns:a16="http://schemas.microsoft.com/office/drawing/2014/main" id="{99A22DA3-5712-411E-9730-4BD527399361}"/>
            </a:ext>
          </a:extLst>
        </cdr:cNvPr>
        <cdr:cNvSpPr txBox="1"/>
      </cdr:nvSpPr>
      <cdr:spPr>
        <a:xfrm xmlns:a="http://schemas.openxmlformats.org/drawingml/2006/main">
          <a:off x="2608885" y="1567220"/>
          <a:ext cx="171479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400" b="1" dirty="0">
              <a:solidFill>
                <a:schemeClr val="tx1"/>
              </a:solidFill>
            </a:rPr>
            <a:t>€ 1. 824,3 billion</a:t>
          </a:r>
        </a:p>
      </cdr:txBody>
    </cdr:sp>
  </cdr:relSizeAnchor>
  <cdr:relSizeAnchor xmlns:cdr="http://schemas.openxmlformats.org/drawingml/2006/chartDrawing">
    <cdr:from>
      <cdr:x>0.39099</cdr:x>
      <cdr:y>0.19638</cdr:y>
    </cdr:from>
    <cdr:to>
      <cdr:x>0.60901</cdr:x>
      <cdr:y>0.2886</cdr:y>
    </cdr:to>
    <cdr:sp macro="" textlink="">
      <cdr:nvSpPr>
        <cdr:cNvPr id="14" name="TextBox 21">
          <a:extLst xmlns:a="http://schemas.openxmlformats.org/drawingml/2006/main">
            <a:ext uri="{FF2B5EF4-FFF2-40B4-BE49-F238E27FC236}">
              <a16:creationId xmlns:a16="http://schemas.microsoft.com/office/drawing/2014/main" id="{55158D89-7509-41D4-8864-F4BCD1086C72}"/>
            </a:ext>
          </a:extLst>
        </cdr:cNvPr>
        <cdr:cNvSpPr txBox="1"/>
      </cdr:nvSpPr>
      <cdr:spPr>
        <a:xfrm xmlns:a="http://schemas.openxmlformats.org/drawingml/2006/main">
          <a:off x="2683631" y="1114142"/>
          <a:ext cx="1496419"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1400" b="1" dirty="0">
              <a:solidFill>
                <a:srgbClr val="595959"/>
              </a:solidFill>
            </a:rPr>
            <a:t>TOTAL BUDGET</a:t>
          </a:r>
        </a:p>
      </cdr:txBody>
    </cdr:sp>
  </cdr:relSizeAnchor>
  <cdr:relSizeAnchor xmlns:cdr="http://schemas.openxmlformats.org/drawingml/2006/chartDrawing">
    <cdr:from>
      <cdr:x>0.36986</cdr:x>
      <cdr:y>0.61943</cdr:y>
    </cdr:from>
    <cdr:to>
      <cdr:x>0.63014</cdr:x>
      <cdr:y>0.74963</cdr:y>
    </cdr:to>
    <cdr:sp macro="" textlink="">
      <cdr:nvSpPr>
        <cdr:cNvPr id="15" name="TextBox 21">
          <a:extLst xmlns:a="http://schemas.openxmlformats.org/drawingml/2006/main">
            <a:ext uri="{FF2B5EF4-FFF2-40B4-BE49-F238E27FC236}">
              <a16:creationId xmlns:a16="http://schemas.microsoft.com/office/drawing/2014/main" id="{C58B0F26-DC01-4E54-8F2E-F51C680FE5C0}"/>
            </a:ext>
          </a:extLst>
        </cdr:cNvPr>
        <cdr:cNvSpPr txBox="1"/>
      </cdr:nvSpPr>
      <cdr:spPr>
        <a:xfrm xmlns:a="http://schemas.openxmlformats.org/drawingml/2006/main">
          <a:off x="2538601" y="3514275"/>
          <a:ext cx="1786479"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US" b="1" dirty="0">
              <a:solidFill>
                <a:srgbClr val="595959"/>
              </a:solidFill>
            </a:rPr>
            <a:t>Climate and </a:t>
          </a:r>
          <a:r>
            <a:rPr lang="hr-HR" b="1" dirty="0">
              <a:solidFill>
                <a:srgbClr val="595959"/>
              </a:solidFill>
            </a:rPr>
            <a:t>D</a:t>
          </a:r>
          <a:r>
            <a:rPr lang="en-US" b="1" dirty="0">
              <a:solidFill>
                <a:srgbClr val="595959"/>
              </a:solidFill>
            </a:rPr>
            <a:t>igital </a:t>
          </a:r>
          <a:r>
            <a:rPr lang="hr-HR" b="1" dirty="0">
              <a:solidFill>
                <a:srgbClr val="595959"/>
              </a:solidFill>
            </a:rPr>
            <a:t>T</a:t>
          </a:r>
          <a:r>
            <a:rPr lang="en-US" b="1" dirty="0">
              <a:solidFill>
                <a:srgbClr val="595959"/>
              </a:solidFill>
            </a:rPr>
            <a:t>ransition as priorities</a:t>
          </a:r>
          <a:endParaRPr lang="hr-HR" b="1" dirty="0">
            <a:solidFill>
              <a:srgbClr val="595959"/>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C2A08-8DEE-4328-B1A2-94B4CD2ABC9E}" type="datetimeFigureOut">
              <a:rPr lang="hr-HR" smtClean="0"/>
              <a:t>15.2.2021.</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2CAEC-FB8E-4B62-BAC0-DC56FCF5F723}" type="slidenum">
              <a:rPr lang="hr-HR" smtClean="0"/>
              <a:t>‹#›</a:t>
            </a:fld>
            <a:endParaRPr lang="hr-HR"/>
          </a:p>
        </p:txBody>
      </p:sp>
    </p:spTree>
    <p:extLst>
      <p:ext uri="{BB962C8B-B14F-4D97-AF65-F5344CB8AC3E}">
        <p14:creationId xmlns:p14="http://schemas.microsoft.com/office/powerpoint/2010/main" val="185955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803275"/>
            <a:ext cx="7129463" cy="40116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C06E8-48A6-4E03-8711-C45C0018F498}"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018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23</a:t>
            </a:fld>
            <a:endParaRPr lang="hr-HR"/>
          </a:p>
        </p:txBody>
      </p:sp>
    </p:spTree>
    <p:extLst>
      <p:ext uri="{BB962C8B-B14F-4D97-AF65-F5344CB8AC3E}">
        <p14:creationId xmlns:p14="http://schemas.microsoft.com/office/powerpoint/2010/main" val="255900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24</a:t>
            </a:fld>
            <a:endParaRPr lang="hr-HR"/>
          </a:p>
        </p:txBody>
      </p:sp>
    </p:spTree>
    <p:extLst>
      <p:ext uri="{BB962C8B-B14F-4D97-AF65-F5344CB8AC3E}">
        <p14:creationId xmlns:p14="http://schemas.microsoft.com/office/powerpoint/2010/main" val="42054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MESD - </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Ministry of Economy and Sustainable Development</a:t>
            </a:r>
            <a:endParaRPr lang="hr-HR" sz="1200" b="1" i="0" kern="1200" dirty="0">
              <a:solidFill>
                <a:schemeClr val="tx1"/>
              </a:solidFill>
              <a:effectLst/>
              <a:latin typeface="+mn-lt"/>
              <a:ea typeface="+mn-ea"/>
              <a:cs typeface="+mn-cs"/>
            </a:endParaRPr>
          </a:p>
          <a:p>
            <a:r>
              <a:rPr lang="en-US" sz="1200" dirty="0">
                <a:solidFill>
                  <a:schemeClr val="accent6"/>
                </a:solidFill>
              </a:rPr>
              <a:t>MRDEUF</a:t>
            </a:r>
            <a:r>
              <a:rPr lang="hr-HR" sz="1200" dirty="0">
                <a:solidFill>
                  <a:schemeClr val="accent6"/>
                </a:solidFill>
              </a:rPr>
              <a:t> - </a:t>
            </a:r>
            <a:r>
              <a:rPr lang="en-US" sz="1200" b="1" i="0" kern="1200" dirty="0">
                <a:solidFill>
                  <a:schemeClr val="tx1"/>
                </a:solidFill>
                <a:effectLst/>
                <a:latin typeface="+mn-lt"/>
                <a:ea typeface="+mn-ea"/>
                <a:cs typeface="+mn-cs"/>
              </a:rPr>
              <a:t>Ministry of Regional Development and EU Funds</a:t>
            </a:r>
            <a:r>
              <a:rPr lang="en-US" sz="1200" b="0" i="0" kern="1200" dirty="0">
                <a:solidFill>
                  <a:schemeClr val="tx1"/>
                </a:solidFill>
                <a:effectLst/>
                <a:latin typeface="+mn-lt"/>
                <a:ea typeface="+mn-ea"/>
                <a:cs typeface="+mn-cs"/>
              </a:rPr>
              <a:t> </a:t>
            </a:r>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25</a:t>
            </a:fld>
            <a:endParaRPr lang="hr-HR"/>
          </a:p>
        </p:txBody>
      </p:sp>
    </p:spTree>
    <p:extLst>
      <p:ext uri="{BB962C8B-B14F-4D97-AF65-F5344CB8AC3E}">
        <p14:creationId xmlns:p14="http://schemas.microsoft.com/office/powerpoint/2010/main" val="157687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803275"/>
            <a:ext cx="7129463" cy="40116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C06E8-48A6-4E03-8711-C45C0018F498}"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855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purpose of all these funds is to invest in job creation and a sustainable and healthy European economy and environment.</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Over half of EU funding is </a:t>
            </a:r>
            <a:r>
              <a:rPr lang="en-US" sz="1200" b="0" i="0" kern="1200" dirty="0" err="1">
                <a:solidFill>
                  <a:schemeClr val="tx1"/>
                </a:solidFill>
                <a:effectLst/>
                <a:latin typeface="+mn-lt"/>
                <a:ea typeface="+mn-ea"/>
                <a:cs typeface="+mn-cs"/>
              </a:rPr>
              <a:t>channelled</a:t>
            </a:r>
            <a:r>
              <a:rPr lang="en-US" sz="1200" b="0" i="0" kern="1200" dirty="0">
                <a:solidFill>
                  <a:schemeClr val="tx1"/>
                </a:solidFill>
                <a:effectLst/>
                <a:latin typeface="+mn-lt"/>
                <a:ea typeface="+mn-ea"/>
                <a:cs typeface="+mn-cs"/>
              </a:rPr>
              <a:t> through the 5 European structural and investment funds (ESIF). They are jointly managed by the European Commission and the EU countries. </a:t>
            </a:r>
            <a:endParaRPr lang="hr-H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Cohesion Fund is aimed at Member States whose Gross National Income (GNI) per inhabitant is less than 90 % of the EU average. It aims to reduce economic and social disparities and to promote sustainable development.</a:t>
            </a:r>
            <a:r>
              <a:rPr lang="hr-HR" sz="1200" b="0" i="0" kern="1200" dirty="0">
                <a:solidFill>
                  <a:schemeClr val="tx1"/>
                </a:solidFill>
                <a:effectLst/>
                <a:latin typeface="+mn-lt"/>
                <a:ea typeface="+mn-ea"/>
                <a:cs typeface="+mn-cs"/>
              </a:rPr>
              <a:t> </a:t>
            </a:r>
          </a:p>
          <a:p>
            <a:endParaRPr lang="hr-H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ERDF aims to strengthen economic and social cohesion in the European Union by correcting imbalances between its regions</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and</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it</a:t>
            </a:r>
            <a:r>
              <a:rPr lang="en-US" sz="1200" b="0" i="0" kern="1200" dirty="0">
                <a:solidFill>
                  <a:schemeClr val="tx1"/>
                </a:solidFill>
                <a:effectLst/>
                <a:latin typeface="+mn-lt"/>
                <a:ea typeface="+mn-ea"/>
                <a:cs typeface="+mn-cs"/>
              </a:rPr>
              <a:t> focuses its investments on several key priority areas. This is known as 'thematic concentration’:</a:t>
            </a:r>
            <a:r>
              <a:rPr lang="hr-HR" sz="1200" b="0" i="0" kern="1200" dirty="0">
                <a:solidFill>
                  <a:schemeClr val="tx1"/>
                </a:solidFill>
                <a:effectLst/>
                <a:latin typeface="+mn-lt"/>
                <a:ea typeface="+mn-ea"/>
                <a:cs typeface="+mn-cs"/>
              </a:rPr>
              <a:t> </a:t>
            </a:r>
          </a:p>
          <a:p>
            <a:pPr marL="171450" indent="-171450">
              <a:buFontTx/>
              <a:buChar char="-"/>
            </a:pPr>
            <a:r>
              <a:rPr lang="en-US" sz="1200" b="0" i="0" kern="1200" dirty="0">
                <a:solidFill>
                  <a:schemeClr val="tx1"/>
                </a:solidFill>
                <a:effectLst/>
                <a:latin typeface="+mn-lt"/>
                <a:ea typeface="+mn-ea"/>
                <a:cs typeface="+mn-cs"/>
              </a:rPr>
              <a:t>Innovation and research;</a:t>
            </a:r>
            <a:r>
              <a:rPr lang="hr-HR" sz="1200" b="0"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The digital agenda;</a:t>
            </a:r>
            <a:r>
              <a:rPr lang="hr-HR" sz="1200" b="0"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Support for small and medium-sized enterprises (SMEs);</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low-carbon economy.</a:t>
            </a:r>
            <a:endParaRPr lang="hr-HR" sz="1200" b="0" i="0" kern="1200" dirty="0">
              <a:solidFill>
                <a:schemeClr val="tx1"/>
              </a:solidFill>
              <a:effectLst/>
              <a:latin typeface="+mn-lt"/>
              <a:ea typeface="+mn-ea"/>
              <a:cs typeface="+mn-cs"/>
            </a:endParaRPr>
          </a:p>
          <a:p>
            <a:pPr marL="0" indent="0">
              <a:buFontTx/>
              <a:buNone/>
            </a:pPr>
            <a:endParaRPr lang="hr-HR" sz="1200" b="0" i="0" kern="1200" dirty="0">
              <a:solidFill>
                <a:schemeClr val="tx1"/>
              </a:solidFill>
              <a:effectLst/>
              <a:latin typeface="+mn-lt"/>
              <a:ea typeface="+mn-ea"/>
              <a:cs typeface="+mn-cs"/>
            </a:endParaRPr>
          </a:p>
          <a:p>
            <a:pPr marL="0" indent="0">
              <a:buFontTx/>
              <a:buNone/>
            </a:pPr>
            <a:r>
              <a:rPr lang="hr-HR" sz="1200" b="0" i="0" kern="1200" dirty="0" err="1">
                <a:solidFill>
                  <a:schemeClr val="tx1"/>
                </a:solidFill>
                <a:effectLst/>
                <a:latin typeface="+mn-lt"/>
                <a:ea typeface="+mn-ea"/>
                <a:cs typeface="+mn-cs"/>
              </a:rPr>
              <a:t>Also</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the</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financial</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instruments</a:t>
            </a:r>
            <a:r>
              <a:rPr lang="hr-HR" sz="1200" b="0" i="0" kern="1200" dirty="0">
                <a:solidFill>
                  <a:schemeClr val="tx1"/>
                </a:solidFill>
                <a:effectLst/>
                <a:latin typeface="+mn-lt"/>
                <a:ea typeface="+mn-ea"/>
                <a:cs typeface="+mn-cs"/>
              </a:rPr>
              <a:t> t</a:t>
            </a:r>
          </a:p>
          <a:p>
            <a:pPr marL="171450" indent="-171450">
              <a:buFontTx/>
              <a:buChar char="-"/>
            </a:pPr>
            <a:endParaRPr lang="hr-H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ESF is Europe’s </a:t>
            </a:r>
            <a:r>
              <a:rPr lang="en-US" sz="1200" b="1" i="0" kern="1200" dirty="0">
                <a:solidFill>
                  <a:schemeClr val="tx1"/>
                </a:solidFill>
                <a:effectLst/>
                <a:latin typeface="+mn-lt"/>
                <a:ea typeface="+mn-ea"/>
                <a:cs typeface="+mn-cs"/>
              </a:rPr>
              <a:t>main tool for promoting employment and social inclusion</a:t>
            </a:r>
            <a:r>
              <a:rPr lang="en-US" sz="1200" b="0" i="0" kern="1200" dirty="0">
                <a:solidFill>
                  <a:schemeClr val="tx1"/>
                </a:solidFill>
                <a:effectLst/>
                <a:latin typeface="+mn-lt"/>
                <a:ea typeface="+mn-ea"/>
                <a:cs typeface="+mn-cs"/>
              </a:rPr>
              <a:t> – helping people get a job (or a better job), integrating disadvantaged people into society and ensuring fairer life opportunities for all.</a:t>
            </a:r>
          </a:p>
          <a:p>
            <a:pPr marL="0" indent="0">
              <a:buFontTx/>
              <a:buNone/>
            </a:pPr>
            <a:endParaRPr lang="hr-HR"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The EMFF is the fund for the EU's maritime and fisheries policies</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It</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helps fishermen in the transition to sustainable fishing</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supports coastal communities in diversifying their economies</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finances projects that create new jobs and improve quality of life along European coasts</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and</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supports sustainable aquaculture developments</a:t>
            </a:r>
            <a:r>
              <a:rPr lang="hr-HR" sz="1200" b="0" i="0" kern="1200" dirty="0">
                <a:solidFill>
                  <a:schemeClr val="tx1"/>
                </a:solidFill>
                <a:effectLst/>
                <a:latin typeface="+mn-lt"/>
                <a:ea typeface="+mn-ea"/>
                <a:cs typeface="+mn-cs"/>
              </a:rPr>
              <a:t>. </a:t>
            </a:r>
          </a:p>
          <a:p>
            <a:pPr marL="0" indent="0">
              <a:buFontTx/>
              <a:buNone/>
            </a:pPr>
            <a:endParaRPr lang="hr-HR"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EAFRD) is the funding instrument that supports rural development strategies and projects.</a:t>
            </a:r>
            <a:r>
              <a:rPr lang="hr-HR" sz="1200" b="0" i="0" kern="1200" dirty="0">
                <a:solidFill>
                  <a:schemeClr val="tx1"/>
                </a:solidFill>
                <a:effectLst/>
                <a:latin typeface="+mn-lt"/>
                <a:ea typeface="+mn-ea"/>
                <a:cs typeface="+mn-cs"/>
              </a:rPr>
              <a:t> Some </a:t>
            </a:r>
            <a:r>
              <a:rPr lang="hr-HR" sz="1200" b="0" i="0" kern="1200" dirty="0" err="1">
                <a:solidFill>
                  <a:schemeClr val="tx1"/>
                </a:solidFill>
                <a:effectLst/>
                <a:latin typeface="+mn-lt"/>
                <a:ea typeface="+mn-ea"/>
                <a:cs typeface="+mn-cs"/>
              </a:rPr>
              <a:t>of</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the</a:t>
            </a:r>
            <a:r>
              <a:rPr lang="hr-HR" sz="1200" b="0" i="0" kern="1200" dirty="0">
                <a:solidFill>
                  <a:schemeClr val="tx1"/>
                </a:solidFill>
                <a:effectLst/>
                <a:latin typeface="+mn-lt"/>
                <a:ea typeface="+mn-ea"/>
                <a:cs typeface="+mn-cs"/>
              </a:rPr>
              <a:t> </a:t>
            </a:r>
            <a:r>
              <a:rPr lang="hr-HR" sz="1200" b="0" i="0" kern="1200" dirty="0" err="1">
                <a:solidFill>
                  <a:schemeClr val="tx1"/>
                </a:solidFill>
                <a:effectLst/>
                <a:latin typeface="+mn-lt"/>
                <a:ea typeface="+mn-ea"/>
                <a:cs typeface="+mn-cs"/>
              </a:rPr>
              <a:t>priorities</a:t>
            </a:r>
            <a:r>
              <a:rPr lang="hr-HR" sz="1200" b="0" i="0" kern="1200" dirty="0">
                <a:solidFill>
                  <a:schemeClr val="tx1"/>
                </a:solidFill>
                <a:effectLst/>
                <a:latin typeface="+mn-lt"/>
                <a:ea typeface="+mn-ea"/>
                <a:cs typeface="+mn-cs"/>
              </a:rPr>
              <a:t> are </a:t>
            </a:r>
            <a:r>
              <a:rPr lang="en-US" sz="1200" b="0" i="0" kern="1200" dirty="0">
                <a:solidFill>
                  <a:schemeClr val="tx1"/>
                </a:solidFill>
                <a:effectLst/>
                <a:latin typeface="+mn-lt"/>
                <a:ea typeface="+mn-ea"/>
                <a:cs typeface="+mn-cs"/>
              </a:rPr>
              <a:t>fostering knowledge transfer and innovation in agriculture, forestry and rural areas;</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enhancing the viability and competitiveness of all types of agriculture, and promoting innovative farm technologies and sustainable forest management;</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restoring, preserving and enhancing ecosystems related to agriculture and forestry;</a:t>
            </a:r>
            <a:r>
              <a:rPr lang="hr-H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promoting social inclusion, poverty reduction and economic development in rural areas.</a:t>
            </a:r>
            <a:endParaRPr lang="hr-HR" sz="1200" b="0" i="0" kern="1200" dirty="0">
              <a:solidFill>
                <a:schemeClr val="tx1"/>
              </a:solidFill>
              <a:effectLst/>
              <a:latin typeface="+mn-lt"/>
              <a:ea typeface="+mn-ea"/>
              <a:cs typeface="+mn-cs"/>
            </a:endParaRPr>
          </a:p>
          <a:p>
            <a:pPr marL="0" indent="0">
              <a:buFontTx/>
              <a:buNone/>
            </a:pPr>
            <a:endParaRPr lang="hr-HR" sz="1200" b="0" i="0" kern="1200" dirty="0">
              <a:solidFill>
                <a:schemeClr val="tx1"/>
              </a:solidFill>
              <a:effectLst/>
              <a:latin typeface="+mn-lt"/>
              <a:ea typeface="+mn-ea"/>
              <a:cs typeface="+mn-cs"/>
            </a:endParaRPr>
          </a:p>
          <a:p>
            <a:pPr marL="0" indent="0">
              <a:buFontTx/>
              <a:buNone/>
            </a:pPr>
            <a:endParaRPr lang="en-US" sz="1200" b="0" i="0" kern="1200" dirty="0">
              <a:solidFill>
                <a:schemeClr val="tx1"/>
              </a:solidFill>
              <a:effectLst/>
              <a:latin typeface="+mn-lt"/>
              <a:ea typeface="+mn-ea"/>
              <a:cs typeface="+mn-cs"/>
            </a:endParaRPr>
          </a:p>
          <a:p>
            <a:endParaRPr lang="hr-HR" sz="1200" b="0" i="0" kern="1200" dirty="0">
              <a:solidFill>
                <a:schemeClr val="tx1"/>
              </a:solidFill>
              <a:effectLst/>
              <a:latin typeface="+mn-lt"/>
              <a:ea typeface="+mn-ea"/>
              <a:cs typeface="+mn-cs"/>
            </a:endParaRPr>
          </a:p>
          <a:p>
            <a:endParaRPr lang="hr-HR" sz="1200" b="0" i="0" kern="1200" dirty="0">
              <a:solidFill>
                <a:schemeClr val="tx1"/>
              </a:solidFill>
              <a:effectLst/>
              <a:latin typeface="+mn-lt"/>
              <a:ea typeface="+mn-ea"/>
              <a:cs typeface="+mn-cs"/>
            </a:endParaRPr>
          </a:p>
          <a:p>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15</a:t>
            </a:fld>
            <a:endParaRPr lang="hr-HR"/>
          </a:p>
        </p:txBody>
      </p:sp>
    </p:spTree>
    <p:extLst>
      <p:ext uri="{BB962C8B-B14F-4D97-AF65-F5344CB8AC3E}">
        <p14:creationId xmlns:p14="http://schemas.microsoft.com/office/powerpoint/2010/main" val="28113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Operational</a:t>
            </a:r>
            <a:r>
              <a:rPr lang="hr-HR" dirty="0"/>
              <a:t> </a:t>
            </a:r>
            <a:r>
              <a:rPr lang="hr-HR" dirty="0" err="1"/>
              <a:t>programs</a:t>
            </a:r>
            <a:r>
              <a:rPr lang="hr-HR" dirty="0"/>
              <a:t> </a:t>
            </a:r>
          </a:p>
        </p:txBody>
      </p:sp>
      <p:sp>
        <p:nvSpPr>
          <p:cNvPr id="4" name="Slide Number Placeholder 3"/>
          <p:cNvSpPr>
            <a:spLocks noGrp="1"/>
          </p:cNvSpPr>
          <p:nvPr>
            <p:ph type="sldNum" sz="quarter" idx="5"/>
          </p:nvPr>
        </p:nvSpPr>
        <p:spPr/>
        <p:txBody>
          <a:bodyPr/>
          <a:lstStyle/>
          <a:p>
            <a:fld id="{E1F2CAEC-FB8E-4B62-BAC0-DC56FCF5F723}" type="slidenum">
              <a:rPr lang="hr-HR" smtClean="0"/>
              <a:t>16</a:t>
            </a:fld>
            <a:endParaRPr lang="hr-HR"/>
          </a:p>
        </p:txBody>
      </p:sp>
    </p:spTree>
    <p:extLst>
      <p:ext uri="{BB962C8B-B14F-4D97-AF65-F5344CB8AC3E}">
        <p14:creationId xmlns:p14="http://schemas.microsoft.com/office/powerpoint/2010/main" val="13936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17</a:t>
            </a:fld>
            <a:endParaRPr lang="hr-HR"/>
          </a:p>
        </p:txBody>
      </p:sp>
    </p:spTree>
    <p:extLst>
      <p:ext uri="{BB962C8B-B14F-4D97-AF65-F5344CB8AC3E}">
        <p14:creationId xmlns:p14="http://schemas.microsoft.com/office/powerpoint/2010/main" val="112111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Guidelines</a:t>
            </a:r>
            <a:r>
              <a:rPr lang="hr-HR" dirty="0"/>
              <a:t> for </a:t>
            </a:r>
            <a:r>
              <a:rPr lang="hr-HR" dirty="0" err="1"/>
              <a:t>applicants</a:t>
            </a:r>
            <a:r>
              <a:rPr lang="hr-HR" dirty="0"/>
              <a:t> </a:t>
            </a:r>
          </a:p>
          <a:p>
            <a:r>
              <a:rPr lang="hr-HR" dirty="0" err="1"/>
              <a:t>This</a:t>
            </a:r>
            <a:r>
              <a:rPr lang="hr-HR" dirty="0"/>
              <a:t> </a:t>
            </a:r>
            <a:r>
              <a:rPr lang="hr-HR" dirty="0" err="1"/>
              <a:t>is</a:t>
            </a:r>
            <a:r>
              <a:rPr lang="hr-HR" dirty="0"/>
              <a:t> </a:t>
            </a:r>
            <a:r>
              <a:rPr lang="hr-HR" dirty="0" err="1"/>
              <a:t>something</a:t>
            </a:r>
            <a:r>
              <a:rPr lang="hr-HR" dirty="0"/>
              <a:t> </a:t>
            </a:r>
            <a:r>
              <a:rPr lang="hr-HR" dirty="0" err="1"/>
              <a:t>you</a:t>
            </a:r>
            <a:r>
              <a:rPr lang="hr-HR" dirty="0"/>
              <a:t> </a:t>
            </a:r>
            <a:r>
              <a:rPr lang="hr-HR" dirty="0" err="1"/>
              <a:t>should</a:t>
            </a:r>
            <a:r>
              <a:rPr lang="hr-HR" dirty="0"/>
              <a:t> </a:t>
            </a:r>
            <a:r>
              <a:rPr lang="hr-HR" dirty="0" err="1"/>
              <a:t>check</a:t>
            </a:r>
            <a:r>
              <a:rPr lang="hr-HR" dirty="0"/>
              <a:t> at </a:t>
            </a:r>
            <a:r>
              <a:rPr lang="hr-HR" dirty="0" err="1"/>
              <a:t>the</a:t>
            </a:r>
            <a:r>
              <a:rPr lang="hr-HR" dirty="0"/>
              <a:t> start</a:t>
            </a:r>
          </a:p>
        </p:txBody>
      </p:sp>
      <p:sp>
        <p:nvSpPr>
          <p:cNvPr id="4" name="Slide Number Placeholder 3"/>
          <p:cNvSpPr>
            <a:spLocks noGrp="1"/>
          </p:cNvSpPr>
          <p:nvPr>
            <p:ph type="sldNum" sz="quarter" idx="5"/>
          </p:nvPr>
        </p:nvSpPr>
        <p:spPr/>
        <p:txBody>
          <a:bodyPr/>
          <a:lstStyle/>
          <a:p>
            <a:fld id="{E1F2CAEC-FB8E-4B62-BAC0-DC56FCF5F723}" type="slidenum">
              <a:rPr lang="hr-HR" smtClean="0"/>
              <a:t>18</a:t>
            </a:fld>
            <a:endParaRPr lang="hr-HR"/>
          </a:p>
        </p:txBody>
      </p:sp>
    </p:spTree>
    <p:extLst>
      <p:ext uri="{BB962C8B-B14F-4D97-AF65-F5344CB8AC3E}">
        <p14:creationId xmlns:p14="http://schemas.microsoft.com/office/powerpoint/2010/main" val="165320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Every</a:t>
            </a:r>
            <a:r>
              <a:rPr lang="hr-HR" dirty="0"/>
              <a:t> Call for </a:t>
            </a:r>
            <a:r>
              <a:rPr lang="hr-HR" dirty="0" err="1"/>
              <a:t>proposal</a:t>
            </a:r>
            <a:r>
              <a:rPr lang="hr-HR" dirty="0"/>
              <a:t> </a:t>
            </a:r>
            <a:r>
              <a:rPr lang="hr-HR" dirty="0" err="1"/>
              <a:t>has</a:t>
            </a:r>
            <a:r>
              <a:rPr lang="hr-HR" dirty="0"/>
              <a:t> </a:t>
            </a:r>
            <a:r>
              <a:rPr lang="hr-HR" dirty="0" err="1"/>
              <a:t>his</a:t>
            </a:r>
            <a:r>
              <a:rPr lang="hr-HR" dirty="0"/>
              <a:t> </a:t>
            </a:r>
            <a:r>
              <a:rPr lang="hr-HR" dirty="0" err="1"/>
              <a:t>specific</a:t>
            </a:r>
            <a:r>
              <a:rPr lang="hr-HR" dirty="0"/>
              <a:t> </a:t>
            </a:r>
            <a:r>
              <a:rPr lang="hr-HR" dirty="0" err="1"/>
              <a:t>guidelines</a:t>
            </a:r>
            <a:r>
              <a:rPr lang="hr-HR" dirty="0"/>
              <a:t> </a:t>
            </a:r>
            <a:r>
              <a:rPr lang="hr-HR" dirty="0" err="1"/>
              <a:t>and</a:t>
            </a:r>
            <a:r>
              <a:rPr lang="hr-HR" dirty="0"/>
              <a:t> </a:t>
            </a:r>
            <a:r>
              <a:rPr lang="hr-HR" dirty="0" err="1"/>
              <a:t>objectives</a:t>
            </a:r>
            <a:r>
              <a:rPr lang="hr-HR" dirty="0"/>
              <a:t>. For </a:t>
            </a:r>
            <a:r>
              <a:rPr lang="hr-HR" dirty="0" err="1"/>
              <a:t>this</a:t>
            </a:r>
            <a:r>
              <a:rPr lang="hr-HR" dirty="0"/>
              <a:t> </a:t>
            </a:r>
            <a:r>
              <a:rPr lang="hr-HR" dirty="0" err="1"/>
              <a:t>purpose</a:t>
            </a:r>
            <a:r>
              <a:rPr lang="hr-HR" dirty="0"/>
              <a:t> </a:t>
            </a:r>
            <a:r>
              <a:rPr lang="hr-HR" dirty="0" err="1"/>
              <a:t>we</a:t>
            </a:r>
            <a:r>
              <a:rPr lang="hr-HR" dirty="0"/>
              <a:t> </a:t>
            </a:r>
            <a:r>
              <a:rPr lang="hr-HR" dirty="0" err="1"/>
              <a:t>singled</a:t>
            </a:r>
            <a:r>
              <a:rPr lang="hr-HR" dirty="0"/>
              <a:t> </a:t>
            </a:r>
            <a:r>
              <a:rPr lang="hr-HR" dirty="0" err="1"/>
              <a:t>out</a:t>
            </a:r>
            <a:r>
              <a:rPr lang="hr-HR" dirty="0"/>
              <a:t> </a:t>
            </a:r>
            <a:r>
              <a:rPr lang="hr-HR" dirty="0" err="1"/>
              <a:t>three</a:t>
            </a:r>
            <a:r>
              <a:rPr lang="hr-HR" dirty="0"/>
              <a:t> </a:t>
            </a:r>
            <a:r>
              <a:rPr lang="hr-HR" dirty="0" err="1"/>
              <a:t>calls</a:t>
            </a:r>
            <a:r>
              <a:rPr lang="hr-HR" dirty="0"/>
              <a:t> for </a:t>
            </a:r>
            <a:r>
              <a:rPr lang="hr-HR" dirty="0" err="1"/>
              <a:t>different</a:t>
            </a:r>
            <a:r>
              <a:rPr lang="hr-HR" dirty="0"/>
              <a:t> </a:t>
            </a:r>
            <a:r>
              <a:rPr lang="hr-HR" dirty="0" err="1"/>
              <a:t>purposes</a:t>
            </a:r>
            <a:r>
              <a:rPr lang="hr-HR" dirty="0"/>
              <a:t> – 1. one </a:t>
            </a:r>
            <a:r>
              <a:rPr lang="hr-HR" dirty="0" err="1"/>
              <a:t>is</a:t>
            </a:r>
            <a:r>
              <a:rPr lang="hr-HR" dirty="0"/>
              <a:t> </a:t>
            </a:r>
            <a:r>
              <a:rPr lang="hr-HR" dirty="0" err="1"/>
              <a:t>the</a:t>
            </a:r>
            <a:r>
              <a:rPr lang="hr-HR" dirty="0"/>
              <a:t> </a:t>
            </a:r>
            <a:r>
              <a:rPr lang="hr-HR" dirty="0" err="1"/>
              <a:t>call</a:t>
            </a:r>
            <a:r>
              <a:rPr lang="hr-HR" dirty="0"/>
              <a:t> </a:t>
            </a:r>
            <a:r>
              <a:rPr lang="hr-HR" dirty="0" err="1"/>
              <a:t>that</a:t>
            </a:r>
            <a:r>
              <a:rPr lang="hr-HR" dirty="0"/>
              <a:t> </a:t>
            </a:r>
            <a:r>
              <a:rPr lang="hr-HR" dirty="0" err="1"/>
              <a:t>is</a:t>
            </a:r>
            <a:r>
              <a:rPr lang="hr-HR" dirty="0"/>
              <a:t> </a:t>
            </a:r>
            <a:r>
              <a:rPr lang="hr-HR" dirty="0" err="1"/>
              <a:t>financing</a:t>
            </a:r>
            <a:r>
              <a:rPr lang="hr-HR" dirty="0"/>
              <a:t> </a:t>
            </a:r>
            <a:r>
              <a:rPr lang="hr-HR" dirty="0" err="1"/>
              <a:t>green</a:t>
            </a:r>
            <a:r>
              <a:rPr lang="hr-HR" dirty="0"/>
              <a:t> </a:t>
            </a:r>
            <a:r>
              <a:rPr lang="hr-HR" dirty="0" err="1"/>
              <a:t>transition</a:t>
            </a:r>
            <a:r>
              <a:rPr lang="hr-HR" dirty="0"/>
              <a:t> – </a:t>
            </a:r>
            <a:r>
              <a:rPr lang="hr-HR" dirty="0" err="1"/>
              <a:t>projects</a:t>
            </a:r>
            <a:r>
              <a:rPr lang="hr-HR" dirty="0"/>
              <a:t> </a:t>
            </a:r>
            <a:r>
              <a:rPr lang="hr-HR" dirty="0" err="1"/>
              <a:t>that</a:t>
            </a:r>
            <a:r>
              <a:rPr lang="hr-HR" dirty="0"/>
              <a:t> are </a:t>
            </a:r>
            <a:r>
              <a:rPr lang="hr-HR" dirty="0" err="1"/>
              <a:t>investing</a:t>
            </a:r>
            <a:r>
              <a:rPr lang="hr-HR" dirty="0"/>
              <a:t> </a:t>
            </a:r>
            <a:r>
              <a:rPr lang="hr-HR" dirty="0" err="1"/>
              <a:t>in</a:t>
            </a:r>
            <a:r>
              <a:rPr lang="hr-HR" dirty="0"/>
              <a:t> </a:t>
            </a:r>
            <a:r>
              <a:rPr lang="hr-HR" dirty="0" err="1"/>
              <a:t>energy</a:t>
            </a:r>
            <a:r>
              <a:rPr lang="hr-HR" dirty="0"/>
              <a:t> </a:t>
            </a:r>
            <a:r>
              <a:rPr lang="hr-HR" dirty="0" err="1"/>
              <a:t>efficiency</a:t>
            </a:r>
            <a:r>
              <a:rPr lang="hr-HR" dirty="0"/>
              <a:t> </a:t>
            </a:r>
            <a:r>
              <a:rPr lang="hr-HR" dirty="0" err="1"/>
              <a:t>and</a:t>
            </a:r>
            <a:r>
              <a:rPr lang="hr-HR" dirty="0"/>
              <a:t> </a:t>
            </a:r>
            <a:r>
              <a:rPr lang="hr-HR" dirty="0" err="1"/>
              <a:t>renewable</a:t>
            </a:r>
            <a:r>
              <a:rPr lang="hr-HR" dirty="0"/>
              <a:t> </a:t>
            </a:r>
            <a:r>
              <a:rPr lang="hr-HR" dirty="0" err="1"/>
              <a:t>sources</a:t>
            </a:r>
            <a:r>
              <a:rPr lang="hr-HR" dirty="0"/>
              <a:t> </a:t>
            </a:r>
            <a:r>
              <a:rPr lang="hr-HR" dirty="0" err="1"/>
              <a:t>of</a:t>
            </a:r>
            <a:r>
              <a:rPr lang="hr-HR" dirty="0"/>
              <a:t> </a:t>
            </a:r>
            <a:r>
              <a:rPr lang="hr-HR" dirty="0" err="1"/>
              <a:t>energy</a:t>
            </a:r>
            <a:r>
              <a:rPr lang="hr-HR" dirty="0"/>
              <a:t> (</a:t>
            </a:r>
            <a:r>
              <a:rPr lang="hr-HR" dirty="0" err="1"/>
              <a:t>like</a:t>
            </a:r>
            <a:r>
              <a:rPr lang="hr-HR" dirty="0"/>
              <a:t> solar </a:t>
            </a:r>
            <a:r>
              <a:rPr lang="hr-HR" dirty="0" err="1"/>
              <a:t>plant</a:t>
            </a:r>
            <a:r>
              <a:rPr lang="hr-HR" dirty="0"/>
              <a:t> </a:t>
            </a:r>
            <a:r>
              <a:rPr lang="hr-HR" dirty="0" err="1"/>
              <a:t>or</a:t>
            </a:r>
            <a:r>
              <a:rPr lang="hr-HR" dirty="0"/>
              <a:t> </a:t>
            </a:r>
            <a:r>
              <a:rPr lang="hr-HR" dirty="0" err="1"/>
              <a:t>something</a:t>
            </a:r>
            <a:r>
              <a:rPr lang="hr-HR" dirty="0"/>
              <a:t> </a:t>
            </a:r>
            <a:r>
              <a:rPr lang="hr-HR" dirty="0" err="1"/>
              <a:t>like</a:t>
            </a:r>
            <a:r>
              <a:rPr lang="hr-HR" dirty="0"/>
              <a:t> </a:t>
            </a:r>
            <a:r>
              <a:rPr lang="hr-HR" dirty="0" err="1"/>
              <a:t>that</a:t>
            </a:r>
            <a:r>
              <a:rPr lang="hr-HR" dirty="0"/>
              <a:t>). 2. one </a:t>
            </a:r>
            <a:r>
              <a:rPr lang="hr-HR" dirty="0" err="1"/>
              <a:t>is</a:t>
            </a:r>
            <a:r>
              <a:rPr lang="hr-HR" dirty="0"/>
              <a:t> for </a:t>
            </a:r>
            <a:r>
              <a:rPr lang="hr-HR" dirty="0" err="1"/>
              <a:t>the</a:t>
            </a:r>
            <a:r>
              <a:rPr lang="hr-HR" dirty="0"/>
              <a:t> </a:t>
            </a:r>
            <a:r>
              <a:rPr lang="hr-HR" dirty="0" err="1"/>
              <a:t>improving</a:t>
            </a:r>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19</a:t>
            </a:fld>
            <a:endParaRPr lang="hr-HR"/>
          </a:p>
        </p:txBody>
      </p:sp>
    </p:spTree>
    <p:extLst>
      <p:ext uri="{BB962C8B-B14F-4D97-AF65-F5344CB8AC3E}">
        <p14:creationId xmlns:p14="http://schemas.microsoft.com/office/powerpoint/2010/main" val="380801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20</a:t>
            </a:fld>
            <a:endParaRPr lang="hr-HR"/>
          </a:p>
        </p:txBody>
      </p:sp>
    </p:spTree>
    <p:extLst>
      <p:ext uri="{BB962C8B-B14F-4D97-AF65-F5344CB8AC3E}">
        <p14:creationId xmlns:p14="http://schemas.microsoft.com/office/powerpoint/2010/main" val="65082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900"/>
              </a:spcAft>
            </a:pPr>
            <a:r>
              <a:rPr lang="en-US" sz="1200" b="1" kern="1200" dirty="0">
                <a:solidFill>
                  <a:schemeClr val="accent6"/>
                </a:solidFill>
                <a:latin typeface="+mn-lt"/>
                <a:ea typeface="+mn-ea"/>
                <a:cs typeface="+mn-cs"/>
              </a:rPr>
              <a:t>Objective for the energy efficiency Call: </a:t>
            </a:r>
            <a:br>
              <a:rPr lang="en-US" sz="1200" b="1" kern="1200" dirty="0">
                <a:solidFill>
                  <a:schemeClr val="accent6"/>
                </a:solidFill>
                <a:latin typeface="+mn-lt"/>
                <a:ea typeface="+mn-ea"/>
                <a:cs typeface="+mn-cs"/>
              </a:rPr>
            </a:br>
            <a:endParaRPr lang="hr-HR" sz="1200" b="1" kern="1200" dirty="0">
              <a:solidFill>
                <a:schemeClr val="accent6"/>
              </a:solidFill>
              <a:latin typeface="+mn-lt"/>
              <a:ea typeface="+mn-ea"/>
              <a:cs typeface="+mn-cs"/>
            </a:endParaRPr>
          </a:p>
          <a:p>
            <a:pPr marL="285750" indent="-285750">
              <a:spcAft>
                <a:spcPts val="900"/>
              </a:spcAft>
              <a:buFont typeface="Arial" panose="020B0604020202020204" pitchFamily="34" charset="0"/>
              <a:buChar char="•"/>
            </a:pPr>
            <a:r>
              <a:rPr lang="en-US" sz="1200" b="1" kern="1200" dirty="0">
                <a:solidFill>
                  <a:schemeClr val="accent6"/>
                </a:solidFill>
                <a:latin typeface="+mn-lt"/>
                <a:ea typeface="+mn-ea"/>
                <a:cs typeface="+mn-cs"/>
              </a:rPr>
              <a:t>The share of renewable energy </a:t>
            </a:r>
            <a:r>
              <a:rPr lang="en-US" sz="1200" kern="1200" dirty="0">
                <a:solidFill>
                  <a:schemeClr val="accent6"/>
                </a:solidFill>
                <a:latin typeface="+mn-lt"/>
                <a:ea typeface="+mn-ea"/>
                <a:cs typeface="+mn-cs"/>
              </a:rPr>
              <a:t>in gross final energy consumption in the </a:t>
            </a:r>
            <a:r>
              <a:rPr lang="hr-HR" sz="1200" kern="1200" dirty="0" err="1">
                <a:solidFill>
                  <a:schemeClr val="accent6"/>
                </a:solidFill>
                <a:latin typeface="+mn-lt"/>
                <a:ea typeface="+mn-ea"/>
                <a:cs typeface="+mn-cs"/>
              </a:rPr>
              <a:t>production</a:t>
            </a:r>
            <a:r>
              <a:rPr lang="hr-HR" sz="1200" kern="1200" dirty="0">
                <a:solidFill>
                  <a:schemeClr val="accent6"/>
                </a:solidFill>
                <a:latin typeface="+mn-lt"/>
                <a:ea typeface="+mn-ea"/>
                <a:cs typeface="+mn-cs"/>
              </a:rPr>
              <a:t> / </a:t>
            </a:r>
            <a:r>
              <a:rPr lang="en-US" sz="1200" kern="1200" dirty="0">
                <a:solidFill>
                  <a:schemeClr val="accent6"/>
                </a:solidFill>
                <a:latin typeface="+mn-lt"/>
                <a:ea typeface="+mn-ea"/>
                <a:cs typeface="+mn-cs"/>
              </a:rPr>
              <a:t>service sector</a:t>
            </a:r>
            <a:r>
              <a:rPr lang="hr-HR" sz="1200" kern="1200" dirty="0">
                <a:solidFill>
                  <a:schemeClr val="accent6"/>
                </a:solidFill>
                <a:latin typeface="+mn-lt"/>
                <a:ea typeface="+mn-ea"/>
                <a:cs typeface="+mn-cs"/>
              </a:rPr>
              <a:t>; </a:t>
            </a:r>
            <a:r>
              <a:rPr lang="en-US" sz="1200" kern="1200" dirty="0">
                <a:solidFill>
                  <a:schemeClr val="accent6"/>
                </a:solidFill>
                <a:latin typeface="+mn-lt"/>
                <a:ea typeface="+mn-ea"/>
                <a:cs typeface="+mn-cs"/>
              </a:rPr>
              <a:t>measures increasing the amount of energy produced from renewable energy sources before and after energy recovery</a:t>
            </a:r>
            <a:r>
              <a:rPr lang="hr-HR" sz="1200" kern="1200" dirty="0">
                <a:solidFill>
                  <a:schemeClr val="accent6"/>
                </a:solidFill>
                <a:latin typeface="+mn-lt"/>
                <a:ea typeface="+mn-ea"/>
                <a:cs typeface="+mn-cs"/>
              </a:rPr>
              <a:t>. </a:t>
            </a:r>
          </a:p>
          <a:p>
            <a:pPr marL="285750" indent="-285750">
              <a:spcAft>
                <a:spcPts val="900"/>
              </a:spcAft>
              <a:buFont typeface="Arial" panose="020B0604020202020204" pitchFamily="34" charset="0"/>
              <a:buChar char="•"/>
            </a:pPr>
            <a:r>
              <a:rPr lang="en-US" sz="1200" b="1" kern="1200" dirty="0">
                <a:solidFill>
                  <a:schemeClr val="accent6"/>
                </a:solidFill>
                <a:latin typeface="+mn-lt"/>
                <a:ea typeface="+mn-ea"/>
                <a:cs typeface="+mn-cs"/>
              </a:rPr>
              <a:t>Energy saving</a:t>
            </a:r>
            <a:r>
              <a:rPr lang="en-US" sz="1200" kern="1200" dirty="0">
                <a:solidFill>
                  <a:schemeClr val="accent6"/>
                </a:solidFill>
                <a:latin typeface="+mn-lt"/>
                <a:ea typeface="+mn-ea"/>
                <a:cs typeface="+mn-cs"/>
              </a:rPr>
              <a:t> in the </a:t>
            </a:r>
            <a:r>
              <a:rPr lang="hr-HR" sz="1200" kern="1200" dirty="0" err="1">
                <a:solidFill>
                  <a:schemeClr val="accent6"/>
                </a:solidFill>
                <a:latin typeface="+mn-lt"/>
                <a:ea typeface="+mn-ea"/>
                <a:cs typeface="+mn-cs"/>
              </a:rPr>
              <a:t>production</a:t>
            </a:r>
            <a:r>
              <a:rPr lang="hr-HR" sz="1200" kern="1200" dirty="0">
                <a:solidFill>
                  <a:schemeClr val="accent6"/>
                </a:solidFill>
                <a:latin typeface="+mn-lt"/>
                <a:ea typeface="+mn-ea"/>
                <a:cs typeface="+mn-cs"/>
              </a:rPr>
              <a:t> / s</a:t>
            </a:r>
            <a:r>
              <a:rPr lang="en-US" sz="1200" kern="1200" dirty="0" err="1">
                <a:solidFill>
                  <a:schemeClr val="accent6"/>
                </a:solidFill>
                <a:latin typeface="+mn-lt"/>
                <a:ea typeface="+mn-ea"/>
                <a:cs typeface="+mn-cs"/>
              </a:rPr>
              <a:t>ervice</a:t>
            </a:r>
            <a:r>
              <a:rPr lang="en-US" sz="1200" kern="1200" dirty="0">
                <a:solidFill>
                  <a:schemeClr val="accent6"/>
                </a:solidFill>
                <a:latin typeface="+mn-lt"/>
                <a:ea typeface="+mn-ea"/>
                <a:cs typeface="+mn-cs"/>
              </a:rPr>
              <a:t> </a:t>
            </a:r>
            <a:r>
              <a:rPr lang="hr-HR" sz="1200" kern="1200" dirty="0">
                <a:solidFill>
                  <a:schemeClr val="accent6"/>
                </a:solidFill>
                <a:latin typeface="+mn-lt"/>
                <a:ea typeface="+mn-ea"/>
                <a:cs typeface="+mn-cs"/>
              </a:rPr>
              <a:t>s</a:t>
            </a:r>
            <a:r>
              <a:rPr lang="en-US" sz="1200" kern="1200" dirty="0" err="1">
                <a:solidFill>
                  <a:schemeClr val="accent6"/>
                </a:solidFill>
                <a:latin typeface="+mn-lt"/>
                <a:ea typeface="+mn-ea"/>
                <a:cs typeface="+mn-cs"/>
              </a:rPr>
              <a:t>ector</a:t>
            </a:r>
            <a:r>
              <a:rPr lang="hr-HR" sz="1200" kern="1200" dirty="0">
                <a:solidFill>
                  <a:schemeClr val="accent6"/>
                </a:solidFill>
                <a:latin typeface="+mn-lt"/>
                <a:ea typeface="+mn-ea"/>
                <a:cs typeface="+mn-cs"/>
              </a:rPr>
              <a:t> </a:t>
            </a:r>
            <a:r>
              <a:rPr lang="en-US" sz="1200" kern="1200" dirty="0">
                <a:solidFill>
                  <a:schemeClr val="accent6"/>
                </a:solidFill>
                <a:latin typeface="+mn-lt"/>
                <a:ea typeface="+mn-ea"/>
                <a:cs typeface="+mn-cs"/>
              </a:rPr>
              <a:t>measures</a:t>
            </a:r>
            <a:r>
              <a:rPr lang="hr-HR" sz="1200" kern="1200" dirty="0">
                <a:solidFill>
                  <a:schemeClr val="accent6"/>
                </a:solidFill>
                <a:latin typeface="+mn-lt"/>
                <a:ea typeface="+mn-ea"/>
                <a:cs typeface="+mn-cs"/>
              </a:rPr>
              <a:t>;</a:t>
            </a:r>
            <a:r>
              <a:rPr lang="en-US" sz="1200" kern="1200" dirty="0">
                <a:solidFill>
                  <a:schemeClr val="accent6"/>
                </a:solidFill>
                <a:latin typeface="+mn-lt"/>
                <a:ea typeface="+mn-ea"/>
                <a:cs typeface="+mn-cs"/>
              </a:rPr>
              <a:t> the difference between the amount of delivered energy before the implementation of the project proposal activity and after the implementation of the project proposal activity</a:t>
            </a:r>
          </a:p>
          <a:p>
            <a:endParaRPr lang="hr-HR" dirty="0"/>
          </a:p>
          <a:p>
            <a:endParaRPr lang="hr-HR" dirty="0"/>
          </a:p>
          <a:p>
            <a:pPr indent="-274320">
              <a:spcAft>
                <a:spcPts val="900"/>
              </a:spcAft>
            </a:pPr>
            <a:r>
              <a:rPr lang="en-US" sz="1200" b="1" kern="1200" dirty="0">
                <a:solidFill>
                  <a:schemeClr val="accent6"/>
                </a:solidFill>
                <a:latin typeface="+mn-lt"/>
                <a:ea typeface="+mn-ea"/>
                <a:cs typeface="+mn-cs"/>
              </a:rPr>
              <a:t>Objective for the improving production capacities Call: </a:t>
            </a:r>
          </a:p>
          <a:p>
            <a:pPr marL="171450" indent="-171450">
              <a:spcAft>
                <a:spcPts val="900"/>
              </a:spcAft>
              <a:buFont typeface="Arial" panose="020B0604020202020204" pitchFamily="34" charset="0"/>
              <a:buChar char="•"/>
            </a:pPr>
            <a:r>
              <a:rPr lang="en-US" sz="1200" kern="1200" dirty="0">
                <a:solidFill>
                  <a:schemeClr val="accent6"/>
                </a:solidFill>
                <a:latin typeface="+mn-lt"/>
                <a:ea typeface="+mn-ea"/>
                <a:cs typeface="+mn-cs"/>
              </a:rPr>
              <a:t>Increased sales revenue</a:t>
            </a:r>
            <a:r>
              <a:rPr lang="hr-HR" sz="1200" kern="1200" dirty="0">
                <a:solidFill>
                  <a:schemeClr val="accent6"/>
                </a:solidFill>
                <a:latin typeface="+mn-lt"/>
                <a:ea typeface="+mn-ea"/>
                <a:cs typeface="+mn-cs"/>
              </a:rPr>
              <a:t> </a:t>
            </a:r>
            <a:r>
              <a:rPr lang="en-US" sz="1200" kern="1200" dirty="0">
                <a:solidFill>
                  <a:schemeClr val="accent6"/>
                </a:solidFill>
                <a:latin typeface="+mn-lt"/>
                <a:ea typeface="+mn-ea"/>
                <a:cs typeface="+mn-cs"/>
              </a:rPr>
              <a:t>Sales revenue of an enterprise is the revenue of an enterprise from operating activities arising from the sale of goods   and services over a period of time.</a:t>
            </a:r>
            <a:endParaRPr lang="hr-HR" sz="1200" kern="1200" dirty="0">
              <a:solidFill>
                <a:schemeClr val="accent6"/>
              </a:solidFill>
              <a:latin typeface="+mn-lt"/>
              <a:ea typeface="+mn-ea"/>
              <a:cs typeface="+mn-cs"/>
            </a:endParaRPr>
          </a:p>
          <a:p>
            <a:pPr marL="171450" indent="-171450">
              <a:spcAft>
                <a:spcPts val="900"/>
              </a:spcAft>
              <a:buFont typeface="Arial" panose="020B0604020202020204" pitchFamily="34" charset="0"/>
              <a:buChar char="•"/>
            </a:pPr>
            <a:r>
              <a:rPr lang="en-US" sz="1200" kern="1200" dirty="0">
                <a:solidFill>
                  <a:schemeClr val="accent6"/>
                </a:solidFill>
                <a:latin typeface="+mn-lt"/>
                <a:ea typeface="+mn-ea"/>
                <a:cs typeface="+mn-cs"/>
              </a:rPr>
              <a:t>Increased export earnings</a:t>
            </a:r>
            <a:r>
              <a:rPr lang="hr-HR" sz="1200" kern="1200" dirty="0">
                <a:solidFill>
                  <a:schemeClr val="accent6"/>
                </a:solidFill>
                <a:latin typeface="+mn-lt"/>
                <a:ea typeface="+mn-ea"/>
                <a:cs typeface="+mn-cs"/>
              </a:rPr>
              <a:t>; </a:t>
            </a:r>
            <a:r>
              <a:rPr lang="en-US" sz="1200" kern="1200" dirty="0">
                <a:solidFill>
                  <a:schemeClr val="accent6"/>
                </a:solidFill>
                <a:latin typeface="+mn-lt"/>
                <a:ea typeface="+mn-ea"/>
                <a:cs typeface="+mn-cs"/>
              </a:rPr>
              <a:t>The company's export earnings represent the value of production and / or services provided from sales abroad  (including EU countries).</a:t>
            </a:r>
            <a:endParaRPr lang="hr-HR" sz="1200" kern="1200" dirty="0">
              <a:solidFill>
                <a:schemeClr val="accent6"/>
              </a:solidFill>
              <a:latin typeface="+mn-lt"/>
              <a:ea typeface="+mn-ea"/>
              <a:cs typeface="+mn-cs"/>
            </a:endParaRPr>
          </a:p>
          <a:p>
            <a:pPr marL="171450" indent="-171450">
              <a:spcAft>
                <a:spcPts val="900"/>
              </a:spcAft>
              <a:buFont typeface="Arial" panose="020B0604020202020204" pitchFamily="34" charset="0"/>
              <a:buChar char="•"/>
            </a:pPr>
            <a:r>
              <a:rPr lang="en-US" sz="1200" kern="1200" dirty="0">
                <a:solidFill>
                  <a:schemeClr val="accent6"/>
                </a:solidFill>
                <a:latin typeface="+mn-lt"/>
                <a:ea typeface="+mn-ea"/>
                <a:cs typeface="+mn-cs"/>
              </a:rPr>
              <a:t>Employment growth</a:t>
            </a:r>
            <a:r>
              <a:rPr lang="hr-HR" sz="1200" kern="1200" dirty="0">
                <a:solidFill>
                  <a:schemeClr val="accent6"/>
                </a:solidFill>
                <a:latin typeface="+mn-lt"/>
                <a:ea typeface="+mn-ea"/>
                <a:cs typeface="+mn-cs"/>
              </a:rPr>
              <a:t>; </a:t>
            </a:r>
            <a:r>
              <a:rPr lang="en-US" sz="1200" kern="1200" dirty="0">
                <a:solidFill>
                  <a:schemeClr val="accent6"/>
                </a:solidFill>
                <a:latin typeface="+mn-lt"/>
                <a:ea typeface="+mn-ea"/>
                <a:cs typeface="+mn-cs"/>
              </a:rPr>
              <a:t>Gross new jobs in enterprises that received full-time equivalent (FTE) support, which also recorded part of the increase in employment as a direct result of project completion. </a:t>
            </a:r>
          </a:p>
          <a:p>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21</a:t>
            </a:fld>
            <a:endParaRPr lang="hr-HR"/>
          </a:p>
        </p:txBody>
      </p:sp>
    </p:spTree>
    <p:extLst>
      <p:ext uri="{BB962C8B-B14F-4D97-AF65-F5344CB8AC3E}">
        <p14:creationId xmlns:p14="http://schemas.microsoft.com/office/powerpoint/2010/main" val="259504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latin typeface="+mn-lt"/>
                <a:ea typeface="+mn-ea"/>
                <a:cs typeface="+mn-cs"/>
              </a:rPr>
              <a:t>The applicant is obliged to submit a budget of all eligible costs for the implementation of the project, while the total amount due to the source of the funds is due to the unacceptable costs.</a:t>
            </a:r>
          </a:p>
          <a:p>
            <a:r>
              <a:rPr lang="en-US" sz="1000" kern="1200" dirty="0">
                <a:solidFill>
                  <a:schemeClr val="tx1"/>
                </a:solidFill>
                <a:latin typeface="+mn-lt"/>
                <a:ea typeface="+mn-ea"/>
                <a:cs typeface="+mn-cs"/>
              </a:rPr>
              <a:t>Eligible and unacceptable costs are the total value of the project.</a:t>
            </a:r>
          </a:p>
          <a:p>
            <a:endParaRPr lang="en-US" sz="1000" kern="1200" dirty="0">
              <a:solidFill>
                <a:schemeClr val="tx1"/>
              </a:solidFill>
              <a:latin typeface="+mn-lt"/>
              <a:ea typeface="+mn-ea"/>
              <a:cs typeface="+mn-cs"/>
            </a:endParaRPr>
          </a:p>
          <a:p>
            <a:r>
              <a:rPr lang="en-US" sz="1000" b="1" kern="1200" dirty="0">
                <a:solidFill>
                  <a:schemeClr val="accent1"/>
                </a:solidFill>
                <a:latin typeface="+mn-lt"/>
                <a:ea typeface="+mn-ea"/>
                <a:cs typeface="+mn-cs"/>
              </a:rPr>
              <a:t>The amount of co-financing applies only to eligible project costs.</a:t>
            </a:r>
            <a:endParaRPr lang="hr-HR" sz="1000" b="1" kern="1200" dirty="0">
              <a:solidFill>
                <a:schemeClr val="accent1"/>
              </a:solidFill>
              <a:latin typeface="+mn-lt"/>
              <a:ea typeface="+mn-ea"/>
              <a:cs typeface="+mn-cs"/>
            </a:endParaRPr>
          </a:p>
          <a:p>
            <a:endParaRPr lang="hr-HR" dirty="0"/>
          </a:p>
        </p:txBody>
      </p:sp>
      <p:sp>
        <p:nvSpPr>
          <p:cNvPr id="4" name="Slide Number Placeholder 3"/>
          <p:cNvSpPr>
            <a:spLocks noGrp="1"/>
          </p:cNvSpPr>
          <p:nvPr>
            <p:ph type="sldNum" sz="quarter" idx="5"/>
          </p:nvPr>
        </p:nvSpPr>
        <p:spPr/>
        <p:txBody>
          <a:bodyPr/>
          <a:lstStyle/>
          <a:p>
            <a:fld id="{E1F2CAEC-FB8E-4B62-BAC0-DC56FCF5F723}" type="slidenum">
              <a:rPr lang="hr-HR" smtClean="0"/>
              <a:t>22</a:t>
            </a:fld>
            <a:endParaRPr lang="hr-HR"/>
          </a:p>
        </p:txBody>
      </p:sp>
    </p:spTree>
    <p:extLst>
      <p:ext uri="{BB962C8B-B14F-4D97-AF65-F5344CB8AC3E}">
        <p14:creationId xmlns:p14="http://schemas.microsoft.com/office/powerpoint/2010/main" val="464778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297"/>
        <p:cNvGrpSpPr/>
        <p:nvPr/>
      </p:nvGrpSpPr>
      <p:grpSpPr>
        <a:xfrm>
          <a:off x="0" y="0"/>
          <a:ext cx="0" cy="0"/>
          <a:chOff x="0" y="0"/>
          <a:chExt cx="0" cy="0"/>
        </a:xfrm>
      </p:grpSpPr>
      <p:grpSp>
        <p:nvGrpSpPr>
          <p:cNvPr id="298" name="Google Shape;298;p54"/>
          <p:cNvGrpSpPr/>
          <p:nvPr/>
        </p:nvGrpSpPr>
        <p:grpSpPr>
          <a:xfrm>
            <a:off x="0" y="0"/>
            <a:ext cx="8914102" cy="6858001"/>
            <a:chOff x="0" y="0"/>
            <a:chExt cx="8914102" cy="6858001"/>
          </a:xfrm>
        </p:grpSpPr>
        <p:sp>
          <p:nvSpPr>
            <p:cNvPr id="299" name="Google Shape;299;p54"/>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0" name="Google Shape;300;p54"/>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301" name="Google Shape;301;p54"/>
          <p:cNvSpPr txBox="1">
            <a:spLocks noGrp="1"/>
          </p:cNvSpPr>
          <p:nvPr>
            <p:ph type="ctrTitle"/>
          </p:nvPr>
        </p:nvSpPr>
        <p:spPr>
          <a:xfrm>
            <a:off x="442913" y="1009185"/>
            <a:ext cx="5258640" cy="2419816"/>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2" name="Google Shape;302;p54"/>
          <p:cNvSpPr txBox="1">
            <a:spLocks noGrp="1"/>
          </p:cNvSpPr>
          <p:nvPr>
            <p:ph type="subTitle" idx="1"/>
          </p:nvPr>
        </p:nvSpPr>
        <p:spPr>
          <a:xfrm>
            <a:off x="442914" y="3749040"/>
            <a:ext cx="5258640" cy="5943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17967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359"/>
        <p:cNvGrpSpPr/>
        <p:nvPr/>
      </p:nvGrpSpPr>
      <p:grpSpPr>
        <a:xfrm>
          <a:off x="0" y="0"/>
          <a:ext cx="0" cy="0"/>
          <a:chOff x="0" y="0"/>
          <a:chExt cx="0" cy="0"/>
        </a:xfrm>
      </p:grpSpPr>
      <p:sp>
        <p:nvSpPr>
          <p:cNvPr id="360" name="Google Shape;360;p63"/>
          <p:cNvSpPr txBox="1">
            <a:spLocks noGrp="1"/>
          </p:cNvSpPr>
          <p:nvPr>
            <p:ph type="body" idx="1"/>
          </p:nvPr>
        </p:nvSpPr>
        <p:spPr>
          <a:xfrm>
            <a:off x="442913"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1" name="Google Shape;361;p63"/>
          <p:cNvSpPr txBox="1">
            <a:spLocks noGrp="1"/>
          </p:cNvSpPr>
          <p:nvPr>
            <p:ph type="body" idx="2"/>
          </p:nvPr>
        </p:nvSpPr>
        <p:spPr>
          <a:xfrm>
            <a:off x="3358198"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2" name="Google Shape;362;p63"/>
          <p:cNvSpPr txBox="1">
            <a:spLocks noGrp="1"/>
          </p:cNvSpPr>
          <p:nvPr>
            <p:ph type="body" idx="3"/>
          </p:nvPr>
        </p:nvSpPr>
        <p:spPr>
          <a:xfrm>
            <a:off x="6273483"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3" name="Google Shape;363;p63"/>
          <p:cNvSpPr txBox="1">
            <a:spLocks noGrp="1"/>
          </p:cNvSpPr>
          <p:nvPr>
            <p:ph type="body" idx="4"/>
          </p:nvPr>
        </p:nvSpPr>
        <p:spPr>
          <a:xfrm>
            <a:off x="9188767" y="3429000"/>
            <a:ext cx="2560320" cy="27432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4" name="Google Shape;364;p63"/>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5" name="Google Shape;365;p63"/>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6" name="Google Shape;366;p63"/>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0124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367"/>
        <p:cNvGrpSpPr/>
        <p:nvPr/>
      </p:nvGrpSpPr>
      <p:grpSpPr>
        <a:xfrm>
          <a:off x="0" y="0"/>
          <a:ext cx="0" cy="0"/>
          <a:chOff x="0" y="0"/>
          <a:chExt cx="0" cy="0"/>
        </a:xfrm>
      </p:grpSpPr>
      <p:sp>
        <p:nvSpPr>
          <p:cNvPr id="368" name="Google Shape;368;p64"/>
          <p:cNvSpPr/>
          <p:nvPr/>
        </p:nvSpPr>
        <p:spPr>
          <a:xfrm>
            <a:off x="442912"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69" name="Google Shape;369;p64"/>
          <p:cNvSpPr/>
          <p:nvPr/>
        </p:nvSpPr>
        <p:spPr>
          <a:xfrm>
            <a:off x="3359637"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70" name="Google Shape;370;p64"/>
          <p:cNvSpPr/>
          <p:nvPr/>
        </p:nvSpPr>
        <p:spPr>
          <a:xfrm>
            <a:off x="6276362"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71" name="Google Shape;371;p64"/>
          <p:cNvSpPr/>
          <p:nvPr/>
        </p:nvSpPr>
        <p:spPr>
          <a:xfrm>
            <a:off x="9193088" y="2100263"/>
            <a:ext cx="1325880" cy="1328737"/>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72" name="Google Shape;372;p64"/>
          <p:cNvSpPr txBox="1">
            <a:spLocks noGrp="1"/>
          </p:cNvSpPr>
          <p:nvPr>
            <p:ph type="body" idx="1"/>
          </p:nvPr>
        </p:nvSpPr>
        <p:spPr>
          <a:xfrm>
            <a:off x="442912"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3" name="Google Shape;373;p64"/>
          <p:cNvSpPr txBox="1">
            <a:spLocks noGrp="1"/>
          </p:cNvSpPr>
          <p:nvPr>
            <p:ph type="body" idx="2"/>
          </p:nvPr>
        </p:nvSpPr>
        <p:spPr>
          <a:xfrm>
            <a:off x="3358197"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4" name="Google Shape;374;p64"/>
          <p:cNvSpPr txBox="1">
            <a:spLocks noGrp="1"/>
          </p:cNvSpPr>
          <p:nvPr>
            <p:ph type="body" idx="3"/>
          </p:nvPr>
        </p:nvSpPr>
        <p:spPr>
          <a:xfrm>
            <a:off x="6273482"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5" name="Google Shape;375;p64"/>
          <p:cNvSpPr txBox="1">
            <a:spLocks noGrp="1"/>
          </p:cNvSpPr>
          <p:nvPr>
            <p:ph type="body" idx="4"/>
          </p:nvPr>
        </p:nvSpPr>
        <p:spPr>
          <a:xfrm>
            <a:off x="9188767" y="3657600"/>
            <a:ext cx="2560320" cy="2514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6" name="Google Shape;376;p64"/>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7" name="Google Shape;377;p64"/>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8" name="Google Shape;378;p64"/>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70011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379"/>
        <p:cNvGrpSpPr/>
        <p:nvPr/>
      </p:nvGrpSpPr>
      <p:grpSpPr>
        <a:xfrm>
          <a:off x="0" y="0"/>
          <a:ext cx="0" cy="0"/>
          <a:chOff x="0" y="0"/>
          <a:chExt cx="0" cy="0"/>
        </a:xfrm>
      </p:grpSpPr>
      <p:sp>
        <p:nvSpPr>
          <p:cNvPr id="380" name="Google Shape;380;p65"/>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1" name="Google Shape;381;p6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2" name="Google Shape;382;p65"/>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3" name="Google Shape;383;p65"/>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9845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384"/>
        <p:cNvGrpSpPr/>
        <p:nvPr/>
      </p:nvGrpSpPr>
      <p:grpSpPr>
        <a:xfrm>
          <a:off x="0" y="0"/>
          <a:ext cx="0" cy="0"/>
          <a:chOff x="0" y="0"/>
          <a:chExt cx="0" cy="0"/>
        </a:xfrm>
      </p:grpSpPr>
      <p:sp>
        <p:nvSpPr>
          <p:cNvPr id="385" name="Google Shape;385;p66"/>
          <p:cNvSpPr txBox="1">
            <a:spLocks noGrp="1"/>
          </p:cNvSpPr>
          <p:nvPr>
            <p:ph type="title"/>
          </p:nvPr>
        </p:nvSpPr>
        <p:spPr>
          <a:xfrm>
            <a:off x="442913" y="428625"/>
            <a:ext cx="1374457" cy="196596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140975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6"/>
        <p:cNvGrpSpPr/>
        <p:nvPr/>
      </p:nvGrpSpPr>
      <p:grpSpPr>
        <a:xfrm>
          <a:off x="0" y="0"/>
          <a:ext cx="0" cy="0"/>
          <a:chOff x="0" y="0"/>
          <a:chExt cx="0" cy="0"/>
        </a:xfrm>
      </p:grpSpPr>
      <p:pic>
        <p:nvPicPr>
          <p:cNvPr id="2" name="Picture 1">
            <a:extLst>
              <a:ext uri="{FF2B5EF4-FFF2-40B4-BE49-F238E27FC236}">
                <a16:creationId xmlns:a16="http://schemas.microsoft.com/office/drawing/2014/main" id="{9AEA472B-0ACB-4267-916F-E5460AE09D57}"/>
              </a:ext>
            </a:extLst>
          </p:cNvPr>
          <p:cNvPicPr>
            <a:picLocks noChangeAspect="1"/>
          </p:cNvPicPr>
          <p:nvPr userDrawn="1"/>
        </p:nvPicPr>
        <p:blipFill rotWithShape="1">
          <a:blip r:embed="rId2"/>
          <a:srcRect t="11395"/>
          <a:stretch/>
        </p:blipFill>
        <p:spPr>
          <a:xfrm>
            <a:off x="2387513" y="0"/>
            <a:ext cx="9804487" cy="6858000"/>
          </a:xfrm>
          <a:prstGeom prst="rect">
            <a:avLst/>
          </a:prstGeom>
        </p:spPr>
      </p:pic>
      <p:sp>
        <p:nvSpPr>
          <p:cNvPr id="387" name="Google Shape;387;p6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34022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 page 1">
  <p:cSld name="Back page 1">
    <p:bg>
      <p:bgPr>
        <a:solidFill>
          <a:srgbClr val="2D2D2D"/>
        </a:solidFill>
        <a:effectLst/>
      </p:bgPr>
    </p:bg>
    <p:spTree>
      <p:nvGrpSpPr>
        <p:cNvPr id="1" name="Shape 534"/>
        <p:cNvGrpSpPr/>
        <p:nvPr/>
      </p:nvGrpSpPr>
      <p:grpSpPr>
        <a:xfrm>
          <a:off x="0" y="0"/>
          <a:ext cx="0" cy="0"/>
          <a:chOff x="0" y="0"/>
          <a:chExt cx="0" cy="0"/>
        </a:xfrm>
      </p:grpSpPr>
      <p:sp>
        <p:nvSpPr>
          <p:cNvPr id="535" name="Google Shape;535;p48"/>
          <p:cNvSpPr/>
          <p:nvPr/>
        </p:nvSpPr>
        <p:spPr>
          <a:xfrm>
            <a:off x="0" y="4833156"/>
            <a:ext cx="12192000" cy="2024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536" name="Google Shape;536;p48"/>
          <p:cNvSpPr txBox="1">
            <a:spLocks noGrp="1"/>
          </p:cNvSpPr>
          <p:nvPr>
            <p:ph type="body" idx="1" hasCustomPrompt="1"/>
          </p:nvPr>
        </p:nvSpPr>
        <p:spPr>
          <a:xfrm>
            <a:off x="334963" y="1268413"/>
            <a:ext cx="8677500" cy="1080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1663"/>
              </a:spcBef>
              <a:spcAft>
                <a:spcPts val="0"/>
              </a:spcAft>
              <a:buClr>
                <a:schemeClr val="dk1"/>
              </a:buClr>
              <a:buSzPts val="1940"/>
              <a:buFont typeface="Arial"/>
              <a:buNone/>
              <a:defRPr sz="1940" b="0" i="0" u="none" strike="noStrike" cap="none">
                <a:solidFill>
                  <a:schemeClr val="dk1"/>
                </a:solidFill>
                <a:latin typeface="Arial"/>
                <a:ea typeface="Arial"/>
                <a:cs typeface="Arial"/>
                <a:sym typeface="Arial"/>
              </a:defRPr>
            </a:lvl2pPr>
            <a:lvl3pPr marL="1371600" marR="0" lvl="2"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3pPr>
            <a:lvl4pPr marL="1828800" marR="0" lvl="3"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4pPr>
            <a:lvl5pPr marL="2286000" marR="0" lvl="4"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5pPr>
            <a:lvl6pPr marL="2743200" marR="0" lvl="5"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6pPr>
            <a:lvl7pPr marL="3200400" marR="0" lvl="6"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7pPr>
            <a:lvl8pPr marL="3657600" marR="0" lvl="7" indent="-351790"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8pPr>
            <a:lvl9pPr marL="4114800" marR="0" lvl="8" indent="-351790" algn="l" rtl="0">
              <a:lnSpc>
                <a:spcPct val="100000"/>
              </a:lnSpc>
              <a:spcBef>
                <a:spcPts val="831"/>
              </a:spcBef>
              <a:spcAft>
                <a:spcPts val="831"/>
              </a:spcAft>
              <a:buClr>
                <a:schemeClr val="dk1"/>
              </a:buClr>
              <a:buSzPts val="1940"/>
              <a:buFont typeface="Arial"/>
              <a:buChar char="•"/>
              <a:defRPr sz="1940" b="0" i="0" u="none" strike="noStrike" cap="none">
                <a:solidFill>
                  <a:schemeClr val="dk1"/>
                </a:solidFill>
                <a:latin typeface="Arial"/>
                <a:ea typeface="Arial"/>
                <a:cs typeface="Arial"/>
                <a:sym typeface="Arial"/>
              </a:defRPr>
            </a:lvl9pPr>
          </a:lstStyle>
          <a:p>
            <a:r>
              <a:rPr lang="hr-HR" dirty="0"/>
              <a:t>Hvala vam!</a:t>
            </a:r>
            <a:endParaRPr dirty="0"/>
          </a:p>
        </p:txBody>
      </p:sp>
      <p:sp>
        <p:nvSpPr>
          <p:cNvPr id="537" name="Google Shape;537;p48"/>
          <p:cNvSpPr txBox="1">
            <a:spLocks noGrp="1"/>
          </p:cNvSpPr>
          <p:nvPr>
            <p:ph type="body" idx="2"/>
          </p:nvPr>
        </p:nvSpPr>
        <p:spPr>
          <a:xfrm>
            <a:off x="334963" y="5193340"/>
            <a:ext cx="11522100" cy="12960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100000"/>
              </a:lnSpc>
              <a:spcBef>
                <a:spcPts val="1663"/>
              </a:spcBef>
              <a:spcAft>
                <a:spcPts val="0"/>
              </a:spcAft>
              <a:buClr>
                <a:schemeClr val="dk1"/>
              </a:buClr>
              <a:buSzPts val="1940"/>
              <a:buFont typeface="Arial"/>
              <a:buNone/>
              <a:defRPr sz="1940" b="0" i="0" u="none" strike="noStrike" cap="none">
                <a:solidFill>
                  <a:schemeClr val="dk1"/>
                </a:solidFill>
                <a:latin typeface="Arial"/>
                <a:ea typeface="Arial"/>
                <a:cs typeface="Arial"/>
                <a:sym typeface="Arial"/>
              </a:defRPr>
            </a:lvl2pPr>
            <a:lvl3pPr marL="1371600" marR="0" lvl="2"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3pPr>
            <a:lvl4pPr marL="1828800" marR="0" lvl="3"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4pPr>
            <a:lvl5pPr marL="2286000" marR="0" lvl="4"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5pPr>
            <a:lvl6pPr marL="2743200" marR="0" lvl="5"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6pPr>
            <a:lvl7pPr marL="3200400" marR="0" lvl="6" indent="-351789"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7pPr>
            <a:lvl8pPr marL="3657600" marR="0" lvl="7" indent="-351790" algn="l" rtl="0">
              <a:lnSpc>
                <a:spcPct val="100000"/>
              </a:lnSpc>
              <a:spcBef>
                <a:spcPts val="831"/>
              </a:spcBef>
              <a:spcAft>
                <a:spcPts val="0"/>
              </a:spcAft>
              <a:buClr>
                <a:schemeClr val="dk1"/>
              </a:buClr>
              <a:buSzPts val="1940"/>
              <a:buFont typeface="Arial"/>
              <a:buChar char="–"/>
              <a:defRPr sz="1940" b="0" i="0" u="none" strike="noStrike" cap="none">
                <a:solidFill>
                  <a:schemeClr val="dk1"/>
                </a:solidFill>
                <a:latin typeface="Arial"/>
                <a:ea typeface="Arial"/>
                <a:cs typeface="Arial"/>
                <a:sym typeface="Arial"/>
              </a:defRPr>
            </a:lvl8pPr>
            <a:lvl9pPr marL="4114800" marR="0" lvl="8" indent="-351790" algn="l" rtl="0">
              <a:lnSpc>
                <a:spcPct val="100000"/>
              </a:lnSpc>
              <a:spcBef>
                <a:spcPts val="831"/>
              </a:spcBef>
              <a:spcAft>
                <a:spcPts val="831"/>
              </a:spcAft>
              <a:buClr>
                <a:schemeClr val="dk1"/>
              </a:buClr>
              <a:buSzPts val="1940"/>
              <a:buFont typeface="Arial"/>
              <a:buChar char="•"/>
              <a:defRPr sz="1940" b="0" i="0" u="none" strike="noStrike" cap="none">
                <a:solidFill>
                  <a:schemeClr val="dk1"/>
                </a:solidFill>
                <a:latin typeface="Arial"/>
                <a:ea typeface="Arial"/>
                <a:cs typeface="Arial"/>
                <a:sym typeface="Arial"/>
              </a:defRPr>
            </a:lvl9pPr>
          </a:lstStyle>
          <a:p>
            <a:endParaRPr/>
          </a:p>
        </p:txBody>
      </p:sp>
      <p:sp>
        <p:nvSpPr>
          <p:cNvPr id="538" name="Google Shape;538;p48"/>
          <p:cNvSpPr txBox="1"/>
          <p:nvPr/>
        </p:nvSpPr>
        <p:spPr>
          <a:xfrm>
            <a:off x="334963" y="4401108"/>
            <a:ext cx="3564900" cy="21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pwc.co</a:t>
            </a:r>
            <a:r>
              <a:rPr lang="en-GB" sz="1100">
                <a:solidFill>
                  <a:srgbClr val="FFFFFF"/>
                </a:solidFill>
              </a:rPr>
              <a:t>m</a:t>
            </a:r>
            <a:endParaRPr/>
          </a:p>
        </p:txBody>
      </p:sp>
    </p:spTree>
    <p:extLst>
      <p:ext uri="{BB962C8B-B14F-4D97-AF65-F5344CB8AC3E}">
        <p14:creationId xmlns:p14="http://schemas.microsoft.com/office/powerpoint/2010/main" val="2892582327"/>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4088">
          <p15:clr>
            <a:srgbClr val="FBAE40"/>
          </p15:clr>
        </p15:guide>
        <p15:guide id="3" pos="211">
          <p15:clr>
            <a:srgbClr val="FBAE40"/>
          </p15:clr>
        </p15:guide>
        <p15:guide id="4" pos="74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10972800"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Title 3">
            <a:extLst>
              <a:ext uri="{FF2B5EF4-FFF2-40B4-BE49-F238E27FC236}">
                <a16:creationId xmlns:a16="http://schemas.microsoft.com/office/drawing/2014/main" id="{776FB90E-F37C-5341-AEB0-5E882FB00C69}"/>
              </a:ext>
            </a:extLst>
          </p:cNvPr>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78D09915-22BB-A744-9F60-36B5E912ADF7}"/>
              </a:ext>
            </a:extLst>
          </p:cNvPr>
          <p:cNvSpPr>
            <a:spLocks noGrp="1"/>
          </p:cNvSpPr>
          <p:nvPr>
            <p:ph type="dt" sz="half" idx="12"/>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85B138C9-6561-B649-8622-AF1946B5370B}"/>
              </a:ext>
            </a:extLst>
          </p:cNvPr>
          <p:cNvSpPr>
            <a:spLocks noGrp="1"/>
          </p:cNvSpPr>
          <p:nvPr>
            <p:ph type="ftr" sz="quarter" idx="13"/>
          </p:nvPr>
        </p:nvSpPr>
        <p:spPr/>
        <p:txBody>
          <a:bodyPr/>
          <a:lstStyle/>
          <a:p>
            <a:pPr algn="l"/>
            <a:r>
              <a:rPr lang="en-US" dirty="0"/>
              <a:t>Presentation Title</a:t>
            </a:r>
          </a:p>
        </p:txBody>
      </p:sp>
    </p:spTree>
    <p:extLst>
      <p:ext uri="{BB962C8B-B14F-4D97-AF65-F5344CB8AC3E}">
        <p14:creationId xmlns:p14="http://schemas.microsoft.com/office/powerpoint/2010/main" val="3339720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losing Statement">
    <p:bg>
      <p:bgPr>
        <a:solidFill>
          <a:schemeClr val="accent6"/>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457200"/>
            <a:ext cx="6830549" cy="403412"/>
          </a:xfrm>
          <a:prstGeom prst="rect">
            <a:avLst/>
          </a:prstGeom>
        </p:spPr>
        <p:txBody>
          <a:bodyPr vert="horz" lIns="0" tIns="0" rIns="0" bIns="0" rtlCol="0" anchor="t" anchorCtr="0">
            <a:noAutofit/>
          </a:bodyPr>
          <a:lstStyle>
            <a:lvl1pPr>
              <a:defRPr sz="2100">
                <a:solidFill>
                  <a:schemeClr val="bg1"/>
                </a:solidFill>
              </a:defRPr>
            </a:lvl1pPr>
          </a:lstStyle>
          <a:p>
            <a:r>
              <a:rPr lang="en-GB" noProof="0" dirty="0"/>
              <a:t>Click to edit Master title style</a:t>
            </a:r>
          </a:p>
        </p:txBody>
      </p:sp>
      <p:sp>
        <p:nvSpPr>
          <p:cNvPr id="10" name="Rectangle 9"/>
          <p:cNvSpPr/>
          <p:nvPr/>
        </p:nvSpPr>
        <p:spPr bwMode="ltGray">
          <a:xfrm>
            <a:off x="8142841" y="-1"/>
            <a:ext cx="4049160" cy="685800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dirty="0" err="1">
              <a:solidFill>
                <a:schemeClr val="bg1"/>
              </a:solidFill>
              <a:latin typeface="Georgia" pitchFamily="18" charset="0"/>
            </a:endParaRPr>
          </a:p>
        </p:txBody>
      </p:sp>
      <p:sp>
        <p:nvSpPr>
          <p:cNvPr id="12" name="Rectangle 11"/>
          <p:cNvSpPr/>
          <p:nvPr userDrawn="1"/>
        </p:nvSpPr>
        <p:spPr bwMode="ltGray">
          <a:xfrm>
            <a:off x="8142842" y="-2"/>
            <a:ext cx="1686436" cy="486104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dirty="0" err="1">
              <a:solidFill>
                <a:schemeClr val="bg1"/>
              </a:solidFill>
              <a:latin typeface="Georgia" pitchFamily="18" charset="0"/>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34598" y="-2"/>
            <a:ext cx="4057404" cy="4870940"/>
          </a:xfrm>
          <a:prstGeom prst="rect">
            <a:avLst/>
          </a:prstGeom>
        </p:spPr>
      </p:pic>
      <p:sp>
        <p:nvSpPr>
          <p:cNvPr id="14" name="Rectangle 13"/>
          <p:cNvSpPr/>
          <p:nvPr/>
        </p:nvSpPr>
        <p:spPr bwMode="ltGray">
          <a:xfrm>
            <a:off x="0" y="4857418"/>
            <a:ext cx="12192000" cy="2000582"/>
          </a:xfrm>
          <a:prstGeom prst="rect">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4" dirty="0">
                <a:solidFill>
                  <a:schemeClr val="bg1"/>
                </a:solidFill>
                <a:latin typeface="Georgia" pitchFamily="18" charset="0"/>
              </a:rPr>
              <a:t>       </a:t>
            </a:r>
          </a:p>
        </p:txBody>
      </p:sp>
      <p:sp>
        <p:nvSpPr>
          <p:cNvPr id="11" name="Text Placeholder 10"/>
          <p:cNvSpPr>
            <a:spLocks noGrp="1"/>
          </p:cNvSpPr>
          <p:nvPr userDrawn="1">
            <p:ph type="body" sz="quarter" idx="10" hasCustomPrompt="1"/>
          </p:nvPr>
        </p:nvSpPr>
        <p:spPr>
          <a:xfrm>
            <a:off x="609600" y="5728382"/>
            <a:ext cx="6830549" cy="672353"/>
          </a:xfrm>
        </p:spPr>
        <p:txBody>
          <a:bodyPr anchor="b"/>
          <a:lstStyle>
            <a:lvl1pPr algn="l">
              <a:defRPr sz="900" b="0">
                <a:solidFill>
                  <a:schemeClr val="bg1"/>
                </a:solidFill>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33094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331B-F2A6-413B-82C2-8A8B3000A5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3E84DB-8708-47E8-B2B9-6D1381815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147F20-F5C0-47C2-BFB2-45900C38266F}"/>
              </a:ext>
            </a:extLst>
          </p:cNvPr>
          <p:cNvSpPr>
            <a:spLocks noGrp="1"/>
          </p:cNvSpPr>
          <p:nvPr>
            <p:ph type="dt" sz="half" idx="10"/>
          </p:nvPr>
        </p:nvSpPr>
        <p:spPr/>
        <p:txBody>
          <a:bodyPr/>
          <a:lstStyle/>
          <a:p>
            <a:fld id="{75BE84E8-1AC0-4798-A2EE-403AB96202BA}" type="datetime1">
              <a:rPr lang="en-GB" smtClean="0"/>
              <a:t>15/02/2021</a:t>
            </a:fld>
            <a:endParaRPr lang="en-GB"/>
          </a:p>
        </p:txBody>
      </p:sp>
      <p:sp>
        <p:nvSpPr>
          <p:cNvPr id="5" name="Footer Placeholder 4">
            <a:extLst>
              <a:ext uri="{FF2B5EF4-FFF2-40B4-BE49-F238E27FC236}">
                <a16:creationId xmlns:a16="http://schemas.microsoft.com/office/drawing/2014/main" id="{E0B0B8E1-BB7E-4E5C-A585-439D88A210C8}"/>
              </a:ext>
            </a:extLst>
          </p:cNvPr>
          <p:cNvSpPr>
            <a:spLocks noGrp="1"/>
          </p:cNvSpPr>
          <p:nvPr>
            <p:ph type="ftr" sz="quarter" idx="11"/>
          </p:nvPr>
        </p:nvSpPr>
        <p:spPr/>
        <p:txBody>
          <a:bodyPr/>
          <a:lstStyle/>
          <a:p>
            <a:r>
              <a:rPr lang="en-GB"/>
              <a:t>IMELUM - Your Source of Context in South East Europe - Private and Confidential</a:t>
            </a:r>
          </a:p>
        </p:txBody>
      </p:sp>
      <p:sp>
        <p:nvSpPr>
          <p:cNvPr id="6" name="Slide Number Placeholder 5">
            <a:extLst>
              <a:ext uri="{FF2B5EF4-FFF2-40B4-BE49-F238E27FC236}">
                <a16:creationId xmlns:a16="http://schemas.microsoft.com/office/drawing/2014/main" id="{D519AF5E-2AEE-42BE-AF8F-F7CF2FAF51F5}"/>
              </a:ext>
            </a:extLst>
          </p:cNvPr>
          <p:cNvSpPr>
            <a:spLocks noGrp="1"/>
          </p:cNvSpPr>
          <p:nvPr>
            <p:ph type="sldNum" sz="quarter" idx="12"/>
          </p:nvPr>
        </p:nvSpPr>
        <p:spPr/>
        <p:txBody>
          <a:bodyPr/>
          <a:lstStyle/>
          <a:p>
            <a:fld id="{03AB573B-DD64-437D-8CA9-4F33347AA2A0}" type="slidenum">
              <a:rPr lang="en-GB" smtClean="0"/>
              <a:t>‹#›</a:t>
            </a:fld>
            <a:endParaRPr lang="en-GB"/>
          </a:p>
        </p:txBody>
      </p:sp>
    </p:spTree>
    <p:extLst>
      <p:ext uri="{BB962C8B-B14F-4D97-AF65-F5344CB8AC3E}">
        <p14:creationId xmlns:p14="http://schemas.microsoft.com/office/powerpoint/2010/main" val="2409578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sp>
        <p:nvSpPr>
          <p:cNvPr id="11" name="Rectangle 10"/>
          <p:cNvSpPr/>
          <p:nvPr userDrawn="1"/>
        </p:nvSpPr>
        <p:spPr bwMode="ltGray">
          <a:xfrm>
            <a:off x="8809605" y="1"/>
            <a:ext cx="3382393" cy="685764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dirty="0" err="1">
              <a:solidFill>
                <a:schemeClr val="bg1"/>
              </a:solidFill>
              <a:latin typeface="Georgia" pitchFamily="18" charset="0"/>
            </a:endParaRPr>
          </a:p>
        </p:txBody>
      </p:sp>
      <p:sp>
        <p:nvSpPr>
          <p:cNvPr id="15" name="Rectangle 14"/>
          <p:cNvSpPr/>
          <p:nvPr/>
        </p:nvSpPr>
        <p:spPr bwMode="ltGray">
          <a:xfrm>
            <a:off x="1" y="0"/>
            <a:ext cx="10591059" cy="4860788"/>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dirty="0" err="1">
              <a:solidFill>
                <a:schemeClr val="bg1"/>
              </a:solidFill>
              <a:latin typeface="Georgia" pitchFamily="18" charset="0"/>
            </a:endParaRP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124588" y="-1"/>
            <a:ext cx="4067412" cy="6510267"/>
          </a:xfrm>
          <a:prstGeom prst="rect">
            <a:avLst/>
          </a:prstGeom>
        </p:spPr>
      </p:pic>
      <p:sp>
        <p:nvSpPr>
          <p:cNvPr id="2" name="Title 1"/>
          <p:cNvSpPr>
            <a:spLocks noGrp="1"/>
          </p:cNvSpPr>
          <p:nvPr userDrawn="1">
            <p:ph type="ctrTitle" hasCustomPrompt="1"/>
          </p:nvPr>
        </p:nvSpPr>
        <p:spPr>
          <a:xfrm>
            <a:off x="609602" y="457200"/>
            <a:ext cx="5307012" cy="2514601"/>
          </a:xfrm>
        </p:spPr>
        <p:txBody>
          <a:bodyPr anchor="b" anchorCtr="0">
            <a:normAutofit/>
          </a:bodyPr>
          <a:lstStyle>
            <a:lvl1pPr algn="l">
              <a:lnSpc>
                <a:spcPct val="85000"/>
              </a:lnSpc>
              <a:defRPr sz="4400">
                <a:solidFill>
                  <a:schemeClr val="bg1"/>
                </a:solidFill>
              </a:defRPr>
            </a:lvl1pPr>
          </a:lstStyle>
          <a:p>
            <a:r>
              <a:rPr lang="en-GB" dirty="0"/>
              <a:t>[Presentation title]</a:t>
            </a:r>
          </a:p>
        </p:txBody>
      </p:sp>
      <p:sp>
        <p:nvSpPr>
          <p:cNvPr id="13" name="Subtitle 2">
            <a:extLst>
              <a:ext uri="{FF2B5EF4-FFF2-40B4-BE49-F238E27FC236}">
                <a16:creationId xmlns:a16="http://schemas.microsoft.com/office/drawing/2014/main" id="{62C9C6A0-E585-3746-819C-6C91E3E793F0}"/>
              </a:ext>
            </a:extLst>
          </p:cNvPr>
          <p:cNvSpPr>
            <a:spLocks noGrp="1"/>
          </p:cNvSpPr>
          <p:nvPr userDrawn="1">
            <p:ph type="subTitle" idx="1" hasCustomPrompt="1"/>
          </p:nvPr>
        </p:nvSpPr>
        <p:spPr>
          <a:xfrm>
            <a:off x="609600" y="3749040"/>
            <a:ext cx="5307013"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GB" dirty="0"/>
              <a:t>[Presentation subtitle]</a:t>
            </a:r>
          </a:p>
        </p:txBody>
      </p:sp>
      <p:pic>
        <p:nvPicPr>
          <p:cNvPr id="10" name="Picture 9">
            <a:extLst>
              <a:ext uri="{FF2B5EF4-FFF2-40B4-BE49-F238E27FC236}">
                <a16:creationId xmlns:a16="http://schemas.microsoft.com/office/drawing/2014/main" id="{9C024489-97EC-1D48-A1FA-019C1228618C}"/>
              </a:ext>
            </a:extLst>
          </p:cNvPr>
          <p:cNvPicPr>
            <a:picLocks noChangeAspect="1"/>
          </p:cNvPicPr>
          <p:nvPr userDrawn="1"/>
        </p:nvPicPr>
        <p:blipFill>
          <a:blip r:embed="rId3"/>
          <a:stretch>
            <a:fillRect/>
          </a:stretch>
        </p:blipFill>
        <p:spPr bwMode="gray">
          <a:xfrm>
            <a:off x="201168" y="5330952"/>
            <a:ext cx="1636776" cy="1351185"/>
          </a:xfrm>
          <a:prstGeom prst="rect">
            <a:avLst/>
          </a:prstGeom>
        </p:spPr>
      </p:pic>
      <p:sp>
        <p:nvSpPr>
          <p:cNvPr id="19" name="Rectangle 18"/>
          <p:cNvSpPr/>
          <p:nvPr userDrawn="1"/>
        </p:nvSpPr>
        <p:spPr bwMode="ltGray">
          <a:xfrm>
            <a:off x="8124587" y="4860788"/>
            <a:ext cx="4067411" cy="1997212"/>
          </a:xfrm>
          <a:prstGeom prst="rect">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dirty="0" err="1">
              <a:solidFill>
                <a:schemeClr val="bg1"/>
              </a:solidFill>
              <a:latin typeface="Georgia" pitchFamily="18" charset="0"/>
            </a:endParaRPr>
          </a:p>
        </p:txBody>
      </p:sp>
    </p:spTree>
    <p:extLst>
      <p:ext uri="{BB962C8B-B14F-4D97-AF65-F5344CB8AC3E}">
        <p14:creationId xmlns:p14="http://schemas.microsoft.com/office/powerpoint/2010/main" val="141107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03"/>
        <p:cNvGrpSpPr/>
        <p:nvPr/>
      </p:nvGrpSpPr>
      <p:grpSpPr>
        <a:xfrm>
          <a:off x="0" y="0"/>
          <a:ext cx="0" cy="0"/>
          <a:chOff x="0" y="0"/>
          <a:chExt cx="0" cy="0"/>
        </a:xfrm>
      </p:grpSpPr>
      <p:sp>
        <p:nvSpPr>
          <p:cNvPr id="304" name="Google Shape;304;p55"/>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5" name="Google Shape;305;p55"/>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5"/>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7" name="Google Shape;307;p55"/>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9383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308"/>
        <p:cNvGrpSpPr/>
        <p:nvPr/>
      </p:nvGrpSpPr>
      <p:grpSpPr>
        <a:xfrm>
          <a:off x="0" y="0"/>
          <a:ext cx="0" cy="0"/>
          <a:chOff x="0" y="0"/>
          <a:chExt cx="0" cy="0"/>
        </a:xfrm>
      </p:grpSpPr>
      <p:sp>
        <p:nvSpPr>
          <p:cNvPr id="309" name="Google Shape;309;p56"/>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0" name="Google Shape;310;p56"/>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56"/>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2" name="Google Shape;312;p56"/>
          <p:cNvSpPr txBox="1">
            <a:spLocks noGrp="1"/>
          </p:cNvSpPr>
          <p:nvPr>
            <p:ph type="subTitle" idx="2"/>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4054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313"/>
        <p:cNvGrpSpPr/>
        <p:nvPr/>
      </p:nvGrpSpPr>
      <p:grpSpPr>
        <a:xfrm>
          <a:off x="0" y="0"/>
          <a:ext cx="0" cy="0"/>
          <a:chOff x="0" y="0"/>
          <a:chExt cx="0" cy="0"/>
        </a:xfrm>
      </p:grpSpPr>
      <p:sp>
        <p:nvSpPr>
          <p:cNvPr id="314" name="Google Shape;314;p57"/>
          <p:cNvSpPr txBox="1">
            <a:spLocks noGrp="1"/>
          </p:cNvSpPr>
          <p:nvPr>
            <p:ph type="body" idx="1"/>
          </p:nvPr>
        </p:nvSpPr>
        <p:spPr>
          <a:xfrm>
            <a:off x="442913" y="2103438"/>
            <a:ext cx="5473700" cy="406876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5" name="Google Shape;315;p57"/>
          <p:cNvSpPr txBox="1">
            <a:spLocks noGrp="1"/>
          </p:cNvSpPr>
          <p:nvPr>
            <p:ph type="body" idx="2"/>
          </p:nvPr>
        </p:nvSpPr>
        <p:spPr>
          <a:xfrm>
            <a:off x="6275388" y="2103437"/>
            <a:ext cx="5473699" cy="406876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6" name="Google Shape;316;p57"/>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 name="Google Shape;317;p57"/>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8" name="Google Shape;318;p57"/>
          <p:cNvSpPr txBox="1">
            <a:spLocks noGrp="1"/>
          </p:cNvSpPr>
          <p:nvPr>
            <p:ph type="subTitle" idx="3"/>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400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19"/>
        <p:cNvGrpSpPr/>
        <p:nvPr/>
      </p:nvGrpSpPr>
      <p:grpSpPr>
        <a:xfrm>
          <a:off x="0" y="0"/>
          <a:ext cx="0" cy="0"/>
          <a:chOff x="0" y="0"/>
          <a:chExt cx="0" cy="0"/>
        </a:xfrm>
      </p:grpSpPr>
      <p:sp>
        <p:nvSpPr>
          <p:cNvPr id="320" name="Google Shape;320;p58"/>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21" name="Google Shape;321;p58"/>
          <p:cNvSpPr txBox="1">
            <a:spLocks noGrp="1"/>
          </p:cNvSpPr>
          <p:nvPr>
            <p:ph type="body" idx="1"/>
          </p:nvPr>
        </p:nvSpPr>
        <p:spPr>
          <a:xfrm>
            <a:off x="442913" y="2103438"/>
            <a:ext cx="5317807"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2" name="Google Shape;322;p58"/>
          <p:cNvSpPr txBox="1">
            <a:spLocks noGrp="1"/>
          </p:cNvSpPr>
          <p:nvPr>
            <p:ph type="title"/>
          </p:nvPr>
        </p:nvSpPr>
        <p:spPr>
          <a:xfrm>
            <a:off x="442914" y="430514"/>
            <a:ext cx="5317806"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3" name="Google Shape;323;p58"/>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lt1"/>
                </a:solidFill>
                <a:latin typeface="Arial"/>
                <a:ea typeface="Arial"/>
                <a:cs typeface="Arial"/>
                <a:sym typeface="Arial"/>
              </a:defRPr>
            </a:lvl1pPr>
            <a:lvl2pPr marL="0" marR="0" lvl="1" indent="0" algn="r" rtl="0">
              <a:spcBef>
                <a:spcPts val="0"/>
              </a:spcBef>
              <a:buNone/>
              <a:defRPr sz="750">
                <a:solidFill>
                  <a:schemeClr val="lt1"/>
                </a:solidFill>
                <a:latin typeface="Arial"/>
                <a:ea typeface="Arial"/>
                <a:cs typeface="Arial"/>
                <a:sym typeface="Arial"/>
              </a:defRPr>
            </a:lvl2pPr>
            <a:lvl3pPr marL="0" marR="0" lvl="2" indent="0" algn="r" rtl="0">
              <a:spcBef>
                <a:spcPts val="0"/>
              </a:spcBef>
              <a:buNone/>
              <a:defRPr sz="750">
                <a:solidFill>
                  <a:schemeClr val="lt1"/>
                </a:solidFill>
                <a:latin typeface="Arial"/>
                <a:ea typeface="Arial"/>
                <a:cs typeface="Arial"/>
                <a:sym typeface="Arial"/>
              </a:defRPr>
            </a:lvl3pPr>
            <a:lvl4pPr marL="0" marR="0" lvl="3" indent="0" algn="r" rtl="0">
              <a:spcBef>
                <a:spcPts val="0"/>
              </a:spcBef>
              <a:buNone/>
              <a:defRPr sz="750">
                <a:solidFill>
                  <a:schemeClr val="lt1"/>
                </a:solidFill>
                <a:latin typeface="Arial"/>
                <a:ea typeface="Arial"/>
                <a:cs typeface="Arial"/>
                <a:sym typeface="Arial"/>
              </a:defRPr>
            </a:lvl4pPr>
            <a:lvl5pPr marL="0" marR="0" lvl="4" indent="0" algn="r" rtl="0">
              <a:spcBef>
                <a:spcPts val="0"/>
              </a:spcBef>
              <a:buNone/>
              <a:defRPr sz="750">
                <a:solidFill>
                  <a:schemeClr val="lt1"/>
                </a:solidFill>
                <a:latin typeface="Arial"/>
                <a:ea typeface="Arial"/>
                <a:cs typeface="Arial"/>
                <a:sym typeface="Arial"/>
              </a:defRPr>
            </a:lvl5pPr>
            <a:lvl6pPr marL="0" marR="0" lvl="5" indent="0" algn="r" rtl="0">
              <a:spcBef>
                <a:spcPts val="0"/>
              </a:spcBef>
              <a:buNone/>
              <a:defRPr sz="750">
                <a:solidFill>
                  <a:schemeClr val="lt1"/>
                </a:solidFill>
                <a:latin typeface="Arial"/>
                <a:ea typeface="Arial"/>
                <a:cs typeface="Arial"/>
                <a:sym typeface="Arial"/>
              </a:defRPr>
            </a:lvl6pPr>
            <a:lvl7pPr marL="0" marR="0" lvl="6" indent="0" algn="r" rtl="0">
              <a:spcBef>
                <a:spcPts val="0"/>
              </a:spcBef>
              <a:buNone/>
              <a:defRPr sz="750">
                <a:solidFill>
                  <a:schemeClr val="lt1"/>
                </a:solidFill>
                <a:latin typeface="Arial"/>
                <a:ea typeface="Arial"/>
                <a:cs typeface="Arial"/>
                <a:sym typeface="Arial"/>
              </a:defRPr>
            </a:lvl7pPr>
            <a:lvl8pPr marL="0" marR="0" lvl="7" indent="0" algn="r" rtl="0">
              <a:spcBef>
                <a:spcPts val="0"/>
              </a:spcBef>
              <a:buNone/>
              <a:defRPr sz="750">
                <a:solidFill>
                  <a:schemeClr val="lt1"/>
                </a:solidFill>
                <a:latin typeface="Arial"/>
                <a:ea typeface="Arial"/>
                <a:cs typeface="Arial"/>
                <a:sym typeface="Arial"/>
              </a:defRPr>
            </a:lvl8pPr>
            <a:lvl9pPr marL="0" marR="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4" name="Google Shape;324;p58"/>
          <p:cNvSpPr txBox="1">
            <a:spLocks noGrp="1"/>
          </p:cNvSpPr>
          <p:nvPr>
            <p:ph type="subTitle" idx="2"/>
          </p:nvPr>
        </p:nvSpPr>
        <p:spPr>
          <a:xfrm>
            <a:off x="442912" y="933433"/>
            <a:ext cx="5317808"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3453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325"/>
        <p:cNvGrpSpPr/>
        <p:nvPr/>
      </p:nvGrpSpPr>
      <p:grpSpPr>
        <a:xfrm>
          <a:off x="0" y="0"/>
          <a:ext cx="0" cy="0"/>
          <a:chOff x="0" y="0"/>
          <a:chExt cx="0" cy="0"/>
        </a:xfrm>
      </p:grpSpPr>
      <p:sp>
        <p:nvSpPr>
          <p:cNvPr id="326" name="Google Shape;326;p59"/>
          <p:cNvSpPr txBox="1">
            <a:spLocks noGrp="1"/>
          </p:cNvSpPr>
          <p:nvPr>
            <p:ph type="body" idx="1"/>
          </p:nvPr>
        </p:nvSpPr>
        <p:spPr>
          <a:xfrm>
            <a:off x="442913" y="2103439"/>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7" name="Google Shape;327;p59"/>
          <p:cNvSpPr txBox="1">
            <a:spLocks noGrp="1"/>
          </p:cNvSpPr>
          <p:nvPr>
            <p:ph type="body" idx="2"/>
          </p:nvPr>
        </p:nvSpPr>
        <p:spPr>
          <a:xfrm>
            <a:off x="4332288" y="2103439"/>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8" name="Google Shape;328;p59"/>
          <p:cNvSpPr txBox="1">
            <a:spLocks noGrp="1"/>
          </p:cNvSpPr>
          <p:nvPr>
            <p:ph type="body" idx="3"/>
          </p:nvPr>
        </p:nvSpPr>
        <p:spPr>
          <a:xfrm>
            <a:off x="8220076" y="2103439"/>
            <a:ext cx="3529012"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9" name="Google Shape;329;p59"/>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0" name="Google Shape;330;p59"/>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1" name="Google Shape;331;p59"/>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6023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332"/>
        <p:cNvGrpSpPr/>
        <p:nvPr/>
      </p:nvGrpSpPr>
      <p:grpSpPr>
        <a:xfrm>
          <a:off x="0" y="0"/>
          <a:ext cx="0" cy="0"/>
          <a:chOff x="0" y="0"/>
          <a:chExt cx="0" cy="0"/>
        </a:xfrm>
      </p:grpSpPr>
      <p:sp>
        <p:nvSpPr>
          <p:cNvPr id="333" name="Google Shape;333;p60"/>
          <p:cNvSpPr txBox="1">
            <a:spLocks noGrp="1"/>
          </p:cNvSpPr>
          <p:nvPr>
            <p:ph type="body" idx="1"/>
          </p:nvPr>
        </p:nvSpPr>
        <p:spPr>
          <a:xfrm>
            <a:off x="44291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4" name="Google Shape;334;p60"/>
          <p:cNvSpPr txBox="1">
            <a:spLocks noGrp="1"/>
          </p:cNvSpPr>
          <p:nvPr>
            <p:ph type="body" idx="2"/>
          </p:nvPr>
        </p:nvSpPr>
        <p:spPr>
          <a:xfrm>
            <a:off x="336061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5" name="Google Shape;335;p60"/>
          <p:cNvSpPr txBox="1">
            <a:spLocks noGrp="1"/>
          </p:cNvSpPr>
          <p:nvPr>
            <p:ph type="body" idx="3"/>
          </p:nvPr>
        </p:nvSpPr>
        <p:spPr>
          <a:xfrm>
            <a:off x="6275388"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6" name="Google Shape;336;p60"/>
          <p:cNvSpPr txBox="1">
            <a:spLocks noGrp="1"/>
          </p:cNvSpPr>
          <p:nvPr>
            <p:ph type="body" idx="4"/>
          </p:nvPr>
        </p:nvSpPr>
        <p:spPr>
          <a:xfrm>
            <a:off x="9190163" y="2103438"/>
            <a:ext cx="25560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Google Shape;337;p60"/>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8" name="Google Shape;338;p60"/>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9" name="Google Shape;339;p60"/>
          <p:cNvSpPr txBox="1">
            <a:spLocks noGrp="1"/>
          </p:cNvSpPr>
          <p:nvPr>
            <p:ph type="subTitle" idx="5"/>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3124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340"/>
        <p:cNvGrpSpPr/>
        <p:nvPr/>
      </p:nvGrpSpPr>
      <p:grpSpPr>
        <a:xfrm>
          <a:off x="0" y="0"/>
          <a:ext cx="0" cy="0"/>
          <a:chOff x="0" y="0"/>
          <a:chExt cx="0" cy="0"/>
        </a:xfrm>
      </p:grpSpPr>
      <p:sp>
        <p:nvSpPr>
          <p:cNvPr id="341" name="Google Shape;341;p61"/>
          <p:cNvSpPr txBox="1">
            <a:spLocks noGrp="1"/>
          </p:cNvSpPr>
          <p:nvPr>
            <p:ph type="body" idx="1"/>
          </p:nvPr>
        </p:nvSpPr>
        <p:spPr>
          <a:xfrm>
            <a:off x="442913"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2" name="Google Shape;342;p61"/>
          <p:cNvSpPr txBox="1">
            <a:spLocks noGrp="1"/>
          </p:cNvSpPr>
          <p:nvPr>
            <p:ph type="body" idx="2"/>
          </p:nvPr>
        </p:nvSpPr>
        <p:spPr>
          <a:xfrm>
            <a:off x="2777045"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Google Shape;343;p61"/>
          <p:cNvSpPr txBox="1">
            <a:spLocks noGrp="1"/>
          </p:cNvSpPr>
          <p:nvPr>
            <p:ph type="body" idx="3"/>
          </p:nvPr>
        </p:nvSpPr>
        <p:spPr>
          <a:xfrm>
            <a:off x="5111177"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4" name="Google Shape;344;p61"/>
          <p:cNvSpPr txBox="1">
            <a:spLocks noGrp="1"/>
          </p:cNvSpPr>
          <p:nvPr>
            <p:ph type="body" idx="4"/>
          </p:nvPr>
        </p:nvSpPr>
        <p:spPr>
          <a:xfrm>
            <a:off x="7445309"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5" name="Google Shape;345;p61"/>
          <p:cNvSpPr txBox="1">
            <a:spLocks noGrp="1"/>
          </p:cNvSpPr>
          <p:nvPr>
            <p:ph type="body" idx="5"/>
          </p:nvPr>
        </p:nvSpPr>
        <p:spPr>
          <a:xfrm>
            <a:off x="9779443" y="2103438"/>
            <a:ext cx="1972800"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6" name="Google Shape;346;p61"/>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7" name="Google Shape;347;p61"/>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8" name="Google Shape;348;p61"/>
          <p:cNvSpPr txBox="1">
            <a:spLocks noGrp="1"/>
          </p:cNvSpPr>
          <p:nvPr>
            <p:ph type="subTitle" idx="6"/>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4478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349"/>
        <p:cNvGrpSpPr/>
        <p:nvPr/>
      </p:nvGrpSpPr>
      <p:grpSpPr>
        <a:xfrm>
          <a:off x="0" y="0"/>
          <a:ext cx="0" cy="0"/>
          <a:chOff x="0" y="0"/>
          <a:chExt cx="0" cy="0"/>
        </a:xfrm>
      </p:grpSpPr>
      <p:sp>
        <p:nvSpPr>
          <p:cNvPr id="350" name="Google Shape;350;p62"/>
          <p:cNvSpPr/>
          <p:nvPr/>
        </p:nvSpPr>
        <p:spPr>
          <a:xfrm>
            <a:off x="442911"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51" name="Google Shape;351;p62"/>
          <p:cNvSpPr/>
          <p:nvPr/>
        </p:nvSpPr>
        <p:spPr>
          <a:xfrm>
            <a:off x="4331493"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52" name="Google Shape;352;p62"/>
          <p:cNvSpPr/>
          <p:nvPr/>
        </p:nvSpPr>
        <p:spPr>
          <a:xfrm>
            <a:off x="8220075" y="2100263"/>
            <a:ext cx="3529013" cy="301752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353" name="Google Shape;353;p62"/>
          <p:cNvSpPr txBox="1">
            <a:spLocks noGrp="1"/>
          </p:cNvSpPr>
          <p:nvPr>
            <p:ph type="body" idx="1"/>
          </p:nvPr>
        </p:nvSpPr>
        <p:spPr>
          <a:xfrm>
            <a:off x="442913"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4" name="Google Shape;354;p62"/>
          <p:cNvSpPr txBox="1">
            <a:spLocks noGrp="1"/>
          </p:cNvSpPr>
          <p:nvPr>
            <p:ph type="body" idx="2"/>
          </p:nvPr>
        </p:nvSpPr>
        <p:spPr>
          <a:xfrm>
            <a:off x="4331495"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5" name="Google Shape;355;p62"/>
          <p:cNvSpPr txBox="1">
            <a:spLocks noGrp="1"/>
          </p:cNvSpPr>
          <p:nvPr>
            <p:ph type="body" idx="3"/>
          </p:nvPr>
        </p:nvSpPr>
        <p:spPr>
          <a:xfrm>
            <a:off x="8220076" y="5280025"/>
            <a:ext cx="3529012" cy="892175"/>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6" name="Google Shape;356;p62"/>
          <p:cNvSpPr txBox="1">
            <a:spLocks noGrp="1"/>
          </p:cNvSpPr>
          <p:nvPr>
            <p:ph type="title"/>
          </p:nvPr>
        </p:nvSpPr>
        <p:spPr>
          <a:xfrm>
            <a:off x="442913" y="430514"/>
            <a:ext cx="11306175" cy="50292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7" name="Google Shape;357;p62"/>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58" name="Google Shape;358;p62"/>
          <p:cNvSpPr txBox="1">
            <a:spLocks noGrp="1"/>
          </p:cNvSpPr>
          <p:nvPr>
            <p:ph type="subTitle" idx="4"/>
          </p:nvPr>
        </p:nvSpPr>
        <p:spPr>
          <a:xfrm>
            <a:off x="442912" y="933433"/>
            <a:ext cx="11306176" cy="885842"/>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4768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42913" y="432001"/>
            <a:ext cx="11306175" cy="138727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218489" y="6492240"/>
            <a:ext cx="3530600" cy="13716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b="0" i="0" u="none" strike="noStrike" cap="none">
                <a:solidFill>
                  <a:schemeClr val="dk1"/>
                </a:solidFill>
                <a:latin typeface="Arial"/>
                <a:ea typeface="Arial"/>
                <a:cs typeface="Arial"/>
                <a:sym typeface="Arial"/>
              </a:defRPr>
            </a:lvl1pPr>
            <a:lvl2pPr marL="0" marR="0" lvl="1" indent="0" algn="r" rtl="0">
              <a:spcBef>
                <a:spcPts val="0"/>
              </a:spcBef>
              <a:buNone/>
              <a:defRPr sz="750" b="0" i="0" u="none" strike="noStrike" cap="none">
                <a:solidFill>
                  <a:schemeClr val="dk1"/>
                </a:solidFill>
                <a:latin typeface="Arial"/>
                <a:ea typeface="Arial"/>
                <a:cs typeface="Arial"/>
                <a:sym typeface="Arial"/>
              </a:defRPr>
            </a:lvl2pPr>
            <a:lvl3pPr marL="0" marR="0" lvl="2" indent="0" algn="r" rtl="0">
              <a:spcBef>
                <a:spcPts val="0"/>
              </a:spcBef>
              <a:buNone/>
              <a:defRPr sz="750" b="0" i="0" u="none" strike="noStrike" cap="none">
                <a:solidFill>
                  <a:schemeClr val="dk1"/>
                </a:solidFill>
                <a:latin typeface="Arial"/>
                <a:ea typeface="Arial"/>
                <a:cs typeface="Arial"/>
                <a:sym typeface="Arial"/>
              </a:defRPr>
            </a:lvl3pPr>
            <a:lvl4pPr marL="0" marR="0" lvl="3" indent="0" algn="r" rtl="0">
              <a:spcBef>
                <a:spcPts val="0"/>
              </a:spcBef>
              <a:buNone/>
              <a:defRPr sz="750" b="0" i="0" u="none" strike="noStrike" cap="none">
                <a:solidFill>
                  <a:schemeClr val="dk1"/>
                </a:solidFill>
                <a:latin typeface="Arial"/>
                <a:ea typeface="Arial"/>
                <a:cs typeface="Arial"/>
                <a:sym typeface="Arial"/>
              </a:defRPr>
            </a:lvl4pPr>
            <a:lvl5pPr marL="0" marR="0" lvl="4" indent="0" algn="r" rtl="0">
              <a:spcBef>
                <a:spcPts val="0"/>
              </a:spcBef>
              <a:buNone/>
              <a:defRPr sz="750" b="0" i="0" u="none" strike="noStrike" cap="none">
                <a:solidFill>
                  <a:schemeClr val="dk1"/>
                </a:solidFill>
                <a:latin typeface="Arial"/>
                <a:ea typeface="Arial"/>
                <a:cs typeface="Arial"/>
                <a:sym typeface="Arial"/>
              </a:defRPr>
            </a:lvl5pPr>
            <a:lvl6pPr marL="0" marR="0" lvl="5" indent="0" algn="r" rtl="0">
              <a:spcBef>
                <a:spcPts val="0"/>
              </a:spcBef>
              <a:buNone/>
              <a:defRPr sz="750" b="0" i="0" u="none" strike="noStrike" cap="none">
                <a:solidFill>
                  <a:schemeClr val="dk1"/>
                </a:solidFill>
                <a:latin typeface="Arial"/>
                <a:ea typeface="Arial"/>
                <a:cs typeface="Arial"/>
                <a:sym typeface="Arial"/>
              </a:defRPr>
            </a:lvl6pPr>
            <a:lvl7pPr marL="0" marR="0" lvl="6" indent="0" algn="r" rtl="0">
              <a:spcBef>
                <a:spcPts val="0"/>
              </a:spcBef>
              <a:buNone/>
              <a:defRPr sz="750" b="0" i="0" u="none" strike="noStrike" cap="none">
                <a:solidFill>
                  <a:schemeClr val="dk1"/>
                </a:solidFill>
                <a:latin typeface="Arial"/>
                <a:ea typeface="Arial"/>
                <a:cs typeface="Arial"/>
                <a:sym typeface="Arial"/>
              </a:defRPr>
            </a:lvl7pPr>
            <a:lvl8pPr marL="0" marR="0" lvl="7" indent="0" algn="r" rtl="0">
              <a:spcBef>
                <a:spcPts val="0"/>
              </a:spcBef>
              <a:buNone/>
              <a:defRPr sz="750" b="0" i="0" u="none" strike="noStrike" cap="none">
                <a:solidFill>
                  <a:schemeClr val="dk1"/>
                </a:solidFill>
                <a:latin typeface="Arial"/>
                <a:ea typeface="Arial"/>
                <a:cs typeface="Arial"/>
                <a:sym typeface="Arial"/>
              </a:defRPr>
            </a:lvl8pPr>
            <a:lvl9pPr marL="0" marR="0" lvl="8" indent="0" algn="r" rtl="0">
              <a:spcBef>
                <a:spcPts val="0"/>
              </a:spcBef>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
        <p:nvSpPr>
          <p:cNvPr id="13" name="Google Shape;13;p1"/>
          <p:cNvSpPr txBox="1"/>
          <p:nvPr/>
        </p:nvSpPr>
        <p:spPr>
          <a:xfrm>
            <a:off x="442913" y="649224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i="0" u="none" strike="noStrike" cap="none">
                <a:solidFill>
                  <a:schemeClr val="dk1"/>
                </a:solidFill>
                <a:latin typeface="Arial"/>
                <a:ea typeface="Arial"/>
                <a:cs typeface="Arial"/>
                <a:sym typeface="Arial"/>
              </a:rPr>
              <a:t>PwC</a:t>
            </a:r>
            <a:endParaRPr/>
          </a:p>
        </p:txBody>
      </p:sp>
      <p:sp>
        <p:nvSpPr>
          <p:cNvPr id="14" name="Google Shape;14;p1"/>
          <p:cNvSpPr txBox="1"/>
          <p:nvPr/>
        </p:nvSpPr>
        <p:spPr>
          <a:xfrm>
            <a:off x="442913" y="6355080"/>
            <a:ext cx="5473700" cy="13716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hr-HR" sz="750" b="0" i="0" u="none" strike="noStrike" cap="none" noProof="0" dirty="0">
                <a:solidFill>
                  <a:schemeClr val="dk1"/>
                </a:solidFill>
                <a:latin typeface="Arial"/>
                <a:ea typeface="Arial"/>
                <a:cs typeface="Arial"/>
                <a:sym typeface="Arial"/>
              </a:rPr>
              <a:t>PS&amp;I</a:t>
            </a:r>
            <a:endParaRPr lang="hr-HR" noProof="0" dirty="0"/>
          </a:p>
        </p:txBody>
      </p:sp>
    </p:spTree>
    <p:extLst>
      <p:ext uri="{BB962C8B-B14F-4D97-AF65-F5344CB8AC3E}">
        <p14:creationId xmlns:p14="http://schemas.microsoft.com/office/powerpoint/2010/main" val="361866139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ruralnirazvoj.hr/"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efondovi.mrrfeu.hr/MISCMS?op=kk&amp;status=Otvor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strukturnifondovi.hr/en/financijski-pregled-eu-fondova/"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Obrazac%201.%20Prijavni%20obrazac_1.%20izmjena%20Poziva.docx"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Obrazac%209.%20Izjava%20o%20kori&#353;tenim%20potporama_1.izmjena%20Poziva.docx" TargetMode="External"/><Relationship Id="rId5" Type="http://schemas.openxmlformats.org/officeDocument/2006/relationships/hyperlink" Target="Obrazac%203.%20Izjava%20prijavitelja.docx" TargetMode="External"/><Relationship Id="rId4" Type="http://schemas.openxmlformats.org/officeDocument/2006/relationships/hyperlink" Target="Obrazac%204.%20Investicijska%20studija_2.Izmjena.xls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mailto:goran.saravanja@imelum.com"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4A72B1-6D22-4BEA-865A-5490F1CAD31F}"/>
              </a:ext>
            </a:extLst>
          </p:cNvPr>
          <p:cNvPicPr>
            <a:picLocks noChangeAspect="1"/>
          </p:cNvPicPr>
          <p:nvPr/>
        </p:nvPicPr>
        <p:blipFill>
          <a:blip r:embed="rId2"/>
          <a:stretch>
            <a:fillRect/>
          </a:stretch>
        </p:blipFill>
        <p:spPr>
          <a:xfrm>
            <a:off x="0" y="0"/>
            <a:ext cx="12194378" cy="5353235"/>
          </a:xfrm>
          <a:prstGeom prst="rect">
            <a:avLst/>
          </a:prstGeom>
        </p:spPr>
      </p:pic>
      <p:sp>
        <p:nvSpPr>
          <p:cNvPr id="5" name="Rectangle 4">
            <a:extLst>
              <a:ext uri="{FF2B5EF4-FFF2-40B4-BE49-F238E27FC236}">
                <a16:creationId xmlns:a16="http://schemas.microsoft.com/office/drawing/2014/main" id="{F6EAF364-6F45-46AD-B1F3-0CB01342F756}"/>
              </a:ext>
            </a:extLst>
          </p:cNvPr>
          <p:cNvSpPr/>
          <p:nvPr/>
        </p:nvSpPr>
        <p:spPr>
          <a:xfrm>
            <a:off x="0" y="5353235"/>
            <a:ext cx="12192000" cy="150476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9ED146-DD0D-4C5D-BF54-14746C294626}"/>
              </a:ext>
            </a:extLst>
          </p:cNvPr>
          <p:cNvSpPr txBox="1"/>
          <p:nvPr/>
        </p:nvSpPr>
        <p:spPr>
          <a:xfrm>
            <a:off x="2450237" y="3232458"/>
            <a:ext cx="6400800" cy="800219"/>
          </a:xfrm>
          <a:prstGeom prst="rect">
            <a:avLst/>
          </a:prstGeom>
          <a:noFill/>
        </p:spPr>
        <p:txBody>
          <a:bodyPr wrap="square" rtlCol="0">
            <a:spAutoFit/>
          </a:bodyPr>
          <a:lstStyle/>
          <a:p>
            <a:pPr algn="ctr"/>
            <a:r>
              <a:rPr lang="en-GB" sz="3200" dirty="0">
                <a:solidFill>
                  <a:schemeClr val="bg1"/>
                </a:solidFill>
                <a:latin typeface="Arial Black" panose="020B0A04020102020204" pitchFamily="34" charset="0"/>
              </a:rPr>
              <a:t>IMELUM</a:t>
            </a:r>
          </a:p>
          <a:p>
            <a:pPr algn="ctr"/>
            <a:r>
              <a:rPr lang="en-GB" sz="1400" dirty="0">
                <a:solidFill>
                  <a:schemeClr val="bg1"/>
                </a:solidFill>
                <a:latin typeface="Avenir Medium" panose="02000603020000020003" pitchFamily="2" charset="0"/>
              </a:rPr>
              <a:t>Your Source of Context in South East Europe</a:t>
            </a:r>
          </a:p>
        </p:txBody>
      </p:sp>
      <p:sp>
        <p:nvSpPr>
          <p:cNvPr id="8" name="TextBox 7">
            <a:extLst>
              <a:ext uri="{FF2B5EF4-FFF2-40B4-BE49-F238E27FC236}">
                <a16:creationId xmlns:a16="http://schemas.microsoft.com/office/drawing/2014/main" id="{D583D906-3841-4009-B99C-70C08475B1B0}"/>
              </a:ext>
            </a:extLst>
          </p:cNvPr>
          <p:cNvSpPr txBox="1"/>
          <p:nvPr/>
        </p:nvSpPr>
        <p:spPr>
          <a:xfrm>
            <a:off x="648068" y="5716521"/>
            <a:ext cx="6980897" cy="923330"/>
          </a:xfrm>
          <a:prstGeom prst="rect">
            <a:avLst/>
          </a:prstGeom>
          <a:noFill/>
        </p:spPr>
        <p:txBody>
          <a:bodyPr wrap="square" rtlCol="0">
            <a:spAutoFit/>
          </a:bodyPr>
          <a:lstStyle/>
          <a:p>
            <a:r>
              <a:rPr lang="en-GB" dirty="0">
                <a:solidFill>
                  <a:schemeClr val="bg1"/>
                </a:solidFill>
                <a:latin typeface="Arial Black" panose="020B0A04020102020204" pitchFamily="34" charset="0"/>
              </a:rPr>
              <a:t>EU Funds Webinar</a:t>
            </a:r>
          </a:p>
          <a:p>
            <a:r>
              <a:rPr lang="en-GB" dirty="0">
                <a:solidFill>
                  <a:schemeClr val="bg1"/>
                </a:solidFill>
                <a:latin typeface="Arial Black" panose="020B0A04020102020204" pitchFamily="34" charset="0"/>
              </a:rPr>
              <a:t>The impact of EU structural funds on the economy</a:t>
            </a:r>
          </a:p>
          <a:p>
            <a:r>
              <a:rPr lang="en-GB" dirty="0">
                <a:solidFill>
                  <a:schemeClr val="bg1"/>
                </a:solidFill>
                <a:latin typeface="Arial Black" panose="020B0A04020102020204" pitchFamily="34" charset="0"/>
              </a:rPr>
              <a:t>Zagreb, 15 February, 2021</a:t>
            </a:r>
          </a:p>
        </p:txBody>
      </p:sp>
      <p:grpSp>
        <p:nvGrpSpPr>
          <p:cNvPr id="17" name="Group 16">
            <a:extLst>
              <a:ext uri="{FF2B5EF4-FFF2-40B4-BE49-F238E27FC236}">
                <a16:creationId xmlns:a16="http://schemas.microsoft.com/office/drawing/2014/main" id="{BA874269-8B94-45A3-AE52-075950151924}"/>
              </a:ext>
            </a:extLst>
          </p:cNvPr>
          <p:cNvGrpSpPr/>
          <p:nvPr/>
        </p:nvGrpSpPr>
        <p:grpSpPr>
          <a:xfrm>
            <a:off x="4981034" y="748419"/>
            <a:ext cx="1366500" cy="2484039"/>
            <a:chOff x="8375263" y="795756"/>
            <a:chExt cx="2186055" cy="3055444"/>
          </a:xfrm>
        </p:grpSpPr>
        <p:sp>
          <p:nvSpPr>
            <p:cNvPr id="9" name="Shape 82">
              <a:extLst>
                <a:ext uri="{FF2B5EF4-FFF2-40B4-BE49-F238E27FC236}">
                  <a16:creationId xmlns:a16="http://schemas.microsoft.com/office/drawing/2014/main" id="{C6D5E8FA-417B-40EA-BB0C-8D5F89D7DA60}"/>
                </a:ext>
              </a:extLst>
            </p:cNvPr>
            <p:cNvSpPr/>
            <p:nvPr/>
          </p:nvSpPr>
          <p:spPr>
            <a:xfrm>
              <a:off x="9548789" y="983816"/>
              <a:ext cx="820318" cy="2867383"/>
            </a:xfrm>
            <a:custGeom>
              <a:avLst/>
              <a:gdLst/>
              <a:ahLst/>
              <a:cxnLst/>
              <a:rect l="0" t="0" r="0" b="0"/>
              <a:pathLst>
                <a:path w="951611" h="3447161">
                  <a:moveTo>
                    <a:pt x="951611" y="0"/>
                  </a:moveTo>
                  <a:lnTo>
                    <a:pt x="0" y="3447161"/>
                  </a:lnTo>
                  <a:lnTo>
                    <a:pt x="0" y="902767"/>
                  </a:lnTo>
                  <a:lnTo>
                    <a:pt x="95161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83">
              <a:extLst>
                <a:ext uri="{FF2B5EF4-FFF2-40B4-BE49-F238E27FC236}">
                  <a16:creationId xmlns:a16="http://schemas.microsoft.com/office/drawing/2014/main" id="{E6B37254-213B-4F3E-9B98-A4CB03465A98}"/>
                </a:ext>
              </a:extLst>
            </p:cNvPr>
            <p:cNvSpPr/>
            <p:nvPr/>
          </p:nvSpPr>
          <p:spPr>
            <a:xfrm>
              <a:off x="9548789" y="795756"/>
              <a:ext cx="1012529" cy="3055443"/>
            </a:xfrm>
            <a:custGeom>
              <a:avLst/>
              <a:gdLst/>
              <a:ahLst/>
              <a:cxnLst/>
              <a:rect l="0" t="0" r="0" b="0"/>
              <a:pathLst>
                <a:path w="1174559" h="3673221">
                  <a:moveTo>
                    <a:pt x="1174559" y="0"/>
                  </a:moveTo>
                  <a:lnTo>
                    <a:pt x="1174559" y="3673221"/>
                  </a:lnTo>
                  <a:lnTo>
                    <a:pt x="0" y="3673221"/>
                  </a:lnTo>
                  <a:lnTo>
                    <a:pt x="0" y="3673208"/>
                  </a:lnTo>
                  <a:lnTo>
                    <a:pt x="117455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85">
              <a:extLst>
                <a:ext uri="{FF2B5EF4-FFF2-40B4-BE49-F238E27FC236}">
                  <a16:creationId xmlns:a16="http://schemas.microsoft.com/office/drawing/2014/main" id="{BE9C0DEA-19FA-4960-981F-C8519893FC09}"/>
                </a:ext>
              </a:extLst>
            </p:cNvPr>
            <p:cNvSpPr/>
            <p:nvPr/>
          </p:nvSpPr>
          <p:spPr>
            <a:xfrm>
              <a:off x="8870302" y="2137003"/>
              <a:ext cx="579918" cy="1714197"/>
            </a:xfrm>
            <a:custGeom>
              <a:avLst/>
              <a:gdLst/>
              <a:ahLst/>
              <a:cxnLst/>
              <a:rect l="0" t="0" r="0" b="0"/>
              <a:pathLst>
                <a:path w="672465" h="2060816">
                  <a:moveTo>
                    <a:pt x="672465" y="0"/>
                  </a:moveTo>
                  <a:lnTo>
                    <a:pt x="672465" y="2060816"/>
                  </a:lnTo>
                  <a:lnTo>
                    <a:pt x="0" y="2060816"/>
                  </a:lnTo>
                  <a:lnTo>
                    <a:pt x="0" y="643483"/>
                  </a:lnTo>
                  <a:lnTo>
                    <a:pt x="67246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86">
              <a:extLst>
                <a:ext uri="{FF2B5EF4-FFF2-40B4-BE49-F238E27FC236}">
                  <a16:creationId xmlns:a16="http://schemas.microsoft.com/office/drawing/2014/main" id="{9B8D334E-929E-4E44-9BDB-E7EA4D36D531}"/>
                </a:ext>
              </a:extLst>
            </p:cNvPr>
            <p:cNvSpPr/>
            <p:nvPr/>
          </p:nvSpPr>
          <p:spPr>
            <a:xfrm>
              <a:off x="8375263" y="3040324"/>
              <a:ext cx="397016" cy="810876"/>
            </a:xfrm>
            <a:custGeom>
              <a:avLst/>
              <a:gdLst/>
              <a:ahLst/>
              <a:cxnLst/>
              <a:rect l="0" t="0" r="0" b="0"/>
              <a:pathLst>
                <a:path w="460566" h="975220">
                  <a:moveTo>
                    <a:pt x="460566" y="0"/>
                  </a:moveTo>
                  <a:lnTo>
                    <a:pt x="460566" y="975220"/>
                  </a:lnTo>
                  <a:lnTo>
                    <a:pt x="0" y="975220"/>
                  </a:lnTo>
                  <a:lnTo>
                    <a:pt x="0" y="497116"/>
                  </a:lnTo>
                  <a:lnTo>
                    <a:pt x="46056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pic>
        <p:nvPicPr>
          <p:cNvPr id="2" name="Picture 1">
            <a:extLst>
              <a:ext uri="{FF2B5EF4-FFF2-40B4-BE49-F238E27FC236}">
                <a16:creationId xmlns:a16="http://schemas.microsoft.com/office/drawing/2014/main" id="{3E7A00F1-1A75-4757-93FC-53D173608935}"/>
              </a:ext>
            </a:extLst>
          </p:cNvPr>
          <p:cNvPicPr>
            <a:picLocks noChangeAspect="1"/>
          </p:cNvPicPr>
          <p:nvPr/>
        </p:nvPicPr>
        <p:blipFill>
          <a:blip r:embed="rId3"/>
          <a:stretch>
            <a:fillRect/>
          </a:stretch>
        </p:blipFill>
        <p:spPr>
          <a:xfrm>
            <a:off x="8548785" y="5726386"/>
            <a:ext cx="3363295" cy="947407"/>
          </a:xfrm>
          <a:prstGeom prst="rect">
            <a:avLst/>
          </a:prstGeom>
        </p:spPr>
      </p:pic>
      <p:sp>
        <p:nvSpPr>
          <p:cNvPr id="13" name="Rectangle 12">
            <a:extLst>
              <a:ext uri="{FF2B5EF4-FFF2-40B4-BE49-F238E27FC236}">
                <a16:creationId xmlns:a16="http://schemas.microsoft.com/office/drawing/2014/main" id="{1359D193-8890-4141-9D66-630D142D043E}"/>
              </a:ext>
            </a:extLst>
          </p:cNvPr>
          <p:cNvSpPr/>
          <p:nvPr/>
        </p:nvSpPr>
        <p:spPr>
          <a:xfrm>
            <a:off x="8346240" y="4023411"/>
            <a:ext cx="3070443" cy="534069"/>
          </a:xfrm>
          <a:prstGeom prst="rect">
            <a:avLst/>
          </a:prstGeom>
          <a:ln>
            <a:noFill/>
          </a:ln>
        </p:spPr>
        <p:txBody>
          <a:bodyPr vert="horz" lIns="0" tIns="0" rIns="0" bIns="0" rtlCol="0">
            <a:noAutofit/>
          </a:bodyPr>
          <a:lstStyle/>
          <a:p>
            <a:pPr>
              <a:lnSpc>
                <a:spcPct val="107000"/>
              </a:lnSpc>
              <a:spcAft>
                <a:spcPts val="800"/>
              </a:spcAft>
            </a:pP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585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9088EE-4545-4A52-929A-4D73D414528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75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75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1" name="Straight Connector 20">
            <a:extLst>
              <a:ext uri="{FF2B5EF4-FFF2-40B4-BE49-F238E27FC236}">
                <a16:creationId xmlns:a16="http://schemas.microsoft.com/office/drawing/2014/main" id="{7B7556ED-F318-4CBE-A231-4042B8F21E8E}"/>
              </a:ext>
            </a:extLst>
          </p:cNvPr>
          <p:cNvCxnSpPr>
            <a:cxnSpLocks/>
          </p:cNvCxnSpPr>
          <p:nvPr/>
        </p:nvCxnSpPr>
        <p:spPr>
          <a:xfrm>
            <a:off x="6935594" y="3443489"/>
            <a:ext cx="178646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58B0F26-DC01-4E54-8F2E-F51C680FE5C0}"/>
              </a:ext>
            </a:extLst>
          </p:cNvPr>
          <p:cNvSpPr txBox="1"/>
          <p:nvPr/>
        </p:nvSpPr>
        <p:spPr>
          <a:xfrm>
            <a:off x="7101785" y="2664268"/>
            <a:ext cx="145408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400" b="1" i="0" u="none" strike="noStrike" kern="0" cap="none" spc="0" normalizeH="0" baseline="0" noProof="0" dirty="0">
                <a:ln>
                  <a:noFill/>
                </a:ln>
                <a:solidFill>
                  <a:srgbClr val="595959"/>
                </a:solidFill>
                <a:effectLst/>
                <a:uLnTx/>
                <a:uFillTx/>
                <a:latin typeface="Arial"/>
                <a:cs typeface="Arial"/>
                <a:sym typeface="Arial"/>
              </a:rPr>
              <a:t>NEXT GENERATION EU</a:t>
            </a:r>
          </a:p>
        </p:txBody>
      </p:sp>
      <p:sp>
        <p:nvSpPr>
          <p:cNvPr id="15" name="Rectangle 14">
            <a:extLst>
              <a:ext uri="{FF2B5EF4-FFF2-40B4-BE49-F238E27FC236}">
                <a16:creationId xmlns:a16="http://schemas.microsoft.com/office/drawing/2014/main" id="{0A3628C8-B190-4B9E-9038-BA10B8D072DC}"/>
              </a:ext>
            </a:extLst>
          </p:cNvPr>
          <p:cNvSpPr/>
          <p:nvPr/>
        </p:nvSpPr>
        <p:spPr>
          <a:xfrm>
            <a:off x="-1" y="2155855"/>
            <a:ext cx="4140000" cy="39897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26CBDF07-186F-4770-BD78-06DAEE2012AA}"/>
              </a:ext>
            </a:extLst>
          </p:cNvPr>
          <p:cNvSpPr txBox="1"/>
          <p:nvPr/>
        </p:nvSpPr>
        <p:spPr>
          <a:xfrm>
            <a:off x="269350" y="2373326"/>
            <a:ext cx="3550393"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500" b="1" i="0" u="none" strike="noStrike" kern="0" cap="none" spc="0" normalizeH="0" baseline="0" noProof="0" dirty="0">
              <a:ln>
                <a:noFill/>
              </a:ln>
              <a:solidFill>
                <a:srgbClr val="464646"/>
              </a:solidFill>
              <a:effectLst/>
              <a:uLnTx/>
              <a:uFillTx/>
              <a:latin typeface="Arial"/>
              <a:cs typeface="Arial"/>
              <a:sym typeface="Arial"/>
            </a:endParaRPr>
          </a:p>
          <a:p>
            <a:pPr lvl="0">
              <a:buClr>
                <a:srgbClr val="000000"/>
              </a:buClr>
              <a:defRPr/>
            </a:pPr>
            <a:r>
              <a:rPr lang="en-US" sz="1500" kern="0" dirty="0">
                <a:solidFill>
                  <a:srgbClr val="464646"/>
                </a:solidFill>
                <a:cs typeface="Arial"/>
                <a:sym typeface="Arial"/>
              </a:rPr>
              <a:t>The European Union has responded to the crisis caused by the COVID-19 pandemic with an ambitious aid package to Member States, opening a new chapter in European cohesion.</a:t>
            </a:r>
          </a:p>
          <a:p>
            <a:pPr lvl="0">
              <a:buClr>
                <a:srgbClr val="000000"/>
              </a:buClr>
              <a:defRPr/>
            </a:pPr>
            <a:endParaRPr lang="en-US" sz="1500" kern="0" dirty="0">
              <a:solidFill>
                <a:srgbClr val="464646"/>
              </a:solidFill>
              <a:cs typeface="Arial"/>
              <a:sym typeface="Arial"/>
            </a:endParaRPr>
          </a:p>
          <a:p>
            <a:pPr lvl="0">
              <a:buClr>
                <a:srgbClr val="000000"/>
              </a:buClr>
              <a:defRPr/>
            </a:pPr>
            <a:r>
              <a:rPr lang="en-US" sz="1500" kern="0" dirty="0">
                <a:solidFill>
                  <a:srgbClr val="464646"/>
                </a:solidFill>
                <a:cs typeface="Arial"/>
                <a:sym typeface="Arial"/>
              </a:rPr>
              <a:t>In addition to the adoption of the Multiannual Financial Framework for the period from 2021 to 2027, the EU has also adopted a special package of assistance to the Member States – Next Generation EU. </a:t>
            </a:r>
          </a:p>
        </p:txBody>
      </p:sp>
      <p:sp>
        <p:nvSpPr>
          <p:cNvPr id="18" name="Google Shape;398;p69">
            <a:extLst>
              <a:ext uri="{FF2B5EF4-FFF2-40B4-BE49-F238E27FC236}">
                <a16:creationId xmlns:a16="http://schemas.microsoft.com/office/drawing/2014/main" id="{BD5443F3-631A-4409-AFF1-2BB1B670C9EE}"/>
              </a:ext>
            </a:extLst>
          </p:cNvPr>
          <p:cNvSpPr txBox="1">
            <a:spLocks/>
          </p:cNvSpPr>
          <p:nvPr/>
        </p:nvSpPr>
        <p:spPr>
          <a:xfrm>
            <a:off x="421610" y="97257"/>
            <a:ext cx="3560450" cy="131804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Review of EU budget packages</a:t>
            </a:r>
            <a:endParaRPr kumimoji="0" lang="en-US"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graphicFrame>
        <p:nvGraphicFramePr>
          <p:cNvPr id="20" name="Chart 19">
            <a:extLst>
              <a:ext uri="{FF2B5EF4-FFF2-40B4-BE49-F238E27FC236}">
                <a16:creationId xmlns:a16="http://schemas.microsoft.com/office/drawing/2014/main" id="{6B04B90B-D6B9-4D40-B040-D53093F91BD5}"/>
              </a:ext>
            </a:extLst>
          </p:cNvPr>
          <p:cNvGraphicFramePr>
            <a:graphicFrameLocks/>
          </p:cNvGraphicFramePr>
          <p:nvPr>
            <p:extLst>
              <p:ext uri="{D42A27DB-BD31-4B8C-83A1-F6EECF244321}">
                <p14:modId xmlns:p14="http://schemas.microsoft.com/office/powerpoint/2010/main" val="3093202950"/>
              </p:ext>
            </p:extLst>
          </p:nvPr>
        </p:nvGraphicFramePr>
        <p:xfrm>
          <a:off x="5328319" y="592300"/>
          <a:ext cx="6863681" cy="5673400"/>
        </p:xfrm>
        <a:graphic>
          <a:graphicData uri="http://schemas.openxmlformats.org/drawingml/2006/chart">
            <c:chart xmlns:c="http://schemas.openxmlformats.org/drawingml/2006/chart" xmlns:r="http://schemas.openxmlformats.org/officeDocument/2006/relationships" r:id="rId2"/>
          </a:graphicData>
        </a:graphic>
      </p:graphicFrame>
      <p:grpSp>
        <p:nvGrpSpPr>
          <p:cNvPr id="23" name="Group 22">
            <a:extLst>
              <a:ext uri="{FF2B5EF4-FFF2-40B4-BE49-F238E27FC236}">
                <a16:creationId xmlns:a16="http://schemas.microsoft.com/office/drawing/2014/main" id="{C25249C9-2E2D-4F6F-91BD-39DEECF919C4}"/>
              </a:ext>
            </a:extLst>
          </p:cNvPr>
          <p:cNvGrpSpPr/>
          <p:nvPr/>
        </p:nvGrpSpPr>
        <p:grpSpPr>
          <a:xfrm>
            <a:off x="3964174" y="243866"/>
            <a:ext cx="7567426" cy="5795020"/>
            <a:chOff x="3964174" y="243866"/>
            <a:chExt cx="7567426" cy="5795020"/>
          </a:xfrm>
        </p:grpSpPr>
        <p:sp>
          <p:nvSpPr>
            <p:cNvPr id="24" name="TextBox 21">
              <a:extLst>
                <a:ext uri="{FF2B5EF4-FFF2-40B4-BE49-F238E27FC236}">
                  <a16:creationId xmlns:a16="http://schemas.microsoft.com/office/drawing/2014/main" id="{6B0DE26A-6CD3-4F8A-B735-560FAC41292F}"/>
                </a:ext>
              </a:extLst>
            </p:cNvPr>
            <p:cNvSpPr txBox="1"/>
            <p:nvPr/>
          </p:nvSpPr>
          <p:spPr>
            <a:xfrm>
              <a:off x="5074918" y="5392555"/>
              <a:ext cx="1786467" cy="64633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r-HR" sz="1200" b="1" dirty="0">
                  <a:solidFill>
                    <a:schemeClr val="accent3"/>
                  </a:solidFill>
                </a:rPr>
                <a:t>Cohesion, Resilience and Values</a:t>
              </a:r>
            </a:p>
            <a:p>
              <a:pPr algn="ctr"/>
              <a:r>
                <a:rPr lang="hr-HR" sz="1200" b="1" dirty="0">
                  <a:solidFill>
                    <a:schemeClr val="accent3"/>
                  </a:solidFill>
                </a:rPr>
                <a:t>€ 1,099.6 billion</a:t>
              </a:r>
            </a:p>
          </p:txBody>
        </p:sp>
        <p:sp>
          <p:nvSpPr>
            <p:cNvPr id="25" name="TextBox 21">
              <a:extLst>
                <a:ext uri="{FF2B5EF4-FFF2-40B4-BE49-F238E27FC236}">
                  <a16:creationId xmlns:a16="http://schemas.microsoft.com/office/drawing/2014/main" id="{FF39183B-0019-4006-A7BB-429FF9C0612B}"/>
                </a:ext>
              </a:extLst>
            </p:cNvPr>
            <p:cNvSpPr txBox="1"/>
            <p:nvPr/>
          </p:nvSpPr>
          <p:spPr>
            <a:xfrm>
              <a:off x="9554901" y="302439"/>
              <a:ext cx="1976699" cy="64633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r-HR" sz="1200" b="1" dirty="0">
                  <a:solidFill>
                    <a:schemeClr val="accent5"/>
                  </a:solidFill>
                </a:rPr>
                <a:t>Single Market, Innovation </a:t>
              </a:r>
              <a:r>
                <a:rPr lang="hr-HR" sz="1200" b="1" dirty="0" err="1">
                  <a:solidFill>
                    <a:schemeClr val="accent5"/>
                  </a:solidFill>
                </a:rPr>
                <a:t>and</a:t>
              </a:r>
              <a:r>
                <a:rPr lang="hr-HR" sz="1200" b="1" dirty="0">
                  <a:solidFill>
                    <a:schemeClr val="accent5"/>
                  </a:solidFill>
                </a:rPr>
                <a:t> Digital</a:t>
              </a:r>
            </a:p>
            <a:p>
              <a:pPr algn="ctr"/>
              <a:r>
                <a:rPr lang="hr-HR" sz="1200" b="1" dirty="0">
                  <a:solidFill>
                    <a:schemeClr val="accent5"/>
                  </a:solidFill>
                </a:rPr>
                <a:t>€ 1,099.6 billion</a:t>
              </a:r>
            </a:p>
          </p:txBody>
        </p:sp>
        <p:sp>
          <p:nvSpPr>
            <p:cNvPr id="26" name="TextBox 21">
              <a:extLst>
                <a:ext uri="{FF2B5EF4-FFF2-40B4-BE49-F238E27FC236}">
                  <a16:creationId xmlns:a16="http://schemas.microsoft.com/office/drawing/2014/main" id="{AC61D022-3570-480E-82B5-3EB21CC3F2C6}"/>
                </a:ext>
              </a:extLst>
            </p:cNvPr>
            <p:cNvSpPr txBox="1"/>
            <p:nvPr/>
          </p:nvSpPr>
          <p:spPr>
            <a:xfrm>
              <a:off x="6169497" y="243866"/>
              <a:ext cx="2637046" cy="461665"/>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r-HR" sz="1200" b="1" dirty="0">
                  <a:solidFill>
                    <a:schemeClr val="accent5">
                      <a:lumMod val="75000"/>
                    </a:schemeClr>
                  </a:solidFill>
                </a:rPr>
                <a:t>European Public Administration</a:t>
              </a:r>
            </a:p>
            <a:p>
              <a:pPr algn="ctr"/>
              <a:r>
                <a:rPr lang="hr-HR" sz="1200" b="1" dirty="0">
                  <a:solidFill>
                    <a:schemeClr val="accent5">
                      <a:lumMod val="75000"/>
                    </a:schemeClr>
                  </a:solidFill>
                </a:rPr>
                <a:t>€ 73.1 billion</a:t>
              </a:r>
            </a:p>
          </p:txBody>
        </p:sp>
        <p:sp>
          <p:nvSpPr>
            <p:cNvPr id="27" name="TextBox 21">
              <a:extLst>
                <a:ext uri="{FF2B5EF4-FFF2-40B4-BE49-F238E27FC236}">
                  <a16:creationId xmlns:a16="http://schemas.microsoft.com/office/drawing/2014/main" id="{224924F0-08BB-43E2-A59E-F607BD891CDF}"/>
                </a:ext>
              </a:extLst>
            </p:cNvPr>
            <p:cNvSpPr txBox="1"/>
            <p:nvPr/>
          </p:nvSpPr>
          <p:spPr>
            <a:xfrm>
              <a:off x="4870497" y="882205"/>
              <a:ext cx="2195307" cy="64633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r-HR" sz="1200" b="1" dirty="0">
                  <a:solidFill>
                    <a:srgbClr val="595959"/>
                  </a:solidFill>
                </a:rPr>
                <a:t>Neighborhood and the World</a:t>
              </a:r>
            </a:p>
            <a:p>
              <a:pPr algn="ctr"/>
              <a:r>
                <a:rPr lang="hr-HR" sz="1200" b="1" dirty="0">
                  <a:solidFill>
                    <a:srgbClr val="595959"/>
                  </a:solidFill>
                </a:rPr>
                <a:t>€ 98.4 billion</a:t>
              </a:r>
            </a:p>
          </p:txBody>
        </p:sp>
        <p:sp>
          <p:nvSpPr>
            <p:cNvPr id="28" name="TextBox 21">
              <a:extLst>
                <a:ext uri="{FF2B5EF4-FFF2-40B4-BE49-F238E27FC236}">
                  <a16:creationId xmlns:a16="http://schemas.microsoft.com/office/drawing/2014/main" id="{190D6D5A-8887-4D08-BC21-14C05EF3F342}"/>
                </a:ext>
              </a:extLst>
            </p:cNvPr>
            <p:cNvSpPr txBox="1"/>
            <p:nvPr/>
          </p:nvSpPr>
          <p:spPr>
            <a:xfrm>
              <a:off x="4327002" y="1622755"/>
              <a:ext cx="2195307" cy="461665"/>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r-HR" sz="1200" b="1" dirty="0">
                  <a:solidFill>
                    <a:srgbClr val="7D7D7D"/>
                  </a:solidFill>
                </a:rPr>
                <a:t>Security and Defense</a:t>
              </a:r>
            </a:p>
            <a:p>
              <a:pPr algn="ctr"/>
              <a:r>
                <a:rPr lang="hr-HR" sz="1200" b="1" dirty="0">
                  <a:solidFill>
                    <a:srgbClr val="7D7D7D"/>
                  </a:solidFill>
                </a:rPr>
                <a:t>€ 13.1 billion</a:t>
              </a:r>
            </a:p>
          </p:txBody>
        </p:sp>
        <p:sp>
          <p:nvSpPr>
            <p:cNvPr id="29" name="TextBox 21">
              <a:extLst>
                <a:ext uri="{FF2B5EF4-FFF2-40B4-BE49-F238E27FC236}">
                  <a16:creationId xmlns:a16="http://schemas.microsoft.com/office/drawing/2014/main" id="{84DA8CBE-B264-480A-ACA7-3651B84CF4DA}"/>
                </a:ext>
              </a:extLst>
            </p:cNvPr>
            <p:cNvSpPr txBox="1"/>
            <p:nvPr/>
          </p:nvSpPr>
          <p:spPr>
            <a:xfrm>
              <a:off x="3964174" y="3750286"/>
              <a:ext cx="2406827" cy="64633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r-HR" sz="1200" b="1" dirty="0">
                  <a:solidFill>
                    <a:schemeClr val="accent4"/>
                  </a:solidFill>
                </a:rPr>
                <a:t>Natural Resources and</a:t>
              </a:r>
            </a:p>
            <a:p>
              <a:pPr algn="ctr"/>
              <a:r>
                <a:rPr lang="hr-HR" sz="1200" b="1" dirty="0">
                  <a:solidFill>
                    <a:schemeClr val="accent4"/>
                  </a:solidFill>
                </a:rPr>
                <a:t>The Environment</a:t>
              </a:r>
            </a:p>
            <a:p>
              <a:pPr algn="ctr"/>
              <a:r>
                <a:rPr lang="hr-HR" sz="1200" b="1" dirty="0">
                  <a:solidFill>
                    <a:schemeClr val="accent4"/>
                  </a:solidFill>
                </a:rPr>
                <a:t> € 373.8 billion</a:t>
              </a:r>
            </a:p>
          </p:txBody>
        </p:sp>
        <p:sp>
          <p:nvSpPr>
            <p:cNvPr id="30" name="TextBox 21">
              <a:extLst>
                <a:ext uri="{FF2B5EF4-FFF2-40B4-BE49-F238E27FC236}">
                  <a16:creationId xmlns:a16="http://schemas.microsoft.com/office/drawing/2014/main" id="{9FDA3481-DE69-474B-ADD8-DC5C73868B0E}"/>
                </a:ext>
              </a:extLst>
            </p:cNvPr>
            <p:cNvSpPr txBox="1"/>
            <p:nvPr/>
          </p:nvSpPr>
          <p:spPr>
            <a:xfrm>
              <a:off x="4024387" y="2461385"/>
              <a:ext cx="2195307" cy="64633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hr-HR" sz="1200" b="1" dirty="0">
                  <a:solidFill>
                    <a:schemeClr val="accent2"/>
                  </a:solidFill>
                </a:rPr>
                <a:t>Migration and Border Management</a:t>
              </a:r>
            </a:p>
            <a:p>
              <a:pPr algn="ctr"/>
              <a:r>
                <a:rPr lang="hr-HR" sz="1200" b="1" dirty="0">
                  <a:solidFill>
                    <a:schemeClr val="accent2"/>
                  </a:solidFill>
                </a:rPr>
                <a:t>€ 22.6 billion</a:t>
              </a:r>
            </a:p>
          </p:txBody>
        </p:sp>
      </p:grpSp>
      <p:sp>
        <p:nvSpPr>
          <p:cNvPr id="31" name="Oval 30">
            <a:extLst>
              <a:ext uri="{FF2B5EF4-FFF2-40B4-BE49-F238E27FC236}">
                <a16:creationId xmlns:a16="http://schemas.microsoft.com/office/drawing/2014/main" id="{1E539EC2-3B63-41A1-B597-20273A7ACD17}"/>
              </a:ext>
            </a:extLst>
          </p:cNvPr>
          <p:cNvSpPr/>
          <p:nvPr/>
        </p:nvSpPr>
        <p:spPr>
          <a:xfrm>
            <a:off x="6875927" y="1462706"/>
            <a:ext cx="3778489" cy="3880451"/>
          </a:xfrm>
          <a:prstGeom prst="ellipse">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185297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942F1-2827-412A-99DF-F6F26BAD71B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75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75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7363AF86-4254-45C3-9205-F27BDC8DD30B}"/>
              </a:ext>
            </a:extLst>
          </p:cNvPr>
          <p:cNvSpPr/>
          <p:nvPr/>
        </p:nvSpPr>
        <p:spPr>
          <a:xfrm>
            <a:off x="-1" y="2842448"/>
            <a:ext cx="12191999" cy="1970314"/>
          </a:xfrm>
          <a:prstGeom prst="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Google Shape;948;p155">
            <a:extLst>
              <a:ext uri="{FF2B5EF4-FFF2-40B4-BE49-F238E27FC236}">
                <a16:creationId xmlns:a16="http://schemas.microsoft.com/office/drawing/2014/main" id="{ECD2DF57-E1CE-4462-B0E0-C45F9565D2C0}"/>
              </a:ext>
            </a:extLst>
          </p:cNvPr>
          <p:cNvSpPr/>
          <p:nvPr/>
        </p:nvSpPr>
        <p:spPr>
          <a:xfrm>
            <a:off x="0" y="3794078"/>
            <a:ext cx="12191996" cy="360000"/>
          </a:xfrm>
          <a:prstGeom prst="rect">
            <a:avLst/>
          </a:prstGeom>
          <a:solidFill>
            <a:srgbClr val="A6A6A6"/>
          </a:solidFill>
          <a:ln>
            <a:solidFill>
              <a:srgbClr val="A6A6A6"/>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6" name="Google Shape;949;p155">
            <a:extLst>
              <a:ext uri="{FF2B5EF4-FFF2-40B4-BE49-F238E27FC236}">
                <a16:creationId xmlns:a16="http://schemas.microsoft.com/office/drawing/2014/main" id="{8A12689A-E796-4F26-B9F8-59A850CEDD89}"/>
              </a:ext>
            </a:extLst>
          </p:cNvPr>
          <p:cNvSpPr txBox="1"/>
          <p:nvPr/>
        </p:nvSpPr>
        <p:spPr>
          <a:xfrm>
            <a:off x="1421995"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2020</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7" name="Google Shape;950;p155">
            <a:extLst>
              <a:ext uri="{FF2B5EF4-FFF2-40B4-BE49-F238E27FC236}">
                <a16:creationId xmlns:a16="http://schemas.microsoft.com/office/drawing/2014/main" id="{87A8362F-1A38-4E1B-9078-6CD25E1E5D6D}"/>
              </a:ext>
            </a:extLst>
          </p:cNvPr>
          <p:cNvSpPr txBox="1"/>
          <p:nvPr/>
        </p:nvSpPr>
        <p:spPr>
          <a:xfrm>
            <a:off x="3601999"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2023</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8" name="Google Shape;957;p155">
            <a:extLst>
              <a:ext uri="{FF2B5EF4-FFF2-40B4-BE49-F238E27FC236}">
                <a16:creationId xmlns:a16="http://schemas.microsoft.com/office/drawing/2014/main" id="{58F22DC4-C6AA-4AD5-B764-718E20620CDD}"/>
              </a:ext>
            </a:extLst>
          </p:cNvPr>
          <p:cNvSpPr txBox="1"/>
          <p:nvPr/>
        </p:nvSpPr>
        <p:spPr>
          <a:xfrm>
            <a:off x="2124407"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2021</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9" name="Google Shape;958;p155">
            <a:extLst>
              <a:ext uri="{FF2B5EF4-FFF2-40B4-BE49-F238E27FC236}">
                <a16:creationId xmlns:a16="http://schemas.microsoft.com/office/drawing/2014/main" id="{8C19073D-228F-4369-ABF8-256B2C60F61B}"/>
              </a:ext>
            </a:extLst>
          </p:cNvPr>
          <p:cNvSpPr txBox="1"/>
          <p:nvPr/>
        </p:nvSpPr>
        <p:spPr>
          <a:xfrm>
            <a:off x="2826832"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2022</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0" name="Google Shape;959;p155">
            <a:extLst>
              <a:ext uri="{FF2B5EF4-FFF2-40B4-BE49-F238E27FC236}">
                <a16:creationId xmlns:a16="http://schemas.microsoft.com/office/drawing/2014/main" id="{16617099-FB85-4675-95D1-5DBB0E8C227F}"/>
              </a:ext>
            </a:extLst>
          </p:cNvPr>
          <p:cNvSpPr txBox="1"/>
          <p:nvPr/>
        </p:nvSpPr>
        <p:spPr>
          <a:xfrm>
            <a:off x="4310337"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2024</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1" name="Google Shape;960;p155">
            <a:extLst>
              <a:ext uri="{FF2B5EF4-FFF2-40B4-BE49-F238E27FC236}">
                <a16:creationId xmlns:a16="http://schemas.microsoft.com/office/drawing/2014/main" id="{A4C30281-D243-42F1-80CE-35B1CC812B0A}"/>
              </a:ext>
            </a:extLst>
          </p:cNvPr>
          <p:cNvSpPr txBox="1"/>
          <p:nvPr/>
        </p:nvSpPr>
        <p:spPr>
          <a:xfrm>
            <a:off x="5049149"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2025</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2" name="Google Shape;961;p155">
            <a:extLst>
              <a:ext uri="{FF2B5EF4-FFF2-40B4-BE49-F238E27FC236}">
                <a16:creationId xmlns:a16="http://schemas.microsoft.com/office/drawing/2014/main" id="{9676AA00-D81E-4D86-BAB0-9054EAA67FBD}"/>
              </a:ext>
            </a:extLst>
          </p:cNvPr>
          <p:cNvSpPr txBox="1"/>
          <p:nvPr/>
        </p:nvSpPr>
        <p:spPr>
          <a:xfrm>
            <a:off x="5810637"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2026</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3" name="Google Shape;962;p155">
            <a:extLst>
              <a:ext uri="{FF2B5EF4-FFF2-40B4-BE49-F238E27FC236}">
                <a16:creationId xmlns:a16="http://schemas.microsoft.com/office/drawing/2014/main" id="{824E5E02-573D-4637-BF50-21200B6D5C88}"/>
              </a:ext>
            </a:extLst>
          </p:cNvPr>
          <p:cNvSpPr txBox="1"/>
          <p:nvPr/>
        </p:nvSpPr>
        <p:spPr>
          <a:xfrm>
            <a:off x="6659487"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2027</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Google Shape;963;p155">
            <a:extLst>
              <a:ext uri="{FF2B5EF4-FFF2-40B4-BE49-F238E27FC236}">
                <a16:creationId xmlns:a16="http://schemas.microsoft.com/office/drawing/2014/main" id="{F2D871AC-FB18-44EE-A82C-49C7E260383A}"/>
              </a:ext>
            </a:extLst>
          </p:cNvPr>
          <p:cNvSpPr txBox="1"/>
          <p:nvPr/>
        </p:nvSpPr>
        <p:spPr>
          <a:xfrm>
            <a:off x="7442624"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2028</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5" name="Google Shape;964;p155">
            <a:extLst>
              <a:ext uri="{FF2B5EF4-FFF2-40B4-BE49-F238E27FC236}">
                <a16:creationId xmlns:a16="http://schemas.microsoft.com/office/drawing/2014/main" id="{70EF75AB-8514-4EF7-9F74-5255DBA6B4DF}"/>
              </a:ext>
            </a:extLst>
          </p:cNvPr>
          <p:cNvSpPr txBox="1"/>
          <p:nvPr/>
        </p:nvSpPr>
        <p:spPr>
          <a:xfrm>
            <a:off x="8343924"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2029</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6" name="Google Shape;965;p155">
            <a:extLst>
              <a:ext uri="{FF2B5EF4-FFF2-40B4-BE49-F238E27FC236}">
                <a16:creationId xmlns:a16="http://schemas.microsoft.com/office/drawing/2014/main" id="{86F5A739-F0A6-477A-BA61-5C12915871B1}"/>
              </a:ext>
            </a:extLst>
          </p:cNvPr>
          <p:cNvSpPr txBox="1"/>
          <p:nvPr/>
        </p:nvSpPr>
        <p:spPr>
          <a:xfrm>
            <a:off x="9245237" y="3855823"/>
            <a:ext cx="451500" cy="2463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Arial"/>
                <a:cs typeface="Arial"/>
                <a:sym typeface="Arial"/>
              </a:rPr>
              <a:t>2030</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7" name="Google Shape;966;p155">
            <a:extLst>
              <a:ext uri="{FF2B5EF4-FFF2-40B4-BE49-F238E27FC236}">
                <a16:creationId xmlns:a16="http://schemas.microsoft.com/office/drawing/2014/main" id="{11810755-5916-4AB7-A1C9-00E47429C9A0}"/>
              </a:ext>
            </a:extLst>
          </p:cNvPr>
          <p:cNvSpPr/>
          <p:nvPr/>
        </p:nvSpPr>
        <p:spPr>
          <a:xfrm>
            <a:off x="1856761" y="3239249"/>
            <a:ext cx="2180004" cy="252000"/>
          </a:xfrm>
          <a:prstGeom prst="rect">
            <a:avLst/>
          </a:prstGeom>
          <a:solidFill>
            <a:schemeClr val="accent5">
              <a:lumMod val="60000"/>
              <a:lumOff val="40000"/>
            </a:schemeClr>
          </a:solidFill>
          <a:ln w="12700">
            <a:solidFill>
              <a:schemeClr val="accent5">
                <a:lumMod val="60000"/>
                <a:lumOff val="4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8" name="Google Shape;967;p155">
            <a:extLst>
              <a:ext uri="{FF2B5EF4-FFF2-40B4-BE49-F238E27FC236}">
                <a16:creationId xmlns:a16="http://schemas.microsoft.com/office/drawing/2014/main" id="{7E89E903-039A-497C-BEEB-1947604C44FE}"/>
              </a:ext>
            </a:extLst>
          </p:cNvPr>
          <p:cNvSpPr/>
          <p:nvPr/>
        </p:nvSpPr>
        <p:spPr>
          <a:xfrm>
            <a:off x="1305373" y="3238170"/>
            <a:ext cx="518912" cy="252000"/>
          </a:xfrm>
          <a:prstGeom prst="rect">
            <a:avLst/>
          </a:prstGeom>
          <a:solidFill>
            <a:schemeClr val="accent5"/>
          </a:solidFill>
          <a:ln w="12700">
            <a:solidFill>
              <a:schemeClr val="accent5"/>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9" name="Google Shape;968;p155">
            <a:extLst>
              <a:ext uri="{FF2B5EF4-FFF2-40B4-BE49-F238E27FC236}">
                <a16:creationId xmlns:a16="http://schemas.microsoft.com/office/drawing/2014/main" id="{6FF64E52-BC97-4652-82A5-31FE2CC8C1F8}"/>
              </a:ext>
            </a:extLst>
          </p:cNvPr>
          <p:cNvSpPr/>
          <p:nvPr/>
        </p:nvSpPr>
        <p:spPr>
          <a:xfrm>
            <a:off x="2357487" y="3518204"/>
            <a:ext cx="4753500" cy="252000"/>
          </a:xfrm>
          <a:prstGeom prst="rect">
            <a:avLst/>
          </a:prstGeom>
          <a:solidFill>
            <a:schemeClr val="accent3"/>
          </a:solidFill>
          <a:ln w="12700">
            <a:solidFill>
              <a:schemeClr val="accent3"/>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0" name="Google Shape;969;p155">
            <a:extLst>
              <a:ext uri="{FF2B5EF4-FFF2-40B4-BE49-F238E27FC236}">
                <a16:creationId xmlns:a16="http://schemas.microsoft.com/office/drawing/2014/main" id="{80C436DC-047F-4802-9BEB-7E14B73CFACC}"/>
              </a:ext>
            </a:extLst>
          </p:cNvPr>
          <p:cNvSpPr/>
          <p:nvPr/>
        </p:nvSpPr>
        <p:spPr>
          <a:xfrm>
            <a:off x="7135814" y="3517897"/>
            <a:ext cx="2560923" cy="252000"/>
          </a:xfrm>
          <a:prstGeom prst="rect">
            <a:avLst/>
          </a:prstGeom>
          <a:solidFill>
            <a:schemeClr val="accent3">
              <a:lumMod val="60000"/>
              <a:lumOff val="40000"/>
            </a:schemeClr>
          </a:solidFill>
          <a:ln w="12700">
            <a:solidFill>
              <a:schemeClr val="accent3">
                <a:lumMod val="60000"/>
                <a:lumOff val="4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1" name="Google Shape;970;p155">
            <a:extLst>
              <a:ext uri="{FF2B5EF4-FFF2-40B4-BE49-F238E27FC236}">
                <a16:creationId xmlns:a16="http://schemas.microsoft.com/office/drawing/2014/main" id="{4AAD8323-9E02-4E4E-A4C8-EDF099C79408}"/>
              </a:ext>
            </a:extLst>
          </p:cNvPr>
          <p:cNvSpPr/>
          <p:nvPr/>
        </p:nvSpPr>
        <p:spPr>
          <a:xfrm>
            <a:off x="2375793" y="4184638"/>
            <a:ext cx="1696193" cy="252000"/>
          </a:xfrm>
          <a:prstGeom prst="rect">
            <a:avLst/>
          </a:prstGeom>
          <a:solidFill>
            <a:schemeClr val="accent2"/>
          </a:solidFill>
          <a:ln w="12700">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2" name="Google Shape;971;p155">
            <a:extLst>
              <a:ext uri="{FF2B5EF4-FFF2-40B4-BE49-F238E27FC236}">
                <a16:creationId xmlns:a16="http://schemas.microsoft.com/office/drawing/2014/main" id="{751E1429-44C7-499B-AD02-C91F9D43DF42}"/>
              </a:ext>
            </a:extLst>
          </p:cNvPr>
          <p:cNvSpPr/>
          <p:nvPr/>
        </p:nvSpPr>
        <p:spPr>
          <a:xfrm>
            <a:off x="4100831" y="4183912"/>
            <a:ext cx="2201935" cy="252000"/>
          </a:xfrm>
          <a:prstGeom prst="rect">
            <a:avLst/>
          </a:prstGeom>
          <a:solidFill>
            <a:schemeClr val="accent2">
              <a:lumMod val="40000"/>
              <a:lumOff val="60000"/>
            </a:schemeClr>
          </a:solidFill>
          <a:ln w="12700">
            <a:solidFill>
              <a:schemeClr val="accent2">
                <a:lumMod val="40000"/>
                <a:lumOff val="6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36CC7EC6-7736-409F-9DCA-E71DE064865D}"/>
              </a:ext>
            </a:extLst>
          </p:cNvPr>
          <p:cNvSpPr txBox="1"/>
          <p:nvPr/>
        </p:nvSpPr>
        <p:spPr>
          <a:xfrm>
            <a:off x="673567" y="2930523"/>
            <a:ext cx="4290898" cy="315471"/>
          </a:xfrm>
          <a:prstGeom prst="rect">
            <a:avLst/>
          </a:prstGeom>
          <a:noFill/>
        </p:spPr>
        <p:txBody>
          <a:bodyPr wrap="square" rtlCol="0">
            <a:spAutoFit/>
          </a:bodyPr>
          <a:lstStyle/>
          <a:p>
            <a:pPr lvl="0" algn="ctr">
              <a:buClr>
                <a:srgbClr val="000000"/>
              </a:buClr>
              <a:defRPr/>
            </a:pPr>
            <a:r>
              <a:rPr lang="en-US" sz="1450" b="1" kern="0" dirty="0">
                <a:solidFill>
                  <a:srgbClr val="464646"/>
                </a:solidFill>
                <a:cs typeface="Arial"/>
                <a:sym typeface="Arial"/>
              </a:rPr>
              <a:t>Multiannual financial framework 2014 – 2020</a:t>
            </a:r>
          </a:p>
        </p:txBody>
      </p:sp>
      <p:sp>
        <p:nvSpPr>
          <p:cNvPr id="24" name="TextBox 23">
            <a:extLst>
              <a:ext uri="{FF2B5EF4-FFF2-40B4-BE49-F238E27FC236}">
                <a16:creationId xmlns:a16="http://schemas.microsoft.com/office/drawing/2014/main" id="{E4711E5D-2B60-4F05-8F5D-71D65ECED7AE}"/>
              </a:ext>
            </a:extLst>
          </p:cNvPr>
          <p:cNvSpPr txBox="1"/>
          <p:nvPr/>
        </p:nvSpPr>
        <p:spPr>
          <a:xfrm>
            <a:off x="4067753" y="4144342"/>
            <a:ext cx="2281200" cy="315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450" b="1" i="0" u="none" strike="noStrike" kern="0" cap="none" spc="0" normalizeH="0" baseline="0" noProof="0" dirty="0" err="1">
                <a:ln>
                  <a:noFill/>
                </a:ln>
                <a:solidFill>
                  <a:srgbClr val="595959"/>
                </a:solidFill>
                <a:effectLst/>
                <a:uLnTx/>
                <a:uFillTx/>
                <a:latin typeface="Arial"/>
                <a:cs typeface="Arial"/>
                <a:sym typeface="Arial"/>
              </a:rPr>
              <a:t>Next</a:t>
            </a:r>
            <a:r>
              <a:rPr kumimoji="0" lang="hr-HR" sz="1450" b="1" i="0" u="none" strike="noStrike" kern="0" cap="none" spc="0" normalizeH="0" baseline="0" noProof="0" dirty="0">
                <a:ln>
                  <a:noFill/>
                </a:ln>
                <a:solidFill>
                  <a:srgbClr val="595959"/>
                </a:solidFill>
                <a:effectLst/>
                <a:uLnTx/>
                <a:uFillTx/>
                <a:latin typeface="Arial"/>
                <a:cs typeface="Arial"/>
                <a:sym typeface="Arial"/>
              </a:rPr>
              <a:t> </a:t>
            </a:r>
            <a:r>
              <a:rPr kumimoji="0" lang="hr-HR" sz="1450" b="1" i="0" u="none" strike="noStrike" kern="0" cap="none" spc="0" normalizeH="0" baseline="0" noProof="0" dirty="0" err="1">
                <a:ln>
                  <a:noFill/>
                </a:ln>
                <a:solidFill>
                  <a:srgbClr val="595959"/>
                </a:solidFill>
                <a:effectLst/>
                <a:uLnTx/>
                <a:uFillTx/>
                <a:latin typeface="Arial"/>
                <a:cs typeface="Arial"/>
                <a:sym typeface="Arial"/>
              </a:rPr>
              <a:t>Generation</a:t>
            </a:r>
            <a:r>
              <a:rPr kumimoji="0" lang="hr-HR" sz="1450" b="1" i="0" u="none" strike="noStrike" kern="0" cap="none" spc="0" normalizeH="0" baseline="0" noProof="0" dirty="0">
                <a:ln>
                  <a:noFill/>
                </a:ln>
                <a:solidFill>
                  <a:srgbClr val="595959"/>
                </a:solidFill>
                <a:effectLst/>
                <a:uLnTx/>
                <a:uFillTx/>
                <a:latin typeface="Arial"/>
                <a:cs typeface="Arial"/>
                <a:sym typeface="Arial"/>
              </a:rPr>
              <a:t> EU</a:t>
            </a:r>
          </a:p>
        </p:txBody>
      </p:sp>
      <p:sp>
        <p:nvSpPr>
          <p:cNvPr id="25" name="TextBox 24">
            <a:extLst>
              <a:ext uri="{FF2B5EF4-FFF2-40B4-BE49-F238E27FC236}">
                <a16:creationId xmlns:a16="http://schemas.microsoft.com/office/drawing/2014/main" id="{F3174D9D-B5F5-4613-B50F-4C9493E0AFE0}"/>
              </a:ext>
            </a:extLst>
          </p:cNvPr>
          <p:cNvSpPr txBox="1"/>
          <p:nvPr/>
        </p:nvSpPr>
        <p:spPr>
          <a:xfrm>
            <a:off x="4964466" y="3173412"/>
            <a:ext cx="4216774" cy="315471"/>
          </a:xfrm>
          <a:prstGeom prst="rect">
            <a:avLst/>
          </a:prstGeom>
          <a:noFill/>
        </p:spPr>
        <p:txBody>
          <a:bodyPr wrap="square" rtlCol="0">
            <a:spAutoFit/>
          </a:bodyPr>
          <a:lstStyle/>
          <a:p>
            <a:pPr lvl="0" algn="ctr">
              <a:buClr>
                <a:srgbClr val="000000"/>
              </a:buClr>
              <a:defRPr/>
            </a:pPr>
            <a:r>
              <a:rPr lang="en-US" sz="1450" b="1" kern="0" dirty="0">
                <a:solidFill>
                  <a:srgbClr val="595959"/>
                </a:solidFill>
                <a:cs typeface="Arial"/>
                <a:sym typeface="Arial"/>
              </a:rPr>
              <a:t>Multiannual financial framework 2021 – 2027</a:t>
            </a:r>
          </a:p>
        </p:txBody>
      </p:sp>
      <p:sp>
        <p:nvSpPr>
          <p:cNvPr id="35" name="Rectangle 34">
            <a:extLst>
              <a:ext uri="{FF2B5EF4-FFF2-40B4-BE49-F238E27FC236}">
                <a16:creationId xmlns:a16="http://schemas.microsoft.com/office/drawing/2014/main" id="{AC1EDA78-1594-4D06-AD53-81564FFB58C9}"/>
              </a:ext>
            </a:extLst>
          </p:cNvPr>
          <p:cNvSpPr/>
          <p:nvPr/>
        </p:nvSpPr>
        <p:spPr>
          <a:xfrm>
            <a:off x="8043916" y="15701"/>
            <a:ext cx="4140000" cy="25365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A13A087A-1094-4BB6-B815-898EC9FC1AF0}"/>
              </a:ext>
            </a:extLst>
          </p:cNvPr>
          <p:cNvSpPr txBox="1"/>
          <p:nvPr/>
        </p:nvSpPr>
        <p:spPr>
          <a:xfrm>
            <a:off x="8218298" y="196168"/>
            <a:ext cx="3787859" cy="2169825"/>
          </a:xfrm>
          <a:prstGeom prst="rect">
            <a:avLst/>
          </a:prstGeom>
          <a:noFill/>
        </p:spPr>
        <p:txBody>
          <a:bodyPr wrap="square" rtlCol="0">
            <a:spAutoFit/>
          </a:bodyPr>
          <a:lstStyle/>
          <a:p>
            <a:pPr lvl="0">
              <a:buClr>
                <a:srgbClr val="000000"/>
              </a:buClr>
              <a:defRPr/>
            </a:pPr>
            <a:r>
              <a:rPr lang="en-US" sz="1500" kern="0" dirty="0">
                <a:solidFill>
                  <a:srgbClr val="464646"/>
                </a:solidFill>
                <a:cs typeface="Arial"/>
                <a:sym typeface="Arial"/>
              </a:rPr>
              <a:t>For the first time in the history of the European Union, we manage and use as many as three EU budget packages at the same time. </a:t>
            </a:r>
            <a:endParaRPr lang="hr-HR" sz="1500" kern="0" dirty="0">
              <a:solidFill>
                <a:srgbClr val="464646"/>
              </a:solidFill>
              <a:cs typeface="Arial"/>
              <a:sym typeface="Arial"/>
            </a:endParaRPr>
          </a:p>
          <a:p>
            <a:pPr lvl="0">
              <a:buClr>
                <a:srgbClr val="000000"/>
              </a:buClr>
              <a:defRPr/>
            </a:pPr>
            <a:endParaRPr lang="hr-HR" sz="1500" kern="0" dirty="0">
              <a:solidFill>
                <a:srgbClr val="464646"/>
              </a:solidFill>
              <a:cs typeface="Arial"/>
              <a:sym typeface="Arial"/>
            </a:endParaRPr>
          </a:p>
          <a:p>
            <a:pPr lvl="0">
              <a:buClr>
                <a:srgbClr val="000000"/>
              </a:buClr>
              <a:defRPr/>
            </a:pPr>
            <a:r>
              <a:rPr lang="en-US" sz="1500" kern="0" dirty="0">
                <a:solidFill>
                  <a:srgbClr val="464646"/>
                </a:solidFill>
                <a:cs typeface="Arial"/>
                <a:sym typeface="Arial"/>
              </a:rPr>
              <a:t>The Republic of Croatia has at its disposal a total allocation of 24.2 billion euros, which is more than twice the amount we received</a:t>
            </a:r>
            <a:r>
              <a:rPr lang="hr-HR" sz="1500" kern="0" dirty="0">
                <a:solidFill>
                  <a:srgbClr val="464646"/>
                </a:solidFill>
                <a:cs typeface="Arial"/>
                <a:sym typeface="Arial"/>
              </a:rPr>
              <a:t> </a:t>
            </a:r>
            <a:r>
              <a:rPr lang="en-US" sz="1500" kern="0" dirty="0">
                <a:solidFill>
                  <a:srgbClr val="464646"/>
                </a:solidFill>
                <a:cs typeface="Arial"/>
                <a:sym typeface="Arial"/>
              </a:rPr>
              <a:t>for the period from 2014 to 2020.</a:t>
            </a:r>
            <a:endParaRPr kumimoji="0" lang="pl-PL" sz="1500" b="0" i="0" u="none" strike="noStrike" kern="0" cap="none" spc="0" normalizeH="0" baseline="0" noProof="0" dirty="0">
              <a:ln>
                <a:noFill/>
              </a:ln>
              <a:solidFill>
                <a:srgbClr val="464646"/>
              </a:solidFill>
              <a:effectLst/>
              <a:uLnTx/>
              <a:uFillTx/>
              <a:latin typeface="Arial"/>
              <a:cs typeface="Arial"/>
              <a:sym typeface="Arial"/>
            </a:endParaRPr>
          </a:p>
        </p:txBody>
      </p:sp>
      <p:cxnSp>
        <p:nvCxnSpPr>
          <p:cNvPr id="30" name="Straight Arrow Connector 29">
            <a:extLst>
              <a:ext uri="{FF2B5EF4-FFF2-40B4-BE49-F238E27FC236}">
                <a16:creationId xmlns:a16="http://schemas.microsoft.com/office/drawing/2014/main" id="{BE552555-2E71-4CB5-A126-EE5B24FAD8DE}"/>
              </a:ext>
            </a:extLst>
          </p:cNvPr>
          <p:cNvCxnSpPr>
            <a:cxnSpLocks/>
          </p:cNvCxnSpPr>
          <p:nvPr/>
        </p:nvCxnSpPr>
        <p:spPr>
          <a:xfrm flipH="1" flipV="1">
            <a:off x="6095998" y="2464864"/>
            <a:ext cx="3050" cy="706905"/>
          </a:xfrm>
          <a:prstGeom prst="straightConnector1">
            <a:avLst/>
          </a:prstGeom>
          <a:ln w="19050">
            <a:solidFill>
              <a:schemeClr val="accent3"/>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F68202F-48D3-4DC2-8EEA-DE1488F7DF10}"/>
              </a:ext>
            </a:extLst>
          </p:cNvPr>
          <p:cNvSpPr txBox="1"/>
          <p:nvPr/>
        </p:nvSpPr>
        <p:spPr>
          <a:xfrm>
            <a:off x="498295" y="879529"/>
            <a:ext cx="3020443" cy="1954381"/>
          </a:xfrm>
          <a:prstGeom prst="rect">
            <a:avLst/>
          </a:prstGeom>
          <a:noFill/>
        </p:spPr>
        <p:txBody>
          <a:bodyPr wrap="square" rtlCol="0">
            <a:spAutoFit/>
          </a:bodyPr>
          <a:lstStyle/>
          <a:p>
            <a:pPr lvl="0" algn="ctr">
              <a:buClr>
                <a:srgbClr val="000000"/>
              </a:buClr>
              <a:defRPr/>
            </a:pPr>
            <a:r>
              <a:rPr lang="hr-HR" sz="1450" b="1" kern="0" dirty="0">
                <a:solidFill>
                  <a:srgbClr val="D93954"/>
                </a:solidFill>
                <a:cs typeface="Arial"/>
                <a:sym typeface="Arial"/>
              </a:rPr>
              <a:t>10.73 </a:t>
            </a:r>
          </a:p>
          <a:p>
            <a:pPr lvl="0" algn="ctr">
              <a:buClr>
                <a:srgbClr val="000000"/>
              </a:buClr>
              <a:defRPr/>
            </a:pPr>
            <a:r>
              <a:rPr lang="hr-HR" sz="1450" b="1" kern="0" dirty="0" err="1">
                <a:solidFill>
                  <a:srgbClr val="D93954"/>
                </a:solidFill>
                <a:cs typeface="Arial"/>
                <a:sym typeface="Arial"/>
              </a:rPr>
              <a:t>billion</a:t>
            </a:r>
            <a:r>
              <a:rPr lang="hr-HR" sz="1450" b="1" kern="0" dirty="0">
                <a:solidFill>
                  <a:srgbClr val="D93954"/>
                </a:solidFill>
                <a:cs typeface="Arial"/>
                <a:sym typeface="Arial"/>
              </a:rPr>
              <a:t> </a:t>
            </a:r>
            <a:r>
              <a:rPr lang="hr-HR" sz="1450" b="1" kern="0" dirty="0" err="1">
                <a:solidFill>
                  <a:srgbClr val="D93954"/>
                </a:solidFill>
                <a:cs typeface="Arial"/>
                <a:sym typeface="Arial"/>
              </a:rPr>
              <a:t>euros</a:t>
            </a:r>
            <a:endParaRPr lang="hr-HR" sz="1450" b="1" kern="0" dirty="0">
              <a:solidFill>
                <a:srgbClr val="D93954"/>
              </a:solidFill>
              <a:cs typeface="Arial"/>
              <a:sym typeface="Arial"/>
            </a:endParaRPr>
          </a:p>
          <a:p>
            <a:pPr lvl="0" algn="ctr">
              <a:buClr>
                <a:srgbClr val="000000"/>
              </a:buClr>
              <a:defRPr/>
            </a:pPr>
            <a:endParaRPr kumimoji="0" lang="hr-HR" sz="500" b="0" i="0" u="none" strike="noStrike" kern="0" cap="none" spc="0" normalizeH="0" baseline="0" noProof="0" dirty="0">
              <a:ln>
                <a:noFill/>
              </a:ln>
              <a:solidFill>
                <a:srgbClr val="000000"/>
              </a:solidFill>
              <a:effectLst/>
              <a:uLnTx/>
              <a:uFillTx/>
              <a:latin typeface="Arial"/>
              <a:cs typeface="Arial"/>
              <a:sym typeface="Arial"/>
            </a:endParaRPr>
          </a:p>
          <a:p>
            <a:pPr lvl="0" algn="just">
              <a:buClr>
                <a:srgbClr val="000000"/>
              </a:buClr>
              <a:defRPr/>
            </a:pPr>
            <a:r>
              <a:rPr lang="en-US" sz="1450" kern="0" dirty="0">
                <a:solidFill>
                  <a:srgbClr val="000000"/>
                </a:solidFill>
                <a:cs typeface="Arial"/>
                <a:sym typeface="Arial"/>
              </a:rPr>
              <a:t>The absorption of the allocation from the previous multiannual financial framework depends on the implementation of projects by the end of 2023 (the so-called N+3 rule).</a:t>
            </a: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TextBox 45">
            <a:extLst>
              <a:ext uri="{FF2B5EF4-FFF2-40B4-BE49-F238E27FC236}">
                <a16:creationId xmlns:a16="http://schemas.microsoft.com/office/drawing/2014/main" id="{D6D7A543-A7DD-4B9F-A42E-73FBFF9A7873}"/>
              </a:ext>
            </a:extLst>
          </p:cNvPr>
          <p:cNvSpPr txBox="1"/>
          <p:nvPr/>
        </p:nvSpPr>
        <p:spPr>
          <a:xfrm>
            <a:off x="4505079" y="927998"/>
            <a:ext cx="3181842" cy="1731243"/>
          </a:xfrm>
          <a:prstGeom prst="rect">
            <a:avLst/>
          </a:prstGeom>
          <a:noFill/>
        </p:spPr>
        <p:txBody>
          <a:bodyPr wrap="square" rtlCol="0">
            <a:spAutoFit/>
          </a:bodyPr>
          <a:lstStyle/>
          <a:p>
            <a:pPr lvl="0" algn="ctr">
              <a:buClr>
                <a:srgbClr val="000000"/>
              </a:buClr>
              <a:defRPr/>
            </a:pPr>
            <a:r>
              <a:rPr lang="hr-HR" sz="1450" b="1" kern="0" dirty="0">
                <a:solidFill>
                  <a:srgbClr val="E0301E"/>
                </a:solidFill>
                <a:cs typeface="Arial"/>
                <a:sym typeface="Arial"/>
              </a:rPr>
              <a:t>14.3 </a:t>
            </a:r>
          </a:p>
          <a:p>
            <a:pPr lvl="0" algn="ctr">
              <a:buClr>
                <a:srgbClr val="000000"/>
              </a:buClr>
              <a:defRPr/>
            </a:pPr>
            <a:r>
              <a:rPr lang="hr-HR" sz="1450" b="1" kern="0" dirty="0" err="1">
                <a:solidFill>
                  <a:srgbClr val="E0301E"/>
                </a:solidFill>
                <a:cs typeface="Arial"/>
                <a:sym typeface="Arial"/>
              </a:rPr>
              <a:t>billion</a:t>
            </a:r>
            <a:r>
              <a:rPr lang="hr-HR" sz="1450" b="1" kern="0" dirty="0">
                <a:solidFill>
                  <a:srgbClr val="E0301E"/>
                </a:solidFill>
                <a:cs typeface="Arial"/>
                <a:sym typeface="Arial"/>
              </a:rPr>
              <a:t> </a:t>
            </a:r>
            <a:r>
              <a:rPr lang="hr-HR" sz="1450" b="1" kern="0" dirty="0" err="1">
                <a:solidFill>
                  <a:srgbClr val="E0301E"/>
                </a:solidFill>
                <a:cs typeface="Arial"/>
                <a:sym typeface="Arial"/>
              </a:rPr>
              <a:t>euros</a:t>
            </a:r>
            <a:endParaRPr lang="hr-HR" sz="1450" b="1" kern="0" dirty="0">
              <a:solidFill>
                <a:srgbClr val="E0301E"/>
              </a:solidFill>
              <a:cs typeface="Arial"/>
              <a:sym typeface="Arial"/>
            </a:endParaRPr>
          </a:p>
          <a:p>
            <a:pPr lvl="0" algn="ctr">
              <a:buClr>
                <a:srgbClr val="000000"/>
              </a:buClr>
              <a:defRPr/>
            </a:pPr>
            <a:endParaRPr kumimoji="0" lang="hr-HR" sz="500" b="1" i="0" u="none" strike="noStrike" kern="0" cap="none" spc="0" normalizeH="0" baseline="0" noProof="0" dirty="0">
              <a:ln>
                <a:noFill/>
              </a:ln>
              <a:solidFill>
                <a:srgbClr val="E0301E"/>
              </a:solidFill>
              <a:effectLst/>
              <a:uLnTx/>
              <a:uFillTx/>
              <a:latin typeface="Arial"/>
              <a:cs typeface="Arial"/>
              <a:sym typeface="Arial"/>
            </a:endParaRPr>
          </a:p>
          <a:p>
            <a:pPr lvl="0" algn="just">
              <a:buClr>
                <a:srgbClr val="000000"/>
              </a:buClr>
              <a:defRPr/>
            </a:pPr>
            <a:r>
              <a:rPr lang="en-US" sz="1450" kern="0" dirty="0">
                <a:solidFill>
                  <a:srgbClr val="000000"/>
                </a:solidFill>
                <a:cs typeface="Arial"/>
                <a:sym typeface="Arial"/>
              </a:rPr>
              <a:t>In the new perspective, new operational programs based on the highest EU priorities await us, the implementation of which will last until 2030.</a:t>
            </a: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TextBox 50">
            <a:extLst>
              <a:ext uri="{FF2B5EF4-FFF2-40B4-BE49-F238E27FC236}">
                <a16:creationId xmlns:a16="http://schemas.microsoft.com/office/drawing/2014/main" id="{90916318-7D77-4596-8488-892D6977D5BD}"/>
              </a:ext>
            </a:extLst>
          </p:cNvPr>
          <p:cNvSpPr txBox="1"/>
          <p:nvPr/>
        </p:nvSpPr>
        <p:spPr>
          <a:xfrm>
            <a:off x="2341382" y="4839179"/>
            <a:ext cx="3030467" cy="1731243"/>
          </a:xfrm>
          <a:prstGeom prst="rect">
            <a:avLst/>
          </a:prstGeom>
          <a:noFill/>
        </p:spPr>
        <p:txBody>
          <a:bodyPr wrap="square" rtlCol="0">
            <a:spAutoFit/>
          </a:bodyPr>
          <a:lstStyle/>
          <a:p>
            <a:pPr lvl="0" algn="ctr">
              <a:buClr>
                <a:srgbClr val="000000"/>
              </a:buClr>
              <a:defRPr/>
            </a:pPr>
            <a:r>
              <a:rPr lang="hr-HR" sz="1450" b="1" kern="0" dirty="0">
                <a:solidFill>
                  <a:srgbClr val="FFB600"/>
                </a:solidFill>
                <a:cs typeface="Arial"/>
                <a:sym typeface="Arial"/>
              </a:rPr>
              <a:t>9.9 </a:t>
            </a:r>
          </a:p>
          <a:p>
            <a:pPr lvl="0" algn="ctr">
              <a:buClr>
                <a:srgbClr val="000000"/>
              </a:buClr>
              <a:defRPr/>
            </a:pPr>
            <a:r>
              <a:rPr lang="hr-HR" sz="1450" b="1" kern="0" dirty="0" err="1">
                <a:solidFill>
                  <a:srgbClr val="FFB600"/>
                </a:solidFill>
                <a:cs typeface="Arial"/>
                <a:sym typeface="Arial"/>
              </a:rPr>
              <a:t>billion</a:t>
            </a:r>
            <a:r>
              <a:rPr lang="hr-HR" sz="1450" b="1" kern="0" dirty="0">
                <a:solidFill>
                  <a:srgbClr val="FFB600"/>
                </a:solidFill>
                <a:cs typeface="Arial"/>
                <a:sym typeface="Arial"/>
              </a:rPr>
              <a:t> </a:t>
            </a:r>
            <a:r>
              <a:rPr lang="hr-HR" sz="1450" b="1" kern="0" dirty="0" err="1">
                <a:solidFill>
                  <a:srgbClr val="FFB600"/>
                </a:solidFill>
                <a:cs typeface="Arial"/>
                <a:sym typeface="Arial"/>
              </a:rPr>
              <a:t>euros</a:t>
            </a:r>
            <a:endParaRPr lang="hr-HR" sz="1450" b="1" kern="0" dirty="0">
              <a:solidFill>
                <a:srgbClr val="FFB600"/>
              </a:solidFill>
              <a:cs typeface="Arial"/>
              <a:sym typeface="Arial"/>
            </a:endParaRPr>
          </a:p>
          <a:p>
            <a:pPr lvl="0" algn="ctr">
              <a:buClr>
                <a:srgbClr val="000000"/>
              </a:buClr>
              <a:defRPr/>
            </a:pPr>
            <a:endParaRPr kumimoji="0" lang="hr-HR" sz="500" b="0" i="0" u="none" strike="noStrike" kern="0" cap="none" spc="0" normalizeH="0" baseline="0" noProof="0" dirty="0">
              <a:ln>
                <a:noFill/>
              </a:ln>
              <a:solidFill>
                <a:srgbClr val="000000"/>
              </a:solidFill>
              <a:effectLst/>
              <a:uLnTx/>
              <a:uFillTx/>
              <a:latin typeface="Arial"/>
              <a:cs typeface="Arial"/>
              <a:sym typeface="Arial"/>
            </a:endParaRPr>
          </a:p>
          <a:p>
            <a:pPr lvl="0" algn="just">
              <a:buClr>
                <a:srgbClr val="000000"/>
              </a:buClr>
              <a:defRPr/>
            </a:pPr>
            <a:r>
              <a:rPr lang="en-US" sz="1450" kern="0" dirty="0">
                <a:solidFill>
                  <a:srgbClr val="000000"/>
                </a:solidFill>
                <a:cs typeface="Arial"/>
                <a:sym typeface="Arial"/>
              </a:rPr>
              <a:t>From the </a:t>
            </a:r>
            <a:r>
              <a:rPr lang="hr-HR" sz="1450" kern="0" dirty="0">
                <a:solidFill>
                  <a:srgbClr val="000000"/>
                </a:solidFill>
                <a:cs typeface="Arial"/>
                <a:sym typeface="Arial"/>
              </a:rPr>
              <a:t>N</a:t>
            </a:r>
            <a:r>
              <a:rPr lang="en-US" sz="1450" kern="0" dirty="0" err="1">
                <a:solidFill>
                  <a:srgbClr val="000000"/>
                </a:solidFill>
                <a:cs typeface="Arial"/>
                <a:sym typeface="Arial"/>
              </a:rPr>
              <a:t>ext</a:t>
            </a:r>
            <a:r>
              <a:rPr lang="en-US" sz="1450" kern="0" dirty="0">
                <a:solidFill>
                  <a:srgbClr val="000000"/>
                </a:solidFill>
                <a:cs typeface="Arial"/>
                <a:sym typeface="Arial"/>
              </a:rPr>
              <a:t> </a:t>
            </a:r>
            <a:r>
              <a:rPr lang="hr-HR" sz="1450" kern="0" dirty="0">
                <a:solidFill>
                  <a:srgbClr val="000000"/>
                </a:solidFill>
                <a:cs typeface="Arial"/>
                <a:sym typeface="Arial"/>
              </a:rPr>
              <a:t>G</a:t>
            </a:r>
            <a:r>
              <a:rPr lang="en-US" sz="1450" kern="0" dirty="0" err="1">
                <a:solidFill>
                  <a:srgbClr val="000000"/>
                </a:solidFill>
                <a:cs typeface="Arial"/>
                <a:sym typeface="Arial"/>
              </a:rPr>
              <a:t>eneration</a:t>
            </a:r>
            <a:r>
              <a:rPr lang="en-US" sz="1450" kern="0" dirty="0">
                <a:solidFill>
                  <a:srgbClr val="000000"/>
                </a:solidFill>
                <a:cs typeface="Arial"/>
                <a:sym typeface="Arial"/>
              </a:rPr>
              <a:t> EU aid packages, almost 10 billion euros have been directly allocated to Croatia, with the potential to withdraw additional funds.</a:t>
            </a: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Rectangle 55">
            <a:extLst>
              <a:ext uri="{FF2B5EF4-FFF2-40B4-BE49-F238E27FC236}">
                <a16:creationId xmlns:a16="http://schemas.microsoft.com/office/drawing/2014/main" id="{DBE42549-889E-4705-82DD-8993E5947617}"/>
              </a:ext>
            </a:extLst>
          </p:cNvPr>
          <p:cNvSpPr/>
          <p:nvPr/>
        </p:nvSpPr>
        <p:spPr>
          <a:xfrm>
            <a:off x="6337426" y="5039545"/>
            <a:ext cx="5369458" cy="1438786"/>
          </a:xfrm>
          <a:prstGeom prst="rect">
            <a:avLst/>
          </a:prstGeom>
          <a:solidFill>
            <a:schemeClr val="bg1">
              <a:lumMod val="85000"/>
            </a:schemeClr>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300" b="0" i="0" u="none" strike="noStrike" kern="0" cap="none" spc="0" normalizeH="0" baseline="0" noProof="0" dirty="0">
              <a:ln>
                <a:noFill/>
              </a:ln>
              <a:solidFill>
                <a:srgbClr val="464646">
                  <a:lumMod val="75000"/>
                </a:srgbClr>
              </a:solidFill>
              <a:effectLst/>
              <a:uLnTx/>
              <a:uFillTx/>
              <a:latin typeface="Arial"/>
              <a:ea typeface="+mn-ea"/>
              <a:cs typeface="+mn-cs"/>
              <a:sym typeface="Arial"/>
            </a:endParaRPr>
          </a:p>
        </p:txBody>
      </p:sp>
      <p:sp>
        <p:nvSpPr>
          <p:cNvPr id="57" name="TextBox 56">
            <a:extLst>
              <a:ext uri="{FF2B5EF4-FFF2-40B4-BE49-F238E27FC236}">
                <a16:creationId xmlns:a16="http://schemas.microsoft.com/office/drawing/2014/main" id="{BBEE6447-45C7-4163-B722-80A0A26A2D0C}"/>
              </a:ext>
            </a:extLst>
          </p:cNvPr>
          <p:cNvSpPr txBox="1"/>
          <p:nvPr/>
        </p:nvSpPr>
        <p:spPr>
          <a:xfrm>
            <a:off x="6438476" y="5047170"/>
            <a:ext cx="5212847" cy="1431161"/>
          </a:xfrm>
          <a:prstGeom prst="rect">
            <a:avLst/>
          </a:prstGeom>
          <a:noFill/>
        </p:spPr>
        <p:txBody>
          <a:bodyPr wrap="square" rtlCol="0">
            <a:spAutoFit/>
          </a:bodyPr>
          <a:lstStyle/>
          <a:p>
            <a:pPr lvl="0">
              <a:buClr>
                <a:srgbClr val="000000"/>
              </a:buClr>
              <a:defRPr/>
            </a:pPr>
            <a:r>
              <a:rPr lang="en-US" sz="1450" kern="0" dirty="0">
                <a:solidFill>
                  <a:srgbClr val="000000"/>
                </a:solidFill>
                <a:cs typeface="Arial"/>
                <a:sym typeface="Arial"/>
              </a:rPr>
              <a:t>The centerpiece of this assistance package is the Recovery and Resilience Facility, which provides € 672.5 billion, of which € 312.5 billion will be allocated in the form of grants for investment and reforms. The funds of this mechanism will be used based on the priorities defined in the national recovery and resilience plans</a:t>
            </a: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398;p69">
            <a:extLst>
              <a:ext uri="{FF2B5EF4-FFF2-40B4-BE49-F238E27FC236}">
                <a16:creationId xmlns:a16="http://schemas.microsoft.com/office/drawing/2014/main" id="{B0CAC7BD-FCFC-4BB7-B8CE-13B1AB4D5E8B}"/>
              </a:ext>
            </a:extLst>
          </p:cNvPr>
          <p:cNvSpPr txBox="1">
            <a:spLocks/>
          </p:cNvSpPr>
          <p:nvPr/>
        </p:nvSpPr>
        <p:spPr>
          <a:xfrm>
            <a:off x="442913" y="376142"/>
            <a:ext cx="741838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Review of EU budget packages</a:t>
            </a:r>
            <a:endParaRPr kumimoji="0" lang="en-US"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cxnSp>
        <p:nvCxnSpPr>
          <p:cNvPr id="40" name="Straight Arrow Connector 39">
            <a:extLst>
              <a:ext uri="{FF2B5EF4-FFF2-40B4-BE49-F238E27FC236}">
                <a16:creationId xmlns:a16="http://schemas.microsoft.com/office/drawing/2014/main" id="{9E50EFBF-2352-447D-A012-98A7045CB145}"/>
              </a:ext>
            </a:extLst>
          </p:cNvPr>
          <p:cNvCxnSpPr>
            <a:cxnSpLocks/>
          </p:cNvCxnSpPr>
          <p:nvPr/>
        </p:nvCxnSpPr>
        <p:spPr>
          <a:xfrm flipH="1" flipV="1">
            <a:off x="2008516" y="2582837"/>
            <a:ext cx="2662" cy="372517"/>
          </a:xfrm>
          <a:prstGeom prst="straightConnector1">
            <a:avLst/>
          </a:prstGeom>
          <a:ln w="19050">
            <a:solidFill>
              <a:schemeClr val="accent5"/>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30E9A07-E459-4436-90F3-B8E2CFB5230D}"/>
              </a:ext>
            </a:extLst>
          </p:cNvPr>
          <p:cNvCxnSpPr>
            <a:cxnSpLocks/>
          </p:cNvCxnSpPr>
          <p:nvPr/>
        </p:nvCxnSpPr>
        <p:spPr>
          <a:xfrm flipV="1">
            <a:off x="3853211" y="4475038"/>
            <a:ext cx="0" cy="337724"/>
          </a:xfrm>
          <a:prstGeom prst="straightConnector1">
            <a:avLst/>
          </a:prstGeom>
          <a:ln w="19050">
            <a:solidFill>
              <a:schemeClr val="accent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1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5B95-CD2C-4472-A6C6-A28F4B23C18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75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75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398;p69">
            <a:extLst>
              <a:ext uri="{FF2B5EF4-FFF2-40B4-BE49-F238E27FC236}">
                <a16:creationId xmlns:a16="http://schemas.microsoft.com/office/drawing/2014/main" id="{BC5A95C3-0427-4AD9-A6C3-8F2586FB29AB}"/>
              </a:ext>
            </a:extLst>
          </p:cNvPr>
          <p:cNvSpPr txBox="1">
            <a:spLocks/>
          </p:cNvSpPr>
          <p:nvPr/>
        </p:nvSpPr>
        <p:spPr>
          <a:xfrm>
            <a:off x="442913" y="376142"/>
            <a:ext cx="9929812"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Multiannual financial framework 2014 – 2020</a:t>
            </a:r>
          </a:p>
        </p:txBody>
      </p:sp>
      <p:sp>
        <p:nvSpPr>
          <p:cNvPr id="8" name="Google Shape;628;p64">
            <a:extLst>
              <a:ext uri="{FF2B5EF4-FFF2-40B4-BE49-F238E27FC236}">
                <a16:creationId xmlns:a16="http://schemas.microsoft.com/office/drawing/2014/main" id="{512EC1C6-5036-4AFD-91CA-204F65CD1A30}"/>
              </a:ext>
            </a:extLst>
          </p:cNvPr>
          <p:cNvSpPr/>
          <p:nvPr/>
        </p:nvSpPr>
        <p:spPr>
          <a:xfrm>
            <a:off x="465783" y="1334089"/>
            <a:ext cx="2520000" cy="360000"/>
          </a:xfrm>
          <a:prstGeom prst="rect">
            <a:avLst/>
          </a:prstGeom>
          <a:solidFill>
            <a:schemeClr val="accent2"/>
          </a:solidFill>
          <a:ln>
            <a:solidFill>
              <a:schemeClr val="accent2"/>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hr-HR" sz="1600" b="1" i="0" u="none" strike="noStrike" kern="0" cap="none" spc="0" normalizeH="0" baseline="0" noProof="0" dirty="0" err="1">
                <a:ln>
                  <a:noFill/>
                </a:ln>
                <a:solidFill>
                  <a:srgbClr val="464646"/>
                </a:solidFill>
                <a:effectLst/>
                <a:uLnTx/>
                <a:uFillTx/>
                <a:latin typeface="Arial"/>
                <a:cs typeface="Arial"/>
                <a:sym typeface="Arial"/>
              </a:rPr>
              <a:t>Decided</a:t>
            </a:r>
            <a:endParaRPr kumimoji="0" lang="en-US" sz="1600" b="1" i="0" u="none" strike="noStrike" kern="0" cap="none" spc="0" normalizeH="0" baseline="0" noProof="0" dirty="0">
              <a:ln>
                <a:noFill/>
              </a:ln>
              <a:solidFill>
                <a:srgbClr val="464646"/>
              </a:solidFill>
              <a:effectLst/>
              <a:uLnTx/>
              <a:uFillTx/>
              <a:latin typeface="Arial"/>
              <a:cs typeface="Arial"/>
              <a:sym typeface="Arial"/>
            </a:endParaRPr>
          </a:p>
        </p:txBody>
      </p:sp>
      <p:sp>
        <p:nvSpPr>
          <p:cNvPr id="9" name="Google Shape;628;p64">
            <a:extLst>
              <a:ext uri="{FF2B5EF4-FFF2-40B4-BE49-F238E27FC236}">
                <a16:creationId xmlns:a16="http://schemas.microsoft.com/office/drawing/2014/main" id="{2185F93D-172E-443E-81BB-C769F4A47E1C}"/>
              </a:ext>
            </a:extLst>
          </p:cNvPr>
          <p:cNvSpPr/>
          <p:nvPr/>
        </p:nvSpPr>
        <p:spPr>
          <a:xfrm>
            <a:off x="3363007" y="1334089"/>
            <a:ext cx="2520000" cy="360000"/>
          </a:xfrm>
          <a:prstGeom prst="rect">
            <a:avLst/>
          </a:prstGeom>
          <a:solidFill>
            <a:schemeClr val="accent2"/>
          </a:solidFill>
          <a:ln>
            <a:solidFill>
              <a:schemeClr val="accent2"/>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lang="hr-HR" sz="1600" b="1" kern="0" dirty="0" err="1">
                <a:solidFill>
                  <a:srgbClr val="464646"/>
                </a:solidFill>
                <a:latin typeface="Arial"/>
                <a:cs typeface="Arial"/>
                <a:sym typeface="Arial"/>
              </a:rPr>
              <a:t>Contracted</a:t>
            </a:r>
            <a:endParaRPr kumimoji="0" lang="en-US" sz="1600" b="1" i="0" u="none" strike="noStrike" kern="0" cap="none" spc="0" normalizeH="0" baseline="0" noProof="0" dirty="0">
              <a:ln>
                <a:noFill/>
              </a:ln>
              <a:solidFill>
                <a:srgbClr val="464646"/>
              </a:solidFill>
              <a:effectLst/>
              <a:uLnTx/>
              <a:uFillTx/>
              <a:latin typeface="Arial"/>
              <a:cs typeface="Arial"/>
              <a:sym typeface="Arial"/>
            </a:endParaRPr>
          </a:p>
        </p:txBody>
      </p:sp>
      <p:sp>
        <p:nvSpPr>
          <p:cNvPr id="10" name="Google Shape;628;p64">
            <a:extLst>
              <a:ext uri="{FF2B5EF4-FFF2-40B4-BE49-F238E27FC236}">
                <a16:creationId xmlns:a16="http://schemas.microsoft.com/office/drawing/2014/main" id="{D764B1E6-6E97-4E62-A09B-893EBFE3CC5D}"/>
              </a:ext>
            </a:extLst>
          </p:cNvPr>
          <p:cNvSpPr/>
          <p:nvPr/>
        </p:nvSpPr>
        <p:spPr>
          <a:xfrm>
            <a:off x="6260231" y="1334089"/>
            <a:ext cx="2520000" cy="360000"/>
          </a:xfrm>
          <a:prstGeom prst="rect">
            <a:avLst/>
          </a:prstGeom>
          <a:solidFill>
            <a:schemeClr val="accent2"/>
          </a:solidFill>
          <a:ln>
            <a:solidFill>
              <a:schemeClr val="accent2"/>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hr-HR" sz="1600" b="1" i="0" u="none" strike="noStrike" kern="0" cap="none" spc="0" normalizeH="0" baseline="0" noProof="0" dirty="0" err="1">
                <a:ln>
                  <a:noFill/>
                </a:ln>
                <a:solidFill>
                  <a:srgbClr val="464646"/>
                </a:solidFill>
                <a:effectLst/>
                <a:uLnTx/>
                <a:uFillTx/>
                <a:latin typeface="Arial"/>
                <a:cs typeface="Arial"/>
                <a:sym typeface="Arial"/>
              </a:rPr>
              <a:t>Spent</a:t>
            </a:r>
            <a:endParaRPr kumimoji="0" lang="en-US" sz="1600" b="1" i="0" u="none" strike="noStrike" kern="0" cap="none" spc="0" normalizeH="0" baseline="0" noProof="0" dirty="0">
              <a:ln>
                <a:noFill/>
              </a:ln>
              <a:solidFill>
                <a:srgbClr val="464646"/>
              </a:solidFill>
              <a:effectLst/>
              <a:uLnTx/>
              <a:uFillTx/>
              <a:latin typeface="Arial"/>
              <a:cs typeface="Arial"/>
              <a:sym typeface="Arial"/>
            </a:endParaRPr>
          </a:p>
        </p:txBody>
      </p:sp>
      <p:sp>
        <p:nvSpPr>
          <p:cNvPr id="11" name="Google Shape;628;p64">
            <a:extLst>
              <a:ext uri="{FF2B5EF4-FFF2-40B4-BE49-F238E27FC236}">
                <a16:creationId xmlns:a16="http://schemas.microsoft.com/office/drawing/2014/main" id="{F5BD79FB-39E1-4616-9505-3B4D314DDD59}"/>
              </a:ext>
            </a:extLst>
          </p:cNvPr>
          <p:cNvSpPr/>
          <p:nvPr/>
        </p:nvSpPr>
        <p:spPr>
          <a:xfrm>
            <a:off x="9157455" y="1334089"/>
            <a:ext cx="2520000" cy="360000"/>
          </a:xfrm>
          <a:prstGeom prst="rect">
            <a:avLst/>
          </a:prstGeom>
          <a:solidFill>
            <a:schemeClr val="accent2"/>
          </a:solidFill>
          <a:ln>
            <a:solidFill>
              <a:schemeClr val="accent2"/>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hr-HR" sz="1600" b="1" i="0" u="none" strike="noStrike" kern="0" cap="none" spc="0" normalizeH="0" baseline="0" noProof="0" dirty="0" err="1">
                <a:ln>
                  <a:noFill/>
                </a:ln>
                <a:solidFill>
                  <a:srgbClr val="464646"/>
                </a:solidFill>
                <a:effectLst/>
                <a:uLnTx/>
                <a:uFillTx/>
                <a:latin typeface="Arial"/>
                <a:cs typeface="Arial"/>
                <a:sym typeface="Arial"/>
              </a:rPr>
              <a:t>Certified</a:t>
            </a:r>
            <a:endParaRPr kumimoji="0" lang="en-US" sz="1600" b="1" i="0" u="none" strike="noStrike" kern="0" cap="none" spc="0" normalizeH="0" baseline="0" noProof="0" dirty="0">
              <a:ln>
                <a:noFill/>
              </a:ln>
              <a:solidFill>
                <a:srgbClr val="464646"/>
              </a:solidFill>
              <a:effectLst/>
              <a:uLnTx/>
              <a:uFillTx/>
              <a:latin typeface="Arial"/>
              <a:cs typeface="Arial"/>
              <a:sym typeface="Arial"/>
            </a:endParaRPr>
          </a:p>
        </p:txBody>
      </p:sp>
      <p:sp>
        <p:nvSpPr>
          <p:cNvPr id="12" name="Google Shape;628;p64">
            <a:extLst>
              <a:ext uri="{FF2B5EF4-FFF2-40B4-BE49-F238E27FC236}">
                <a16:creationId xmlns:a16="http://schemas.microsoft.com/office/drawing/2014/main" id="{18C1CB89-352F-4343-8A80-B80D2318CF9E}"/>
              </a:ext>
            </a:extLst>
          </p:cNvPr>
          <p:cNvSpPr/>
          <p:nvPr/>
        </p:nvSpPr>
        <p:spPr>
          <a:xfrm>
            <a:off x="465783" y="1890788"/>
            <a:ext cx="2520000" cy="1196124"/>
          </a:xfrm>
          <a:prstGeom prst="rect">
            <a:avLst/>
          </a:prstGeom>
          <a:noFill/>
          <a:ln w="19050">
            <a:solidFill>
              <a:schemeClr val="accent2"/>
            </a:solidFill>
          </a:ln>
        </p:spPr>
        <p:txBody>
          <a:bodyPr spcFirstLastPara="1" wrap="square" lIns="72000" tIns="72000" rIns="72000" bIns="72000" anchor="t" anchorCtr="0">
            <a:noAutofit/>
          </a:bodyPr>
          <a:lstStyle/>
          <a:p>
            <a:pPr lvl="0">
              <a:buClr>
                <a:srgbClr val="000000"/>
              </a:buClr>
              <a:buSzPts val="2100"/>
              <a:defRPr/>
            </a:pPr>
            <a:r>
              <a:rPr lang="en-US" sz="1400" b="1" kern="0" dirty="0">
                <a:solidFill>
                  <a:srgbClr val="464646"/>
                </a:solidFill>
                <a:ea typeface="Arial"/>
                <a:cs typeface="Arial"/>
                <a:sym typeface="Arial"/>
              </a:rPr>
              <a:t>Total available grant amount for the Republic of Croatia in the period from 2014 to 2020</a:t>
            </a:r>
            <a:endParaRPr kumimoji="0" lang="en-US" sz="1400" b="1" i="0" u="none" strike="noStrike" kern="0" cap="none" spc="0" normalizeH="0" baseline="0" noProof="0" dirty="0">
              <a:ln>
                <a:noFill/>
              </a:ln>
              <a:solidFill>
                <a:srgbClr val="464646"/>
              </a:solidFill>
              <a:effectLst/>
              <a:uLnTx/>
              <a:uFillTx/>
              <a:latin typeface="Arial"/>
              <a:ea typeface="Arial"/>
              <a:cs typeface="Arial"/>
              <a:sym typeface="Arial"/>
            </a:endParaRPr>
          </a:p>
        </p:txBody>
      </p:sp>
      <p:sp>
        <p:nvSpPr>
          <p:cNvPr id="13" name="Google Shape;628;p64">
            <a:extLst>
              <a:ext uri="{FF2B5EF4-FFF2-40B4-BE49-F238E27FC236}">
                <a16:creationId xmlns:a16="http://schemas.microsoft.com/office/drawing/2014/main" id="{C4B86233-439B-4DBD-A201-4550D05CAE61}"/>
              </a:ext>
            </a:extLst>
          </p:cNvPr>
          <p:cNvSpPr/>
          <p:nvPr/>
        </p:nvSpPr>
        <p:spPr>
          <a:xfrm>
            <a:off x="3363007" y="1901977"/>
            <a:ext cx="2520000" cy="1196124"/>
          </a:xfrm>
          <a:prstGeom prst="rect">
            <a:avLst/>
          </a:prstGeom>
          <a:noFill/>
          <a:ln w="19050">
            <a:solidFill>
              <a:schemeClr val="accent2"/>
            </a:solidFill>
          </a:ln>
        </p:spPr>
        <p:txBody>
          <a:bodyPr spcFirstLastPara="1" wrap="square" lIns="72000" tIns="72000" rIns="72000" bIns="72000" anchor="t" anchorCtr="0">
            <a:noAutofit/>
          </a:bodyPr>
          <a:lstStyle/>
          <a:p>
            <a:pPr lvl="0">
              <a:buClr>
                <a:srgbClr val="000000"/>
              </a:buClr>
              <a:buSzPts val="2100"/>
              <a:defRPr/>
            </a:pPr>
            <a:r>
              <a:rPr lang="en-US" sz="1400" b="1" kern="0" dirty="0">
                <a:solidFill>
                  <a:srgbClr val="464646"/>
                </a:solidFill>
                <a:ea typeface="Arial"/>
                <a:cs typeface="Arial"/>
                <a:sym typeface="Arial"/>
              </a:rPr>
              <a:t>Total value of signed Grant Agreements with beneficiaries</a:t>
            </a:r>
            <a:endParaRPr kumimoji="0" lang="en-US" sz="1400" b="1" i="0" u="none" strike="noStrike" kern="0" cap="none" spc="0" normalizeH="0" baseline="0" noProof="0" dirty="0">
              <a:ln>
                <a:noFill/>
              </a:ln>
              <a:solidFill>
                <a:srgbClr val="464646"/>
              </a:solidFill>
              <a:effectLst/>
              <a:uLnTx/>
              <a:uFillTx/>
              <a:latin typeface="Arial"/>
              <a:ea typeface="Arial"/>
              <a:cs typeface="Arial"/>
              <a:sym typeface="Arial"/>
            </a:endParaRPr>
          </a:p>
        </p:txBody>
      </p:sp>
      <p:sp>
        <p:nvSpPr>
          <p:cNvPr id="14" name="Google Shape;628;p64">
            <a:extLst>
              <a:ext uri="{FF2B5EF4-FFF2-40B4-BE49-F238E27FC236}">
                <a16:creationId xmlns:a16="http://schemas.microsoft.com/office/drawing/2014/main" id="{5D2397A8-0363-45CF-9F77-D078052A3565}"/>
              </a:ext>
            </a:extLst>
          </p:cNvPr>
          <p:cNvSpPr/>
          <p:nvPr/>
        </p:nvSpPr>
        <p:spPr>
          <a:xfrm>
            <a:off x="6260231" y="1901977"/>
            <a:ext cx="2626594" cy="1196124"/>
          </a:xfrm>
          <a:prstGeom prst="rect">
            <a:avLst/>
          </a:prstGeom>
          <a:noFill/>
          <a:ln w="19050">
            <a:solidFill>
              <a:schemeClr val="accent2"/>
            </a:solidFill>
          </a:ln>
        </p:spPr>
        <p:txBody>
          <a:bodyPr spcFirstLastPara="1" wrap="square" lIns="72000" tIns="72000" rIns="72000" bIns="72000" anchor="t" anchorCtr="0">
            <a:noAutofit/>
          </a:bodyPr>
          <a:lstStyle/>
          <a:p>
            <a:pPr lvl="0">
              <a:buClr>
                <a:srgbClr val="000000"/>
              </a:buClr>
              <a:buSzPts val="2100"/>
              <a:defRPr/>
            </a:pPr>
            <a:r>
              <a:rPr lang="hr-HR" sz="1400" b="1" kern="0" dirty="0">
                <a:solidFill>
                  <a:srgbClr val="464646"/>
                </a:solidFill>
                <a:cs typeface="Arial"/>
                <a:sym typeface="Arial"/>
              </a:rPr>
              <a:t>Grant </a:t>
            </a:r>
            <a:r>
              <a:rPr lang="hr-HR" sz="1400" b="1" kern="0" dirty="0" err="1">
                <a:solidFill>
                  <a:srgbClr val="464646"/>
                </a:solidFill>
                <a:cs typeface="Arial"/>
                <a:sym typeface="Arial"/>
              </a:rPr>
              <a:t>payments</a:t>
            </a:r>
            <a:r>
              <a:rPr lang="en-US" sz="1400" b="1" kern="0" dirty="0">
                <a:solidFill>
                  <a:srgbClr val="464646"/>
                </a:solidFill>
                <a:cs typeface="Arial"/>
                <a:sym typeface="Arial"/>
              </a:rPr>
              <a:t> to beneficiaries based on the approval of eligible expenditures incurred in the implementation of projects.</a:t>
            </a:r>
            <a:endParaRPr kumimoji="0" lang="en-US" sz="1400" b="1" i="0" u="none" strike="noStrike" kern="0" cap="none" spc="0" normalizeH="0" baseline="0" noProof="0" dirty="0">
              <a:ln>
                <a:noFill/>
              </a:ln>
              <a:solidFill>
                <a:srgbClr val="464646"/>
              </a:solidFill>
              <a:effectLst/>
              <a:uLnTx/>
              <a:uFillTx/>
              <a:latin typeface="Arial"/>
              <a:ea typeface="Arial"/>
              <a:cs typeface="Arial"/>
              <a:sym typeface="Arial"/>
            </a:endParaRPr>
          </a:p>
        </p:txBody>
      </p:sp>
      <p:sp>
        <p:nvSpPr>
          <p:cNvPr id="15" name="Google Shape;628;p64">
            <a:extLst>
              <a:ext uri="{FF2B5EF4-FFF2-40B4-BE49-F238E27FC236}">
                <a16:creationId xmlns:a16="http://schemas.microsoft.com/office/drawing/2014/main" id="{38359547-C4E3-415E-A0F1-60155844915B}"/>
              </a:ext>
            </a:extLst>
          </p:cNvPr>
          <p:cNvSpPr/>
          <p:nvPr/>
        </p:nvSpPr>
        <p:spPr>
          <a:xfrm>
            <a:off x="9157455" y="1890788"/>
            <a:ext cx="2626594" cy="1196124"/>
          </a:xfrm>
          <a:prstGeom prst="rect">
            <a:avLst/>
          </a:prstGeom>
          <a:noFill/>
          <a:ln w="19050">
            <a:solidFill>
              <a:schemeClr val="accent2"/>
            </a:solidFill>
          </a:ln>
        </p:spPr>
        <p:txBody>
          <a:bodyPr spcFirstLastPara="1" wrap="square" lIns="72000" tIns="72000" rIns="72000" bIns="72000" anchor="t" anchorCtr="0">
            <a:noAutofit/>
          </a:bodyPr>
          <a:lstStyle/>
          <a:p>
            <a:pPr lvl="0">
              <a:buClr>
                <a:srgbClr val="000000"/>
              </a:buClr>
              <a:buSzPts val="2100"/>
              <a:defRPr/>
            </a:pPr>
            <a:r>
              <a:rPr lang="en-US" sz="1400" b="1" kern="0" dirty="0">
                <a:solidFill>
                  <a:srgbClr val="464646"/>
                </a:solidFill>
                <a:cs typeface="Arial"/>
                <a:sym typeface="Arial"/>
              </a:rPr>
              <a:t>Total amount of approved and eligible expenditure declared to the European Commission (Certification of </a:t>
            </a:r>
            <a:r>
              <a:rPr lang="hr-HR" sz="1400" b="1" kern="0" dirty="0" err="1">
                <a:solidFill>
                  <a:srgbClr val="464646"/>
                </a:solidFill>
                <a:cs typeface="Arial"/>
                <a:sym typeface="Arial"/>
              </a:rPr>
              <a:t>Statement</a:t>
            </a:r>
            <a:r>
              <a:rPr lang="en-US" sz="1400" b="1" kern="0" dirty="0">
                <a:solidFill>
                  <a:srgbClr val="464646"/>
                </a:solidFill>
                <a:cs typeface="Arial"/>
                <a:sym typeface="Arial"/>
              </a:rPr>
              <a:t> of expenditure)</a:t>
            </a:r>
            <a:endParaRPr kumimoji="0" lang="hr-HR" sz="1400" b="1" i="0" u="none" strike="noStrike" kern="0" cap="none" spc="0" normalizeH="0" baseline="0" noProof="0" dirty="0">
              <a:ln>
                <a:noFill/>
              </a:ln>
              <a:solidFill>
                <a:srgbClr val="464646"/>
              </a:solidFill>
              <a:effectLst/>
              <a:uLnTx/>
              <a:uFillTx/>
              <a:latin typeface="Arial"/>
              <a:cs typeface="Arial"/>
              <a:sym typeface="Arial"/>
            </a:endParaRPr>
          </a:p>
        </p:txBody>
      </p:sp>
      <p:sp>
        <p:nvSpPr>
          <p:cNvPr id="16" name="Google Shape;628;p64">
            <a:extLst>
              <a:ext uri="{FF2B5EF4-FFF2-40B4-BE49-F238E27FC236}">
                <a16:creationId xmlns:a16="http://schemas.microsoft.com/office/drawing/2014/main" id="{489282D6-B845-4442-A135-2A791EA96593}"/>
              </a:ext>
            </a:extLst>
          </p:cNvPr>
          <p:cNvSpPr/>
          <p:nvPr/>
        </p:nvSpPr>
        <p:spPr>
          <a:xfrm>
            <a:off x="465783" y="3283611"/>
            <a:ext cx="2520000" cy="360000"/>
          </a:xfrm>
          <a:prstGeom prst="rect">
            <a:avLst/>
          </a:prstGeom>
          <a:solidFill>
            <a:schemeClr val="accent3"/>
          </a:solidFill>
          <a:ln>
            <a:solidFill>
              <a:schemeClr val="accent3"/>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hr-HR" sz="1600" b="1" i="0" u="none" strike="noStrike" kern="0" cap="none" spc="0" normalizeH="0" baseline="0" noProof="0" dirty="0">
                <a:ln>
                  <a:noFill/>
                </a:ln>
                <a:solidFill>
                  <a:srgbClr val="FFFFFF"/>
                </a:solidFill>
                <a:effectLst/>
                <a:uLnTx/>
                <a:uFillTx/>
                <a:latin typeface="Arial"/>
                <a:cs typeface="Arial"/>
                <a:sym typeface="Arial"/>
              </a:rPr>
              <a:t>100</a:t>
            </a:r>
            <a:r>
              <a:rPr kumimoji="0" lang="hr-HR" sz="1400" b="1" i="0" u="none" strike="noStrike" kern="0" cap="none" spc="0" normalizeH="0" baseline="0" noProof="0" dirty="0">
                <a:ln>
                  <a:noFill/>
                </a:ln>
                <a:solidFill>
                  <a:srgbClr val="FFFFFF"/>
                </a:solidFill>
                <a:effectLst/>
                <a:uLnTx/>
                <a:uFillTx/>
                <a:latin typeface="Arial"/>
                <a:cs typeface="Arial"/>
                <a:sym typeface="Arial"/>
              </a:rPr>
              <a:t>%</a:t>
            </a:r>
            <a:endParaRPr kumimoji="0" lang="en-US"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17" name="Google Shape;628;p64">
            <a:extLst>
              <a:ext uri="{FF2B5EF4-FFF2-40B4-BE49-F238E27FC236}">
                <a16:creationId xmlns:a16="http://schemas.microsoft.com/office/drawing/2014/main" id="{725AD01D-C89F-4050-87F5-548023D88513}"/>
              </a:ext>
            </a:extLst>
          </p:cNvPr>
          <p:cNvSpPr/>
          <p:nvPr/>
        </p:nvSpPr>
        <p:spPr>
          <a:xfrm>
            <a:off x="3363007" y="3283611"/>
            <a:ext cx="2520000" cy="360000"/>
          </a:xfrm>
          <a:prstGeom prst="rect">
            <a:avLst/>
          </a:prstGeom>
          <a:solidFill>
            <a:schemeClr val="accent3"/>
          </a:solidFill>
          <a:ln>
            <a:solidFill>
              <a:schemeClr val="accent3"/>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hr-HR" sz="1400" b="1" i="0" u="none" strike="noStrike" kern="0" cap="none" spc="0" normalizeH="0" baseline="0" noProof="0" dirty="0">
                <a:ln>
                  <a:noFill/>
                </a:ln>
                <a:solidFill>
                  <a:srgbClr val="FFFFFF"/>
                </a:solidFill>
                <a:effectLst/>
                <a:uLnTx/>
                <a:uFillTx/>
                <a:latin typeface="Arial"/>
                <a:cs typeface="Arial"/>
                <a:sym typeface="Arial"/>
              </a:rPr>
              <a:t>113,40%</a:t>
            </a:r>
            <a:endParaRPr kumimoji="0" lang="en-US"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18" name="Google Shape;628;p64">
            <a:extLst>
              <a:ext uri="{FF2B5EF4-FFF2-40B4-BE49-F238E27FC236}">
                <a16:creationId xmlns:a16="http://schemas.microsoft.com/office/drawing/2014/main" id="{0DB17ED2-F6A9-4050-901D-75116CF39FD4}"/>
              </a:ext>
            </a:extLst>
          </p:cNvPr>
          <p:cNvSpPr/>
          <p:nvPr/>
        </p:nvSpPr>
        <p:spPr>
          <a:xfrm>
            <a:off x="6260231" y="3273619"/>
            <a:ext cx="2520000" cy="360000"/>
          </a:xfrm>
          <a:prstGeom prst="rect">
            <a:avLst/>
          </a:prstGeom>
          <a:solidFill>
            <a:schemeClr val="accent3"/>
          </a:solidFill>
          <a:ln>
            <a:solidFill>
              <a:schemeClr val="accent3"/>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hr-HR" sz="1600" b="1" i="0" u="none" strike="noStrike" kern="0" cap="none" spc="0" normalizeH="0" baseline="0" noProof="0" dirty="0">
                <a:ln>
                  <a:noFill/>
                </a:ln>
                <a:solidFill>
                  <a:srgbClr val="FFFFFF"/>
                </a:solidFill>
                <a:effectLst/>
                <a:uLnTx/>
                <a:uFillTx/>
                <a:latin typeface="Arial"/>
                <a:cs typeface="Arial"/>
                <a:sym typeface="Arial"/>
              </a:rPr>
              <a:t>47,16%</a:t>
            </a:r>
            <a:endParaRPr kumimoji="0" lang="en-US" sz="1600" b="1" i="0" u="none" strike="noStrike" kern="0" cap="none" spc="0" normalizeH="0" baseline="0" noProof="0" dirty="0">
              <a:ln>
                <a:noFill/>
              </a:ln>
              <a:solidFill>
                <a:srgbClr val="FFFFFF"/>
              </a:solidFill>
              <a:effectLst/>
              <a:uLnTx/>
              <a:uFillTx/>
              <a:latin typeface="Arial"/>
              <a:cs typeface="Arial"/>
              <a:sym typeface="Arial"/>
            </a:endParaRPr>
          </a:p>
        </p:txBody>
      </p:sp>
      <p:sp>
        <p:nvSpPr>
          <p:cNvPr id="19" name="Google Shape;628;p64">
            <a:extLst>
              <a:ext uri="{FF2B5EF4-FFF2-40B4-BE49-F238E27FC236}">
                <a16:creationId xmlns:a16="http://schemas.microsoft.com/office/drawing/2014/main" id="{77981932-B12A-4B1D-AE9D-3EAC189AE999}"/>
              </a:ext>
            </a:extLst>
          </p:cNvPr>
          <p:cNvSpPr/>
          <p:nvPr/>
        </p:nvSpPr>
        <p:spPr>
          <a:xfrm>
            <a:off x="9157455" y="3256804"/>
            <a:ext cx="2520000" cy="360000"/>
          </a:xfrm>
          <a:prstGeom prst="rect">
            <a:avLst/>
          </a:prstGeom>
          <a:solidFill>
            <a:schemeClr val="accent3"/>
          </a:solidFill>
          <a:ln>
            <a:solidFill>
              <a:schemeClr val="accent3"/>
            </a:solidFill>
          </a:ln>
        </p:spPr>
        <p:txBody>
          <a:bodyPr spcFirstLastPara="1" wrap="square" lIns="72000" tIns="72000" rIns="72000" bIns="720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hr-HR" sz="1600" b="1" i="0" u="none" strike="noStrike" kern="0" cap="none" spc="0" normalizeH="0" baseline="0" noProof="0" dirty="0">
                <a:ln>
                  <a:noFill/>
                </a:ln>
                <a:solidFill>
                  <a:srgbClr val="FFFFFF"/>
                </a:solidFill>
                <a:effectLst/>
                <a:uLnTx/>
                <a:uFillTx/>
                <a:latin typeface="Arial"/>
                <a:cs typeface="Arial"/>
                <a:sym typeface="Arial"/>
              </a:rPr>
              <a:t>40,89%</a:t>
            </a:r>
            <a:endParaRPr kumimoji="0" lang="en-US" sz="1600" b="1" i="0" u="none" strike="noStrike" kern="0" cap="none" spc="0" normalizeH="0" baseline="0" noProof="0" dirty="0">
              <a:ln>
                <a:noFill/>
              </a:ln>
              <a:solidFill>
                <a:srgbClr val="FFFFFF"/>
              </a:solidFill>
              <a:effectLst/>
              <a:uLnTx/>
              <a:uFillTx/>
              <a:latin typeface="Arial"/>
              <a:cs typeface="Arial"/>
              <a:sym typeface="Arial"/>
            </a:endParaRPr>
          </a:p>
        </p:txBody>
      </p:sp>
      <p:sp>
        <p:nvSpPr>
          <p:cNvPr id="20" name="Rectangle 19">
            <a:extLst>
              <a:ext uri="{FF2B5EF4-FFF2-40B4-BE49-F238E27FC236}">
                <a16:creationId xmlns:a16="http://schemas.microsoft.com/office/drawing/2014/main" id="{FAB1917D-7AA1-4B4B-8673-1957078D7D6D}"/>
              </a:ext>
            </a:extLst>
          </p:cNvPr>
          <p:cNvSpPr/>
          <p:nvPr/>
        </p:nvSpPr>
        <p:spPr>
          <a:xfrm>
            <a:off x="465783" y="3872965"/>
            <a:ext cx="2520000" cy="792168"/>
          </a:xfrm>
          <a:prstGeom prst="rect">
            <a:avLst/>
          </a:prstGeom>
          <a:solidFill>
            <a:schemeClr val="accent3">
              <a:lumMod val="20000"/>
              <a:lumOff val="80000"/>
              <a:alpha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hr-HR" sz="1400" b="1" kern="0" dirty="0">
                <a:solidFill>
                  <a:srgbClr val="464646"/>
                </a:solidFill>
                <a:sym typeface="Arial"/>
              </a:rPr>
              <a:t>10.73 </a:t>
            </a:r>
          </a:p>
          <a:p>
            <a:pPr lvl="0" algn="ctr">
              <a:buClr>
                <a:srgbClr val="000000"/>
              </a:buClr>
              <a:defRPr/>
            </a:pPr>
            <a:r>
              <a:rPr lang="hr-HR" sz="1400" b="1" kern="0" dirty="0" err="1">
                <a:solidFill>
                  <a:srgbClr val="464646"/>
                </a:solidFill>
                <a:sym typeface="Arial"/>
              </a:rPr>
              <a:t>billion</a:t>
            </a:r>
            <a:r>
              <a:rPr lang="hr-HR" sz="1400" b="1" kern="0" dirty="0">
                <a:solidFill>
                  <a:srgbClr val="464646"/>
                </a:solidFill>
                <a:sym typeface="Arial"/>
              </a:rPr>
              <a:t> </a:t>
            </a:r>
            <a:r>
              <a:rPr lang="hr-HR" sz="1400" b="1" kern="0" dirty="0" err="1">
                <a:solidFill>
                  <a:srgbClr val="464646"/>
                </a:solidFill>
                <a:sym typeface="Arial"/>
              </a:rPr>
              <a:t>euros</a:t>
            </a:r>
            <a:endParaRPr kumimoji="0" lang="hr-HR" sz="1400" b="1" i="0" u="none" strike="noStrike" kern="0" cap="none" spc="0" normalizeH="0" baseline="0" noProof="0" dirty="0">
              <a:ln>
                <a:noFill/>
              </a:ln>
              <a:solidFill>
                <a:srgbClr val="464646"/>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B935400D-28B8-488A-9BCC-D3C7D61D5F99}"/>
              </a:ext>
            </a:extLst>
          </p:cNvPr>
          <p:cNvSpPr/>
          <p:nvPr/>
        </p:nvSpPr>
        <p:spPr>
          <a:xfrm>
            <a:off x="3363007" y="3872965"/>
            <a:ext cx="2520000" cy="792168"/>
          </a:xfrm>
          <a:prstGeom prst="rect">
            <a:avLst/>
          </a:prstGeom>
          <a:solidFill>
            <a:schemeClr val="accent3">
              <a:lumMod val="20000"/>
              <a:lumOff val="80000"/>
              <a:alpha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hr-HR" sz="1400" b="1" kern="0" dirty="0">
                <a:solidFill>
                  <a:srgbClr val="464646"/>
                </a:solidFill>
                <a:sym typeface="Arial"/>
              </a:rPr>
              <a:t>12.17 </a:t>
            </a:r>
          </a:p>
          <a:p>
            <a:pPr lvl="0" algn="ctr">
              <a:buClr>
                <a:srgbClr val="000000"/>
              </a:buClr>
              <a:defRPr/>
            </a:pPr>
            <a:r>
              <a:rPr lang="hr-HR" sz="1400" b="1" kern="0" dirty="0" err="1">
                <a:solidFill>
                  <a:srgbClr val="464646"/>
                </a:solidFill>
                <a:sym typeface="Arial"/>
              </a:rPr>
              <a:t>billion</a:t>
            </a:r>
            <a:r>
              <a:rPr lang="hr-HR" sz="1400" b="1" kern="0" dirty="0">
                <a:solidFill>
                  <a:srgbClr val="464646"/>
                </a:solidFill>
                <a:sym typeface="Arial"/>
              </a:rPr>
              <a:t> </a:t>
            </a:r>
            <a:r>
              <a:rPr lang="hr-HR" sz="1400" b="1" kern="0" dirty="0" err="1">
                <a:solidFill>
                  <a:srgbClr val="464646"/>
                </a:solidFill>
                <a:sym typeface="Arial"/>
              </a:rPr>
              <a:t>euros</a:t>
            </a:r>
            <a:endParaRPr kumimoji="0" lang="hr-HR" sz="1400" b="1" i="0" u="none" strike="noStrike" kern="0" cap="none" spc="0" normalizeH="0" baseline="0" noProof="0" dirty="0">
              <a:ln>
                <a:noFill/>
              </a:ln>
              <a:solidFill>
                <a:srgbClr val="464646"/>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67181327-2A23-493A-9A39-FF3ABAAB2986}"/>
              </a:ext>
            </a:extLst>
          </p:cNvPr>
          <p:cNvSpPr/>
          <p:nvPr/>
        </p:nvSpPr>
        <p:spPr>
          <a:xfrm>
            <a:off x="6260231" y="3872965"/>
            <a:ext cx="2520000" cy="792168"/>
          </a:xfrm>
          <a:prstGeom prst="rect">
            <a:avLst/>
          </a:prstGeom>
          <a:solidFill>
            <a:schemeClr val="accent3">
              <a:lumMod val="20000"/>
              <a:lumOff val="80000"/>
              <a:alpha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hr-HR" sz="1400" b="1" kern="0" dirty="0">
                <a:solidFill>
                  <a:srgbClr val="464646"/>
                </a:solidFill>
                <a:sym typeface="Arial"/>
              </a:rPr>
              <a:t>5.06 </a:t>
            </a:r>
          </a:p>
          <a:p>
            <a:pPr lvl="0" algn="ctr">
              <a:buClr>
                <a:srgbClr val="000000"/>
              </a:buClr>
              <a:defRPr/>
            </a:pPr>
            <a:r>
              <a:rPr lang="hr-HR" sz="1400" b="1" kern="0" dirty="0" err="1">
                <a:solidFill>
                  <a:srgbClr val="464646"/>
                </a:solidFill>
                <a:sym typeface="Arial"/>
              </a:rPr>
              <a:t>billion</a:t>
            </a:r>
            <a:r>
              <a:rPr lang="hr-HR" sz="1400" b="1" kern="0" dirty="0">
                <a:solidFill>
                  <a:srgbClr val="464646"/>
                </a:solidFill>
                <a:sym typeface="Arial"/>
              </a:rPr>
              <a:t> </a:t>
            </a:r>
            <a:r>
              <a:rPr lang="hr-HR" sz="1400" b="1" kern="0" dirty="0" err="1">
                <a:solidFill>
                  <a:srgbClr val="464646"/>
                </a:solidFill>
                <a:sym typeface="Arial"/>
              </a:rPr>
              <a:t>euros</a:t>
            </a:r>
            <a:endParaRPr kumimoji="0" lang="hr-HR" sz="1400" b="1" i="0" u="none" strike="noStrike" kern="0" cap="none" spc="0" normalizeH="0" baseline="0" noProof="0" dirty="0">
              <a:ln>
                <a:noFill/>
              </a:ln>
              <a:solidFill>
                <a:srgbClr val="464646"/>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FD0AD98C-429B-4B9D-96D5-51C2D24863AA}"/>
              </a:ext>
            </a:extLst>
          </p:cNvPr>
          <p:cNvSpPr/>
          <p:nvPr/>
        </p:nvSpPr>
        <p:spPr>
          <a:xfrm>
            <a:off x="9157455" y="3872965"/>
            <a:ext cx="2520000" cy="792168"/>
          </a:xfrm>
          <a:prstGeom prst="rect">
            <a:avLst/>
          </a:prstGeom>
          <a:solidFill>
            <a:schemeClr val="accent3">
              <a:lumMod val="20000"/>
              <a:lumOff val="80000"/>
              <a:alpha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hr-HR" sz="1400" b="1" kern="0" dirty="0">
                <a:solidFill>
                  <a:srgbClr val="464646"/>
                </a:solidFill>
                <a:sym typeface="Arial"/>
              </a:rPr>
              <a:t>4.39 </a:t>
            </a:r>
          </a:p>
          <a:p>
            <a:pPr lvl="0" algn="ctr">
              <a:buClr>
                <a:srgbClr val="000000"/>
              </a:buClr>
              <a:defRPr/>
            </a:pPr>
            <a:r>
              <a:rPr lang="hr-HR" sz="1400" b="1" kern="0" dirty="0" err="1">
                <a:solidFill>
                  <a:srgbClr val="464646"/>
                </a:solidFill>
                <a:sym typeface="Arial"/>
              </a:rPr>
              <a:t>billion</a:t>
            </a:r>
            <a:r>
              <a:rPr lang="hr-HR" sz="1400" b="1" kern="0" dirty="0">
                <a:solidFill>
                  <a:srgbClr val="464646"/>
                </a:solidFill>
                <a:sym typeface="Arial"/>
              </a:rPr>
              <a:t> </a:t>
            </a:r>
            <a:r>
              <a:rPr lang="hr-HR" sz="1400" b="1" kern="0" dirty="0" err="1">
                <a:solidFill>
                  <a:srgbClr val="464646"/>
                </a:solidFill>
                <a:sym typeface="Arial"/>
              </a:rPr>
              <a:t>euros</a:t>
            </a:r>
            <a:endParaRPr kumimoji="0" lang="hr-HR" sz="1400" b="1" i="0" u="none" strike="noStrike" kern="0" cap="none" spc="0" normalizeH="0" baseline="0" noProof="0" dirty="0">
              <a:ln>
                <a:noFill/>
              </a:ln>
              <a:solidFill>
                <a:srgbClr val="464646"/>
              </a:solidFill>
              <a:effectLst/>
              <a:uLnTx/>
              <a:uFillTx/>
              <a:latin typeface="Arial"/>
              <a:ea typeface="+mn-ea"/>
              <a:cs typeface="+mn-cs"/>
              <a:sym typeface="Arial"/>
            </a:endParaRPr>
          </a:p>
        </p:txBody>
      </p:sp>
      <p:sp>
        <p:nvSpPr>
          <p:cNvPr id="24" name="TextBox 23">
            <a:extLst>
              <a:ext uri="{FF2B5EF4-FFF2-40B4-BE49-F238E27FC236}">
                <a16:creationId xmlns:a16="http://schemas.microsoft.com/office/drawing/2014/main" id="{189B6FA8-F694-4FCA-8F65-986199BC113C}"/>
              </a:ext>
            </a:extLst>
          </p:cNvPr>
          <p:cNvSpPr txBox="1"/>
          <p:nvPr/>
        </p:nvSpPr>
        <p:spPr>
          <a:xfrm>
            <a:off x="442913" y="4835020"/>
            <a:ext cx="10204414" cy="276999"/>
          </a:xfrm>
          <a:prstGeom prst="rect">
            <a:avLst/>
          </a:prstGeom>
          <a:noFill/>
        </p:spPr>
        <p:txBody>
          <a:bodyPr wrap="square" rtlCol="0">
            <a:spAutoFit/>
          </a:bodyPr>
          <a:lstStyle/>
          <a:p>
            <a:pPr lvl="0">
              <a:buClr>
                <a:srgbClr val="000000"/>
              </a:buClr>
              <a:defRPr/>
            </a:pPr>
            <a:r>
              <a:rPr lang="en-US" sz="1200" kern="0" dirty="0">
                <a:solidFill>
                  <a:srgbClr val="000000"/>
                </a:solidFill>
                <a:cs typeface="Arial"/>
                <a:sym typeface="Arial"/>
              </a:rPr>
              <a:t>* Data source: Ministry of Regional Development and </a:t>
            </a:r>
            <a:r>
              <a:rPr lang="hr-HR" sz="1200" kern="0" dirty="0">
                <a:solidFill>
                  <a:srgbClr val="000000"/>
                </a:solidFill>
                <a:cs typeface="Arial"/>
                <a:sym typeface="Arial"/>
              </a:rPr>
              <a:t>EU</a:t>
            </a:r>
            <a:r>
              <a:rPr lang="en-US" sz="1200" kern="0" dirty="0">
                <a:solidFill>
                  <a:srgbClr val="000000"/>
                </a:solidFill>
                <a:cs typeface="Arial"/>
                <a:sym typeface="Arial"/>
              </a:rPr>
              <a:t> Funds, 42nd Session of the Government of the Republic of Croatia, 4 February 2021</a:t>
            </a:r>
            <a:endParaRPr kumimoji="0" lang="hr-HR"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Rectangle 24">
            <a:extLst>
              <a:ext uri="{FF2B5EF4-FFF2-40B4-BE49-F238E27FC236}">
                <a16:creationId xmlns:a16="http://schemas.microsoft.com/office/drawing/2014/main" id="{28DBBCDE-4390-41E2-8FDC-0F9222C4F387}"/>
              </a:ext>
            </a:extLst>
          </p:cNvPr>
          <p:cNvSpPr/>
          <p:nvPr/>
        </p:nvSpPr>
        <p:spPr>
          <a:xfrm>
            <a:off x="465783" y="5198756"/>
            <a:ext cx="11211672" cy="1066572"/>
          </a:xfrm>
          <a:prstGeom prst="rect">
            <a:avLst/>
          </a:prstGeom>
          <a:solidFill>
            <a:schemeClr val="accent2">
              <a:lumMod val="40000"/>
              <a:lumOff val="60000"/>
              <a:alpha val="7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marL="285750" lvl="0" indent="-285750">
              <a:buClr>
                <a:srgbClr val="000000"/>
              </a:buClr>
              <a:buFont typeface="Arial" panose="020B0604020202020204" pitchFamily="34" charset="0"/>
              <a:buChar char="•"/>
              <a:defRPr/>
            </a:pPr>
            <a:r>
              <a:rPr lang="en-US" sz="1400" b="1" kern="0" dirty="0">
                <a:solidFill>
                  <a:srgbClr val="000000"/>
                </a:solidFill>
                <a:sym typeface="Arial"/>
              </a:rPr>
              <a:t>ANNOUNCEMENT: </a:t>
            </a:r>
            <a:r>
              <a:rPr lang="en-US" sz="1400" kern="0" dirty="0">
                <a:solidFill>
                  <a:srgbClr val="000000"/>
                </a:solidFill>
                <a:sym typeface="Arial"/>
              </a:rPr>
              <a:t>Call for </a:t>
            </a:r>
            <a:r>
              <a:rPr lang="hr-HR" sz="1400" kern="0" dirty="0" err="1">
                <a:solidFill>
                  <a:srgbClr val="000000"/>
                </a:solidFill>
                <a:sym typeface="Arial"/>
              </a:rPr>
              <a:t>proposals</a:t>
            </a:r>
            <a:r>
              <a:rPr lang="en-US" sz="1400" kern="0" dirty="0">
                <a:solidFill>
                  <a:srgbClr val="000000"/>
                </a:solidFill>
                <a:sym typeface="Arial"/>
              </a:rPr>
              <a:t> for the building and equipping production facilities</a:t>
            </a:r>
            <a:r>
              <a:rPr lang="hr-HR" sz="1400" kern="0" dirty="0">
                <a:solidFill>
                  <a:srgbClr val="000000"/>
                </a:solidFill>
                <a:sym typeface="Arial"/>
              </a:rPr>
              <a:t> </a:t>
            </a:r>
            <a:r>
              <a:rPr lang="en-US" sz="1400" kern="0" dirty="0">
                <a:solidFill>
                  <a:srgbClr val="000000"/>
                </a:solidFill>
                <a:sym typeface="Arial"/>
              </a:rPr>
              <a:t>of companies worth between 1 billion and 1.5 billion </a:t>
            </a:r>
            <a:r>
              <a:rPr lang="hr-HR" sz="1400" kern="0" dirty="0">
                <a:solidFill>
                  <a:srgbClr val="000000"/>
                </a:solidFill>
                <a:sym typeface="Arial"/>
              </a:rPr>
              <a:t>HRK</a:t>
            </a:r>
            <a:r>
              <a:rPr lang="en-US" sz="1400" kern="0" dirty="0">
                <a:solidFill>
                  <a:srgbClr val="000000"/>
                </a:solidFill>
                <a:sym typeface="Arial"/>
              </a:rPr>
              <a:t> for entrepreneurs in all sectors. It is expected in the first half of 2021.</a:t>
            </a:r>
            <a:endParaRPr lang="hr-HR" sz="1400" kern="0" dirty="0">
              <a:solidFill>
                <a:srgbClr val="000000"/>
              </a:solidFill>
              <a:sym typeface="Arial"/>
            </a:endParaRPr>
          </a:p>
          <a:p>
            <a:pPr marL="285750" lvl="0" indent="-285750">
              <a:buClr>
                <a:srgbClr val="000000"/>
              </a:buClr>
              <a:buFont typeface="Arial" panose="020B0604020202020204" pitchFamily="34" charset="0"/>
              <a:buChar char="•"/>
              <a:defRPr/>
            </a:pPr>
            <a:r>
              <a:rPr kumimoji="0" lang="hr-HR" sz="1400" b="1" i="0" u="none" strike="noStrike" kern="0" cap="none" spc="0" normalizeH="0" baseline="0" noProof="0" dirty="0">
                <a:ln>
                  <a:noFill/>
                </a:ln>
                <a:solidFill>
                  <a:srgbClr val="000000"/>
                </a:solidFill>
                <a:effectLst/>
                <a:uLnTx/>
                <a:uFillTx/>
                <a:latin typeface="Arial"/>
                <a:ea typeface="+mn-ea"/>
                <a:cs typeface="+mn-cs"/>
                <a:sym typeface="Arial"/>
              </a:rPr>
              <a:t>REACT-EU</a:t>
            </a:r>
            <a:r>
              <a:rPr kumimoji="0" lang="hr-HR" sz="14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Recovery Assistance for Cohesion and the Territories of Europe</a:t>
            </a:r>
            <a:r>
              <a:rPr kumimoji="0" lang="hr-HR" sz="1400" b="0" i="0" u="none" strike="noStrike" kern="0" cap="none" spc="0" normalizeH="0" baseline="0" noProof="0" dirty="0">
                <a:ln>
                  <a:noFill/>
                </a:ln>
                <a:solidFill>
                  <a:srgbClr val="000000"/>
                </a:solidFill>
                <a:effectLst/>
                <a:uLnTx/>
                <a:uFillTx/>
                <a:latin typeface="Arial"/>
                <a:ea typeface="+mn-ea"/>
                <a:cs typeface="+mn-cs"/>
                <a:sym typeface="Arial"/>
              </a:rPr>
              <a:t>): </a:t>
            </a:r>
            <a:r>
              <a:rPr lang="en-US" sz="1400" kern="0" dirty="0">
                <a:solidFill>
                  <a:srgbClr val="000000"/>
                </a:solidFill>
                <a:sym typeface="Arial"/>
              </a:rPr>
              <a:t>funds that strengthen the allocations of funds for the period from 2014 to 2020 in order to bridge the period until the use of new funds.</a:t>
            </a:r>
            <a:endParaRPr kumimoji="0" lang="hr-H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352863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9088EE-4545-4A52-929A-4D73D414528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75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75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14">
            <a:extLst>
              <a:ext uri="{FF2B5EF4-FFF2-40B4-BE49-F238E27FC236}">
                <a16:creationId xmlns:a16="http://schemas.microsoft.com/office/drawing/2014/main" id="{0A3628C8-B190-4B9E-9038-BA10B8D072DC}"/>
              </a:ext>
            </a:extLst>
          </p:cNvPr>
          <p:cNvSpPr/>
          <p:nvPr/>
        </p:nvSpPr>
        <p:spPr>
          <a:xfrm>
            <a:off x="-1" y="2155855"/>
            <a:ext cx="4140000" cy="39897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26CBDF07-186F-4770-BD78-06DAEE2012AA}"/>
              </a:ext>
            </a:extLst>
          </p:cNvPr>
          <p:cNvSpPr txBox="1"/>
          <p:nvPr/>
        </p:nvSpPr>
        <p:spPr>
          <a:xfrm>
            <a:off x="269350" y="2373326"/>
            <a:ext cx="3550393" cy="3554819"/>
          </a:xfrm>
          <a:prstGeom prst="rect">
            <a:avLst/>
          </a:prstGeom>
          <a:noFill/>
        </p:spPr>
        <p:txBody>
          <a:bodyPr wrap="square" rtlCol="0">
            <a:spAutoFit/>
          </a:bodyPr>
          <a:lstStyle/>
          <a:p>
            <a:pPr lvl="0">
              <a:buClr>
                <a:srgbClr val="000000"/>
              </a:buClr>
              <a:defRPr/>
            </a:pPr>
            <a:r>
              <a:rPr lang="en-US" sz="1500" b="1" kern="0" dirty="0">
                <a:solidFill>
                  <a:srgbClr val="464646"/>
                </a:solidFill>
                <a:cs typeface="Arial"/>
                <a:sym typeface="Arial"/>
              </a:rPr>
              <a:t>What are our clients and potential clients currently doing?</a:t>
            </a:r>
          </a:p>
          <a:p>
            <a:pPr lvl="0">
              <a:buClr>
                <a:srgbClr val="000000"/>
              </a:buClr>
              <a:defRPr/>
            </a:pPr>
            <a:endParaRPr lang="en-US" sz="1500" b="1" kern="0" dirty="0">
              <a:solidFill>
                <a:srgbClr val="464646"/>
              </a:solidFill>
              <a:cs typeface="Arial"/>
              <a:sym typeface="Arial"/>
            </a:endParaRPr>
          </a:p>
          <a:p>
            <a:pPr lvl="0">
              <a:buClr>
                <a:srgbClr val="000000"/>
              </a:buClr>
              <a:defRPr/>
            </a:pPr>
            <a:r>
              <a:rPr lang="en-US" sz="1500" kern="0" dirty="0">
                <a:solidFill>
                  <a:srgbClr val="464646"/>
                </a:solidFill>
                <a:cs typeface="Arial"/>
                <a:sym typeface="Arial"/>
              </a:rPr>
              <a:t>They try to ensure that </a:t>
            </a:r>
            <a:r>
              <a:rPr lang="hr-HR" sz="1500" kern="0" dirty="0" err="1">
                <a:solidFill>
                  <a:srgbClr val="464646"/>
                </a:solidFill>
                <a:cs typeface="Arial"/>
                <a:sym typeface="Arial"/>
              </a:rPr>
              <a:t>their</a:t>
            </a:r>
            <a:r>
              <a:rPr lang="hr-HR" sz="1500" kern="0" dirty="0">
                <a:solidFill>
                  <a:srgbClr val="464646"/>
                </a:solidFill>
                <a:cs typeface="Arial"/>
                <a:sym typeface="Arial"/>
              </a:rPr>
              <a:t> </a:t>
            </a:r>
            <a:r>
              <a:rPr lang="hr-HR" sz="1500" kern="0" dirty="0" err="1">
                <a:solidFill>
                  <a:srgbClr val="464646"/>
                </a:solidFill>
                <a:cs typeface="Arial"/>
                <a:sym typeface="Arial"/>
              </a:rPr>
              <a:t>planned</a:t>
            </a:r>
            <a:r>
              <a:rPr lang="hr-HR" sz="1500" kern="0" dirty="0">
                <a:solidFill>
                  <a:srgbClr val="464646"/>
                </a:solidFill>
                <a:cs typeface="Arial"/>
                <a:sym typeface="Arial"/>
              </a:rPr>
              <a:t> </a:t>
            </a:r>
            <a:r>
              <a:rPr lang="hr-HR" sz="1500" kern="0" dirty="0" err="1">
                <a:solidFill>
                  <a:srgbClr val="464646"/>
                </a:solidFill>
                <a:cs typeface="Arial"/>
                <a:sym typeface="Arial"/>
              </a:rPr>
              <a:t>projects</a:t>
            </a:r>
            <a:r>
              <a:rPr lang="hr-HR" sz="1500" kern="0" dirty="0">
                <a:solidFill>
                  <a:srgbClr val="464646"/>
                </a:solidFill>
                <a:cs typeface="Arial"/>
                <a:sym typeface="Arial"/>
              </a:rPr>
              <a:t> </a:t>
            </a:r>
            <a:r>
              <a:rPr lang="en-US" sz="1500" kern="0" dirty="0">
                <a:solidFill>
                  <a:srgbClr val="464646"/>
                </a:solidFill>
                <a:cs typeface="Arial"/>
                <a:sym typeface="Arial"/>
              </a:rPr>
              <a:t>are included either directly or according to the scheme in some of the program documents.</a:t>
            </a:r>
          </a:p>
          <a:p>
            <a:pPr lvl="0">
              <a:buClr>
                <a:srgbClr val="000000"/>
              </a:buClr>
              <a:defRPr/>
            </a:pPr>
            <a:endParaRPr lang="en-US" sz="1500" b="1" kern="0" dirty="0">
              <a:solidFill>
                <a:srgbClr val="464646"/>
              </a:solidFill>
              <a:cs typeface="Arial"/>
              <a:sym typeface="Arial"/>
            </a:endParaRPr>
          </a:p>
          <a:p>
            <a:pPr lvl="0">
              <a:buClr>
                <a:srgbClr val="000000"/>
              </a:buClr>
              <a:defRPr/>
            </a:pPr>
            <a:r>
              <a:rPr lang="en-US" sz="1500" b="1" kern="0" dirty="0">
                <a:solidFill>
                  <a:srgbClr val="464646"/>
                </a:solidFill>
                <a:cs typeface="Arial"/>
                <a:sym typeface="Arial"/>
              </a:rPr>
              <a:t>What are the institutions currently trying in the strategic planning system?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500" b="0" i="0" u="none" strike="noStrike" kern="0" cap="none" spc="0" normalizeH="0" baseline="0" noProof="0" dirty="0">
              <a:ln>
                <a:noFill/>
              </a:ln>
              <a:solidFill>
                <a:srgbClr val="464646"/>
              </a:solidFill>
              <a:effectLst/>
              <a:uLnTx/>
              <a:uFillTx/>
              <a:latin typeface="Arial"/>
              <a:cs typeface="Arial"/>
              <a:sym typeface="Arial"/>
            </a:endParaRPr>
          </a:p>
          <a:p>
            <a:pPr lvl="0">
              <a:buClr>
                <a:srgbClr val="000000"/>
              </a:buClr>
              <a:defRPr/>
            </a:pPr>
            <a:r>
              <a:rPr lang="en-US" sz="1500" kern="0" dirty="0">
                <a:solidFill>
                  <a:srgbClr val="464646"/>
                </a:solidFill>
                <a:cs typeface="Arial"/>
                <a:sym typeface="Arial"/>
              </a:rPr>
              <a:t>Gather enough projects that are ready to implement and contribute to the green and digital transition.</a:t>
            </a:r>
            <a:endParaRPr kumimoji="0" lang="pl-PL" sz="1500" b="0" i="0" u="none" strike="noStrike" kern="0" cap="none" spc="0" normalizeH="0" baseline="0" noProof="0" dirty="0">
              <a:ln>
                <a:noFill/>
              </a:ln>
              <a:solidFill>
                <a:srgbClr val="464646"/>
              </a:solidFill>
              <a:effectLst/>
              <a:uLnTx/>
              <a:uFillTx/>
              <a:latin typeface="Arial"/>
              <a:cs typeface="Arial"/>
              <a:sym typeface="Arial"/>
            </a:endParaRPr>
          </a:p>
        </p:txBody>
      </p:sp>
      <p:sp>
        <p:nvSpPr>
          <p:cNvPr id="18" name="Google Shape;398;p69">
            <a:extLst>
              <a:ext uri="{FF2B5EF4-FFF2-40B4-BE49-F238E27FC236}">
                <a16:creationId xmlns:a16="http://schemas.microsoft.com/office/drawing/2014/main" id="{BD5443F3-631A-4409-AFF1-2BB1B670C9EE}"/>
              </a:ext>
            </a:extLst>
          </p:cNvPr>
          <p:cNvSpPr txBox="1">
            <a:spLocks/>
          </p:cNvSpPr>
          <p:nvPr/>
        </p:nvSpPr>
        <p:spPr>
          <a:xfrm>
            <a:off x="269350" y="837805"/>
            <a:ext cx="3982060" cy="131804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Progress of the Republic of Croatia in the programming of EU funds</a:t>
            </a:r>
            <a:endParaRPr kumimoji="0" lang="hr-HR"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sp>
        <p:nvSpPr>
          <p:cNvPr id="20" name="Google Shape;628;p64">
            <a:extLst>
              <a:ext uri="{FF2B5EF4-FFF2-40B4-BE49-F238E27FC236}">
                <a16:creationId xmlns:a16="http://schemas.microsoft.com/office/drawing/2014/main" id="{AF9D30C8-2CE4-48F8-B79D-EC2AA862FFCE}"/>
              </a:ext>
            </a:extLst>
          </p:cNvPr>
          <p:cNvSpPr/>
          <p:nvPr/>
        </p:nvSpPr>
        <p:spPr>
          <a:xfrm>
            <a:off x="9316896" y="1380079"/>
            <a:ext cx="2384650" cy="652452"/>
          </a:xfrm>
          <a:prstGeom prst="rect">
            <a:avLst/>
          </a:prstGeom>
          <a:solidFill>
            <a:schemeClr val="accent2"/>
          </a:solidFill>
          <a:ln>
            <a:solidFill>
              <a:schemeClr val="accent2"/>
            </a:solidFill>
          </a:ln>
        </p:spPr>
        <p:txBody>
          <a:bodyPr spcFirstLastPara="1" wrap="square" lIns="72000" tIns="72000" rIns="72000" bIns="72000" anchor="t" anchorCtr="0">
            <a:noAutofit/>
          </a:bodyPr>
          <a:lstStyle/>
          <a:p>
            <a:pPr lvl="0" algn="ctr">
              <a:buClr>
                <a:srgbClr val="000000"/>
              </a:buClr>
              <a:buSzPts val="2100"/>
              <a:defRPr/>
            </a:pPr>
            <a:r>
              <a:rPr lang="hr-HR" sz="1600" b="1" kern="0" dirty="0">
                <a:solidFill>
                  <a:srgbClr val="464646"/>
                </a:solidFill>
                <a:cs typeface="Arial"/>
                <a:sym typeface="Arial"/>
              </a:rPr>
              <a:t>National Development </a:t>
            </a:r>
            <a:r>
              <a:rPr lang="hr-HR" sz="1600" b="1" kern="0" dirty="0" err="1">
                <a:solidFill>
                  <a:srgbClr val="464646"/>
                </a:solidFill>
                <a:cs typeface="Arial"/>
                <a:sym typeface="Arial"/>
              </a:rPr>
              <a:t>Strategy</a:t>
            </a:r>
            <a:endParaRPr kumimoji="0" lang="en-US" sz="1600" b="1" i="0" u="none" strike="noStrike" kern="0" cap="none" spc="0" normalizeH="0" baseline="0" noProof="0" dirty="0">
              <a:ln>
                <a:noFill/>
              </a:ln>
              <a:solidFill>
                <a:srgbClr val="464646"/>
              </a:solidFill>
              <a:effectLst/>
              <a:uLnTx/>
              <a:uFillTx/>
              <a:latin typeface="Arial"/>
              <a:cs typeface="Arial"/>
              <a:sym typeface="Arial"/>
            </a:endParaRPr>
          </a:p>
        </p:txBody>
      </p:sp>
      <p:sp>
        <p:nvSpPr>
          <p:cNvPr id="23" name="Google Shape;628;p64">
            <a:extLst>
              <a:ext uri="{FF2B5EF4-FFF2-40B4-BE49-F238E27FC236}">
                <a16:creationId xmlns:a16="http://schemas.microsoft.com/office/drawing/2014/main" id="{F90E428F-31CA-49FA-80EC-411446BC96B5}"/>
              </a:ext>
            </a:extLst>
          </p:cNvPr>
          <p:cNvSpPr/>
          <p:nvPr/>
        </p:nvSpPr>
        <p:spPr>
          <a:xfrm>
            <a:off x="6796297" y="1380274"/>
            <a:ext cx="2384650" cy="652257"/>
          </a:xfrm>
          <a:prstGeom prst="rect">
            <a:avLst/>
          </a:prstGeom>
          <a:solidFill>
            <a:schemeClr val="accent2"/>
          </a:solidFill>
          <a:ln>
            <a:solidFill>
              <a:schemeClr val="accent2"/>
            </a:solidFill>
          </a:ln>
        </p:spPr>
        <p:txBody>
          <a:bodyPr spcFirstLastPara="1" wrap="square" lIns="72000" tIns="72000" rIns="72000" bIns="72000" anchor="t" anchorCtr="0">
            <a:noAutofit/>
          </a:bodyPr>
          <a:lstStyle/>
          <a:p>
            <a:pPr lvl="0" algn="ctr">
              <a:buClr>
                <a:srgbClr val="000000"/>
              </a:buClr>
              <a:buSzPts val="2100"/>
              <a:defRPr/>
            </a:pPr>
            <a:r>
              <a:rPr lang="hr-HR" sz="1600" b="1" kern="0" dirty="0" err="1">
                <a:solidFill>
                  <a:srgbClr val="464646"/>
                </a:solidFill>
                <a:cs typeface="Arial"/>
                <a:sym typeface="Arial"/>
              </a:rPr>
              <a:t>Partnership</a:t>
            </a:r>
            <a:r>
              <a:rPr lang="hr-HR" sz="1600" b="1" kern="0" dirty="0">
                <a:solidFill>
                  <a:srgbClr val="464646"/>
                </a:solidFill>
                <a:cs typeface="Arial"/>
                <a:sym typeface="Arial"/>
              </a:rPr>
              <a:t> </a:t>
            </a:r>
            <a:r>
              <a:rPr lang="hr-HR" sz="1600" b="1" kern="0" dirty="0" err="1">
                <a:solidFill>
                  <a:srgbClr val="464646"/>
                </a:solidFill>
                <a:cs typeface="Arial"/>
                <a:sym typeface="Arial"/>
              </a:rPr>
              <a:t>agreement</a:t>
            </a:r>
            <a:r>
              <a:rPr lang="hr-HR" sz="1600" b="1" kern="0" dirty="0">
                <a:solidFill>
                  <a:srgbClr val="464646"/>
                </a:solidFill>
                <a:cs typeface="Arial"/>
                <a:sym typeface="Arial"/>
              </a:rPr>
              <a:t> (ESI </a:t>
            </a:r>
            <a:r>
              <a:rPr lang="hr-HR" sz="1600" b="1" kern="0" dirty="0" err="1">
                <a:solidFill>
                  <a:srgbClr val="464646"/>
                </a:solidFill>
                <a:cs typeface="Arial"/>
                <a:sym typeface="Arial"/>
              </a:rPr>
              <a:t>funds</a:t>
            </a:r>
            <a:r>
              <a:rPr lang="hr-HR" sz="1600" b="1" kern="0" dirty="0">
                <a:solidFill>
                  <a:srgbClr val="464646"/>
                </a:solidFill>
                <a:cs typeface="Arial"/>
                <a:sym typeface="Arial"/>
              </a:rPr>
              <a:t>)</a:t>
            </a:r>
            <a:endParaRPr kumimoji="0" lang="hr-HR" sz="1600" b="1" i="0" u="none" strike="noStrike" kern="0" cap="none" spc="0" normalizeH="0" baseline="0" noProof="0" dirty="0">
              <a:ln>
                <a:noFill/>
              </a:ln>
              <a:solidFill>
                <a:srgbClr val="464646"/>
              </a:solidFill>
              <a:effectLst/>
              <a:uLnTx/>
              <a:uFillTx/>
              <a:latin typeface="Arial"/>
              <a:cs typeface="Arial"/>
              <a:sym typeface="Arial"/>
            </a:endParaRPr>
          </a:p>
        </p:txBody>
      </p:sp>
      <p:sp>
        <p:nvSpPr>
          <p:cNvPr id="24" name="Google Shape;628;p64">
            <a:extLst>
              <a:ext uri="{FF2B5EF4-FFF2-40B4-BE49-F238E27FC236}">
                <a16:creationId xmlns:a16="http://schemas.microsoft.com/office/drawing/2014/main" id="{672CAFEC-C51D-405E-A830-546BFDB1742F}"/>
              </a:ext>
            </a:extLst>
          </p:cNvPr>
          <p:cNvSpPr/>
          <p:nvPr/>
        </p:nvSpPr>
        <p:spPr>
          <a:xfrm>
            <a:off x="4276548" y="1380274"/>
            <a:ext cx="2383200" cy="652257"/>
          </a:xfrm>
          <a:prstGeom prst="rect">
            <a:avLst/>
          </a:prstGeom>
          <a:solidFill>
            <a:schemeClr val="accent2"/>
          </a:solidFill>
          <a:ln>
            <a:solidFill>
              <a:schemeClr val="accent2"/>
            </a:solidFill>
          </a:ln>
        </p:spPr>
        <p:txBody>
          <a:bodyPr spcFirstLastPara="1" wrap="square" lIns="72000" tIns="72000" rIns="72000" bIns="72000" anchor="t" anchorCtr="0">
            <a:noAutofit/>
          </a:bodyPr>
          <a:lstStyle/>
          <a:p>
            <a:pPr lvl="0" algn="ctr">
              <a:buClr>
                <a:srgbClr val="000000"/>
              </a:buClr>
              <a:buSzPts val="2100"/>
              <a:defRPr/>
            </a:pPr>
            <a:r>
              <a:rPr lang="en-US" sz="1600" b="1" kern="0" dirty="0">
                <a:solidFill>
                  <a:srgbClr val="464646"/>
                </a:solidFill>
                <a:cs typeface="Arial"/>
                <a:sym typeface="Arial"/>
              </a:rPr>
              <a:t>National Recovery and Resilience Plan</a:t>
            </a:r>
            <a:endParaRPr kumimoji="0" lang="pl-PL" sz="1600" b="1" i="0" u="none" strike="noStrike" kern="0" cap="none" spc="0" normalizeH="0" baseline="0" noProof="0" dirty="0">
              <a:ln>
                <a:noFill/>
              </a:ln>
              <a:solidFill>
                <a:srgbClr val="464646"/>
              </a:solidFill>
              <a:effectLst/>
              <a:uLnTx/>
              <a:uFillTx/>
              <a:latin typeface="Arial"/>
              <a:cs typeface="Arial"/>
              <a:sym typeface="Arial"/>
            </a:endParaRPr>
          </a:p>
        </p:txBody>
      </p:sp>
      <p:sp>
        <p:nvSpPr>
          <p:cNvPr id="25" name="Rectangle 24">
            <a:extLst>
              <a:ext uri="{FF2B5EF4-FFF2-40B4-BE49-F238E27FC236}">
                <a16:creationId xmlns:a16="http://schemas.microsoft.com/office/drawing/2014/main" id="{C2986D43-5E67-4B27-879C-8235244E19E9}"/>
              </a:ext>
            </a:extLst>
          </p:cNvPr>
          <p:cNvSpPr/>
          <p:nvPr/>
        </p:nvSpPr>
        <p:spPr>
          <a:xfrm>
            <a:off x="4276548" y="2155855"/>
            <a:ext cx="2383200" cy="3989762"/>
          </a:xfrm>
          <a:prstGeom prst="rect">
            <a:avLst/>
          </a:prstGeom>
          <a:solidFill>
            <a:schemeClr val="accent2">
              <a:lumMod val="20000"/>
              <a:lumOff val="80000"/>
              <a:alpha val="7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4B110A94-12E6-4A2D-ADD0-C48B8D2D5880}"/>
              </a:ext>
            </a:extLst>
          </p:cNvPr>
          <p:cNvSpPr/>
          <p:nvPr/>
        </p:nvSpPr>
        <p:spPr>
          <a:xfrm>
            <a:off x="6796297" y="2155855"/>
            <a:ext cx="2384650" cy="3989762"/>
          </a:xfrm>
          <a:prstGeom prst="rect">
            <a:avLst/>
          </a:prstGeom>
          <a:solidFill>
            <a:schemeClr val="accent2">
              <a:lumMod val="20000"/>
              <a:lumOff val="80000"/>
              <a:alpha val="7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F4EFC974-970B-41E6-B1F1-9DD61FA75C18}"/>
              </a:ext>
            </a:extLst>
          </p:cNvPr>
          <p:cNvSpPr/>
          <p:nvPr/>
        </p:nvSpPr>
        <p:spPr>
          <a:xfrm>
            <a:off x="9316896" y="2155855"/>
            <a:ext cx="2384650" cy="3989762"/>
          </a:xfrm>
          <a:prstGeom prst="rect">
            <a:avLst/>
          </a:prstGeom>
          <a:solidFill>
            <a:schemeClr val="accent2">
              <a:lumMod val="20000"/>
              <a:lumOff val="80000"/>
              <a:alpha val="7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9" name="TextBox 28">
            <a:extLst>
              <a:ext uri="{FF2B5EF4-FFF2-40B4-BE49-F238E27FC236}">
                <a16:creationId xmlns:a16="http://schemas.microsoft.com/office/drawing/2014/main" id="{731C6488-3BC3-4CC0-9600-E00259A86A04}"/>
              </a:ext>
            </a:extLst>
          </p:cNvPr>
          <p:cNvSpPr txBox="1"/>
          <p:nvPr/>
        </p:nvSpPr>
        <p:spPr>
          <a:xfrm>
            <a:off x="6795697" y="2302907"/>
            <a:ext cx="2383200" cy="3662541"/>
          </a:xfrm>
          <a:prstGeom prst="rect">
            <a:avLst/>
          </a:prstGeom>
          <a:noFill/>
        </p:spPr>
        <p:txBody>
          <a:bodyPr wrap="square" rtlCol="0">
            <a:spAutoFit/>
          </a:bodyPr>
          <a:lstStyle/>
          <a:p>
            <a:pPr lvl="0" algn="ctr">
              <a:buClr>
                <a:srgbClr val="000000"/>
              </a:buClr>
              <a:defRPr/>
            </a:pPr>
            <a:r>
              <a:rPr lang="hr-HR" sz="1450" kern="0" dirty="0">
                <a:solidFill>
                  <a:srgbClr val="000000"/>
                </a:solidFill>
                <a:cs typeface="Arial"/>
                <a:sym typeface="Arial"/>
              </a:rPr>
              <a:t>OP </a:t>
            </a:r>
            <a:r>
              <a:rPr lang="en-US" sz="1450" kern="0" dirty="0">
                <a:solidFill>
                  <a:srgbClr val="000000"/>
                </a:solidFill>
                <a:cs typeface="Arial"/>
                <a:sym typeface="Arial"/>
              </a:rPr>
              <a:t>Competitiveness and Cohesion 2021 – 2027</a:t>
            </a:r>
            <a:endParaRPr lang="hr-HR" sz="1450" kern="0" dirty="0">
              <a:solidFill>
                <a:srgbClr val="000000"/>
              </a:solidFill>
              <a:cs typeface="Arial"/>
              <a:sym typeface="Arial"/>
            </a:endParaRPr>
          </a:p>
          <a:p>
            <a:pPr lvl="0" algn="ctr">
              <a:buClr>
                <a:srgbClr val="000000"/>
              </a:buClr>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defRPr/>
            </a:pPr>
            <a:r>
              <a:rPr lang="en-US" sz="1450" kern="0" dirty="0">
                <a:solidFill>
                  <a:srgbClr val="000000"/>
                </a:solidFill>
                <a:cs typeface="Arial"/>
                <a:sym typeface="Arial"/>
              </a:rPr>
              <a:t>OP Eff</a:t>
            </a:r>
            <a:r>
              <a:rPr lang="hr-HR" sz="1450" kern="0" dirty="0" err="1">
                <a:solidFill>
                  <a:srgbClr val="000000"/>
                </a:solidFill>
                <a:cs typeface="Arial"/>
                <a:sym typeface="Arial"/>
              </a:rPr>
              <a:t>icient</a:t>
            </a:r>
            <a:r>
              <a:rPr lang="en-US" sz="1450" kern="0" dirty="0">
                <a:solidFill>
                  <a:srgbClr val="000000"/>
                </a:solidFill>
                <a:cs typeface="Arial"/>
                <a:sym typeface="Arial"/>
              </a:rPr>
              <a:t> Human Resources 2021-2027</a:t>
            </a:r>
            <a:endParaRPr lang="hr-HR" sz="1450" kern="0" dirty="0">
              <a:solidFill>
                <a:srgbClr val="000000"/>
              </a:solidFill>
              <a:cs typeface="Arial"/>
              <a:sym typeface="Arial"/>
            </a:endParaRPr>
          </a:p>
          <a:p>
            <a:pPr lvl="0" algn="ctr">
              <a:buClr>
                <a:srgbClr val="000000"/>
              </a:buClr>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defRPr/>
            </a:pPr>
            <a:r>
              <a:rPr lang="hr-HR" sz="1450" kern="0" dirty="0">
                <a:solidFill>
                  <a:srgbClr val="000000"/>
                </a:solidFill>
                <a:cs typeface="Arial"/>
                <a:sym typeface="Arial"/>
              </a:rPr>
              <a:t>European </a:t>
            </a:r>
            <a:r>
              <a:rPr lang="hr-HR" sz="1450" kern="0" dirty="0" err="1">
                <a:solidFill>
                  <a:srgbClr val="000000"/>
                </a:solidFill>
                <a:cs typeface="Arial"/>
                <a:sym typeface="Arial"/>
              </a:rPr>
              <a:t>Territorial</a:t>
            </a:r>
            <a:r>
              <a:rPr lang="hr-HR" sz="1450" kern="0" dirty="0">
                <a:solidFill>
                  <a:srgbClr val="000000"/>
                </a:solidFill>
                <a:cs typeface="Arial"/>
                <a:sym typeface="Arial"/>
              </a:rPr>
              <a:t> </a:t>
            </a:r>
            <a:r>
              <a:rPr lang="hr-HR" sz="1450" kern="0" dirty="0" err="1">
                <a:solidFill>
                  <a:srgbClr val="000000"/>
                </a:solidFill>
                <a:cs typeface="Arial"/>
                <a:sym typeface="Arial"/>
              </a:rPr>
              <a:t>Cooperation</a:t>
            </a:r>
            <a:r>
              <a:rPr lang="hr-HR" sz="1450" kern="0" dirty="0">
                <a:solidFill>
                  <a:srgbClr val="000000"/>
                </a:solidFill>
                <a:cs typeface="Arial"/>
                <a:sym typeface="Arial"/>
              </a:rPr>
              <a:t> </a:t>
            </a:r>
            <a:r>
              <a:rPr lang="hr-HR" sz="1450" kern="0" dirty="0" err="1">
                <a:solidFill>
                  <a:srgbClr val="000000"/>
                </a:solidFill>
                <a:cs typeface="Arial"/>
                <a:sym typeface="Arial"/>
              </a:rPr>
              <a:t>Programme</a:t>
            </a:r>
            <a:r>
              <a:rPr lang="hr-HR" sz="1450" kern="0" dirty="0">
                <a:solidFill>
                  <a:srgbClr val="000000"/>
                </a:solidFill>
                <a:cs typeface="Arial"/>
                <a:sym typeface="Arial"/>
              </a:rPr>
              <a:t> </a:t>
            </a:r>
            <a:r>
              <a:rPr lang="en-US" sz="1450" kern="0" dirty="0">
                <a:solidFill>
                  <a:srgbClr val="000000"/>
                </a:solidFill>
                <a:cs typeface="Arial"/>
                <a:sym typeface="Arial"/>
              </a:rPr>
              <a:t>2021-2027</a:t>
            </a: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defRPr/>
            </a:pPr>
            <a:r>
              <a:rPr kumimoji="0" lang="hr-HR" sz="1450" b="0" i="0" u="none" strike="noStrike" kern="0" cap="none" spc="0" normalizeH="0" baseline="0" noProof="0" dirty="0">
                <a:ln>
                  <a:noFill/>
                </a:ln>
                <a:solidFill>
                  <a:srgbClr val="000000"/>
                </a:solidFill>
                <a:effectLst/>
                <a:uLnTx/>
                <a:uFillTx/>
                <a:latin typeface="Arial"/>
                <a:cs typeface="Arial"/>
                <a:sym typeface="Arial"/>
              </a:rPr>
              <a:t>CAP </a:t>
            </a:r>
            <a:r>
              <a:rPr kumimoji="0" lang="hr-HR" sz="1450" b="0" i="0" u="none" strike="noStrike" kern="0" cap="none" spc="0" normalizeH="0" baseline="0" noProof="0" dirty="0" err="1">
                <a:ln>
                  <a:noFill/>
                </a:ln>
                <a:solidFill>
                  <a:srgbClr val="000000"/>
                </a:solidFill>
                <a:effectLst/>
                <a:uLnTx/>
                <a:uFillTx/>
                <a:latin typeface="Arial"/>
                <a:cs typeface="Arial"/>
                <a:sym typeface="Arial"/>
              </a:rPr>
              <a:t>Strategic</a:t>
            </a:r>
            <a:r>
              <a:rPr kumimoji="0" lang="hr-HR" sz="1450" b="0" i="0" u="none" strike="noStrike" kern="0" cap="none" spc="0" normalizeH="0" baseline="0" noProof="0" dirty="0">
                <a:ln>
                  <a:noFill/>
                </a:ln>
                <a:solidFill>
                  <a:srgbClr val="000000"/>
                </a:solidFill>
                <a:effectLst/>
                <a:uLnTx/>
                <a:uFillTx/>
                <a:latin typeface="Arial"/>
                <a:cs typeface="Arial"/>
                <a:sym typeface="Arial"/>
              </a:rPr>
              <a:t> </a:t>
            </a:r>
            <a:r>
              <a:rPr kumimoji="0" lang="hr-HR" sz="1450" b="0" i="0" u="none" strike="noStrike" kern="0" cap="none" spc="0" normalizeH="0" baseline="0" noProof="0" dirty="0" err="1">
                <a:ln>
                  <a:noFill/>
                </a:ln>
                <a:solidFill>
                  <a:srgbClr val="000000"/>
                </a:solidFill>
                <a:effectLst/>
                <a:uLnTx/>
                <a:uFillTx/>
                <a:latin typeface="Arial"/>
                <a:cs typeface="Arial"/>
                <a:sym typeface="Arial"/>
              </a:rPr>
              <a:t>Plans</a:t>
            </a:r>
            <a:r>
              <a:rPr kumimoji="0" lang="hr-HR" sz="1450" b="0" i="0" u="none" strike="noStrike" kern="0" cap="none" spc="0" normalizeH="0" baseline="0" noProof="0" dirty="0">
                <a:ln>
                  <a:noFill/>
                </a:ln>
                <a:solidFill>
                  <a:srgbClr val="000000"/>
                </a:solidFill>
                <a:effectLst/>
                <a:uLnTx/>
                <a:uFillTx/>
                <a:latin typeface="Arial"/>
                <a:cs typeface="Arial"/>
                <a:sym typeface="Arial"/>
              </a:rPr>
              <a:t> </a:t>
            </a:r>
            <a:r>
              <a:rPr lang="en-US" sz="1450" kern="0" dirty="0">
                <a:solidFill>
                  <a:srgbClr val="000000"/>
                </a:solidFill>
                <a:cs typeface="Arial"/>
                <a:sym typeface="Arial"/>
              </a:rPr>
              <a:t>2021-2027</a:t>
            </a:r>
            <a:endParaRPr lang="hr-HR" sz="1450" kern="0" dirty="0">
              <a:solidFill>
                <a:srgbClr val="000000"/>
              </a:solidFil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450" b="0" i="0" u="none" strike="noStrike" kern="0" cap="none" spc="0" normalizeH="0" baseline="0" noProof="0" dirty="0">
                <a:ln>
                  <a:noFill/>
                </a:ln>
                <a:solidFill>
                  <a:srgbClr val="000000"/>
                </a:solidFill>
                <a:effectLst/>
                <a:uLnTx/>
                <a:uFillTx/>
                <a:latin typeface="Arial"/>
                <a:cs typeface="Arial"/>
                <a:sym typeface="Arial"/>
              </a:rPr>
              <a:t> </a:t>
            </a:r>
          </a:p>
        </p:txBody>
      </p:sp>
      <p:sp>
        <p:nvSpPr>
          <p:cNvPr id="30" name="TextBox 29">
            <a:extLst>
              <a:ext uri="{FF2B5EF4-FFF2-40B4-BE49-F238E27FC236}">
                <a16:creationId xmlns:a16="http://schemas.microsoft.com/office/drawing/2014/main" id="{870962D9-7E47-4D13-84A3-A5FF8970AA77}"/>
              </a:ext>
            </a:extLst>
          </p:cNvPr>
          <p:cNvSpPr txBox="1"/>
          <p:nvPr/>
        </p:nvSpPr>
        <p:spPr>
          <a:xfrm>
            <a:off x="9314846" y="2302907"/>
            <a:ext cx="2384650" cy="2993127"/>
          </a:xfrm>
          <a:prstGeom prst="rect">
            <a:avLst/>
          </a:prstGeom>
          <a:noFill/>
        </p:spPr>
        <p:txBody>
          <a:bodyPr wrap="square" rtlCol="0">
            <a:spAutoFit/>
          </a:bodyPr>
          <a:lstStyle/>
          <a:p>
            <a:pPr lvl="0" algn="ctr">
              <a:buClr>
                <a:srgbClr val="000000"/>
              </a:buClr>
              <a:defRPr/>
            </a:pPr>
            <a:r>
              <a:rPr lang="en-US" sz="1450" kern="0" dirty="0">
                <a:solidFill>
                  <a:srgbClr val="000000"/>
                </a:solidFill>
                <a:cs typeface="Arial"/>
                <a:sym typeface="Arial"/>
              </a:rPr>
              <a:t>For the period from 2021 to 2027, the Republic of Croatia will develop 78 umbrella, sectoral and multisectoral acts of strategic planning, with all acts of strategic planning at the level of LRU (R) Sa.</a:t>
            </a:r>
            <a:endParaRPr lang="hr-HR" sz="1450" kern="0" dirty="0">
              <a:solidFill>
                <a:srgbClr val="000000"/>
              </a:solidFill>
              <a:cs typeface="Arial"/>
              <a:sym typeface="Arial"/>
            </a:endParaRPr>
          </a:p>
          <a:p>
            <a:pPr lvl="0" algn="ctr">
              <a:buClr>
                <a:srgbClr val="000000"/>
              </a:buClr>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defRPr/>
            </a:pPr>
            <a:r>
              <a:rPr lang="en-US" sz="1450" kern="0" dirty="0">
                <a:solidFill>
                  <a:srgbClr val="000000"/>
                </a:solidFill>
                <a:cs typeface="Arial"/>
                <a:sym typeface="Arial"/>
              </a:rPr>
              <a:t>All strategic acts must be harmonized with the National Development Strategy 2030.</a:t>
            </a: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TextBox 39">
            <a:extLst>
              <a:ext uri="{FF2B5EF4-FFF2-40B4-BE49-F238E27FC236}">
                <a16:creationId xmlns:a16="http://schemas.microsoft.com/office/drawing/2014/main" id="{B1173AAD-1C9B-4302-B118-36CE52AA560C}"/>
              </a:ext>
            </a:extLst>
          </p:cNvPr>
          <p:cNvSpPr txBox="1"/>
          <p:nvPr/>
        </p:nvSpPr>
        <p:spPr>
          <a:xfrm>
            <a:off x="4248695" y="2244783"/>
            <a:ext cx="2438906" cy="4555093"/>
          </a:xfrm>
          <a:prstGeom prst="rect">
            <a:avLst/>
          </a:prstGeom>
          <a:noFill/>
        </p:spPr>
        <p:txBody>
          <a:bodyPr wrap="square" rtlCol="0">
            <a:spAutoFit/>
          </a:bodyPr>
          <a:lstStyle/>
          <a:p>
            <a:pPr lvl="0" algn="ctr">
              <a:buClr>
                <a:srgbClr val="000000"/>
              </a:buClr>
              <a:defRPr/>
            </a:pPr>
            <a:r>
              <a:rPr lang="en-US" sz="1450" kern="0" dirty="0">
                <a:solidFill>
                  <a:srgbClr val="000000"/>
                </a:solidFill>
                <a:cs typeface="Arial"/>
                <a:sym typeface="Arial"/>
              </a:rPr>
              <a:t>37% of the costs must contribute to the green transition</a:t>
            </a:r>
            <a:endParaRPr lang="hr-HR" sz="1450" kern="0" dirty="0">
              <a:solidFill>
                <a:srgbClr val="000000"/>
              </a:solidFill>
              <a:cs typeface="Arial"/>
              <a:sym typeface="Arial"/>
            </a:endParaRPr>
          </a:p>
          <a:p>
            <a:pPr lvl="0" algn="ctr">
              <a:buClr>
                <a:srgbClr val="000000"/>
              </a:buClr>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defRPr/>
            </a:pPr>
            <a:r>
              <a:rPr lang="en-US" sz="1450" kern="0" dirty="0">
                <a:solidFill>
                  <a:srgbClr val="000000"/>
                </a:solidFill>
                <a:cs typeface="Arial"/>
                <a:sym typeface="Arial"/>
              </a:rPr>
              <a:t>20% of the cost must contribute to the digital transition</a:t>
            </a:r>
            <a:endParaRPr lang="hr-HR" sz="1450" kern="0" dirty="0">
              <a:solidFill>
                <a:srgbClr val="000000"/>
              </a:solidFill>
              <a:cs typeface="Arial"/>
              <a:sym typeface="Arial"/>
            </a:endParaRPr>
          </a:p>
          <a:p>
            <a:pPr lvl="0" algn="ctr">
              <a:buClr>
                <a:srgbClr val="000000"/>
              </a:buClr>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defRPr/>
            </a:pPr>
            <a:r>
              <a:rPr lang="en-US" sz="1450" kern="0" dirty="0">
                <a:solidFill>
                  <a:srgbClr val="000000"/>
                </a:solidFill>
                <a:cs typeface="Arial"/>
                <a:sym typeface="Arial"/>
              </a:rPr>
              <a:t>The deadline for submitting the plan to the European Commission is April 30, 2021</a:t>
            </a:r>
            <a:endParaRPr lang="hr-HR" sz="1450" kern="0" dirty="0">
              <a:solidFill>
                <a:srgbClr val="000000"/>
              </a:solidFill>
              <a:cs typeface="Arial"/>
              <a:sym typeface="Arial"/>
            </a:endParaRPr>
          </a:p>
          <a:p>
            <a:pPr lvl="0" algn="ctr">
              <a:buClr>
                <a:srgbClr val="000000"/>
              </a:buClr>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000000"/>
              </a:buClr>
              <a:defRPr/>
            </a:pPr>
            <a:r>
              <a:rPr lang="en-US" sz="1450" kern="0" dirty="0">
                <a:solidFill>
                  <a:srgbClr val="000000"/>
                </a:solidFill>
                <a:cs typeface="Arial"/>
                <a:sym typeface="Arial"/>
              </a:rPr>
              <a:t>Adoption of the plan by the European Commission is a prerequisite for the payment of a 20% advance</a:t>
            </a: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45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381617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2E1156-D0FF-4C52-B600-9BB73BC0918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75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750" b="0" i="0" u="none" strike="noStrike" kern="0" cap="none" spc="0" normalizeH="0" baseline="0" noProof="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EF44B66D-2E96-4833-BB84-ADB735885B90}"/>
              </a:ext>
            </a:extLst>
          </p:cNvPr>
          <p:cNvSpPr/>
          <p:nvPr/>
        </p:nvSpPr>
        <p:spPr>
          <a:xfrm>
            <a:off x="-1" y="-1"/>
            <a:ext cx="4140000" cy="62853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B18C10DB-C0A9-4A9D-AC91-D1F850DAEDB6}"/>
              </a:ext>
            </a:extLst>
          </p:cNvPr>
          <p:cNvSpPr txBox="1"/>
          <p:nvPr/>
        </p:nvSpPr>
        <p:spPr>
          <a:xfrm>
            <a:off x="273203" y="1394619"/>
            <a:ext cx="3550393" cy="3754874"/>
          </a:xfrm>
          <a:prstGeom prst="rect">
            <a:avLst/>
          </a:prstGeom>
          <a:noFill/>
        </p:spPr>
        <p:txBody>
          <a:bodyPr wrap="square" rtlCol="0">
            <a:spAutoFit/>
          </a:bodyPr>
          <a:lstStyle/>
          <a:p>
            <a:pPr lvl="0">
              <a:buClr>
                <a:srgbClr val="000000"/>
              </a:buClr>
              <a:defRPr/>
            </a:pPr>
            <a:r>
              <a:rPr lang="en-US" sz="1400" kern="0" dirty="0">
                <a:solidFill>
                  <a:srgbClr val="464646"/>
                </a:solidFill>
                <a:cs typeface="Arial"/>
                <a:sym typeface="Arial"/>
              </a:rPr>
              <a:t>Coordination of the preparation of programming documents for the period from 2021 to 2027 is underway and it is expected that the first drafts will be prepared in </a:t>
            </a:r>
            <a:r>
              <a:rPr lang="en-US" sz="1400" b="1" kern="0" dirty="0">
                <a:solidFill>
                  <a:srgbClr val="464646"/>
                </a:solidFill>
                <a:cs typeface="Arial"/>
                <a:sym typeface="Arial"/>
              </a:rPr>
              <a:t>June 2021.</a:t>
            </a:r>
            <a:endParaRPr lang="hr-HR" sz="1400" b="1" kern="0" dirty="0">
              <a:solidFill>
                <a:srgbClr val="464646"/>
              </a:solidFill>
              <a:cs typeface="Arial"/>
              <a:sym typeface="Arial"/>
            </a:endParaRPr>
          </a:p>
          <a:p>
            <a:pPr lvl="0">
              <a:buClr>
                <a:srgbClr val="000000"/>
              </a:buClr>
              <a:defRPr/>
            </a:pPr>
            <a:endParaRPr kumimoji="0" lang="pl-PL" sz="1400" b="0" i="0" u="none" strike="noStrike" kern="0" cap="none" spc="0" normalizeH="0" baseline="0" noProof="0" dirty="0">
              <a:ln>
                <a:noFill/>
              </a:ln>
              <a:solidFill>
                <a:srgbClr val="464646"/>
              </a:solidFill>
              <a:effectLst/>
              <a:uLnTx/>
              <a:uFillTx/>
              <a:latin typeface="Arial"/>
              <a:cs typeface="Arial"/>
              <a:sym typeface="Arial"/>
            </a:endParaRPr>
          </a:p>
          <a:p>
            <a:pPr lvl="0">
              <a:buClr>
                <a:srgbClr val="000000"/>
              </a:buClr>
              <a:defRPr/>
            </a:pPr>
            <a:r>
              <a:rPr lang="en-US" sz="1400" kern="0" dirty="0">
                <a:solidFill>
                  <a:srgbClr val="464646"/>
                </a:solidFill>
                <a:cs typeface="Arial"/>
                <a:sym typeface="Arial"/>
              </a:rPr>
              <a:t>A public consultation process for the Partnership Agreement and for the operational programs is planned for </a:t>
            </a:r>
            <a:r>
              <a:rPr lang="en-US" sz="1400" b="1" kern="0" dirty="0">
                <a:solidFill>
                  <a:srgbClr val="464646"/>
                </a:solidFill>
                <a:cs typeface="Arial"/>
                <a:sym typeface="Arial"/>
              </a:rPr>
              <a:t>September 2021.</a:t>
            </a:r>
            <a:endParaRPr lang="hr-HR" sz="1400" b="1" kern="0" dirty="0">
              <a:solidFill>
                <a:srgbClr val="464646"/>
              </a:solidFill>
              <a:cs typeface="Arial"/>
              <a:sym typeface="Arial"/>
            </a:endParaRPr>
          </a:p>
          <a:p>
            <a:pPr lvl="0">
              <a:buClr>
                <a:srgbClr val="000000"/>
              </a:buClr>
              <a:defRPr/>
            </a:pPr>
            <a:endParaRPr kumimoji="0" lang="pl-PL" sz="1400" b="0" i="0" u="none" strike="noStrike" kern="0" cap="none" spc="0" normalizeH="0" baseline="0" noProof="0" dirty="0">
              <a:ln>
                <a:noFill/>
              </a:ln>
              <a:solidFill>
                <a:srgbClr val="464646"/>
              </a:solidFill>
              <a:effectLst/>
              <a:uLnTx/>
              <a:uFillTx/>
              <a:latin typeface="Arial"/>
              <a:cs typeface="Arial"/>
              <a:sym typeface="Arial"/>
            </a:endParaRPr>
          </a:p>
          <a:p>
            <a:pPr lvl="0">
              <a:buClr>
                <a:srgbClr val="000000"/>
              </a:buClr>
              <a:defRPr/>
            </a:pPr>
            <a:r>
              <a:rPr lang="en-US" sz="1400" kern="0" dirty="0">
                <a:solidFill>
                  <a:srgbClr val="464646"/>
                </a:solidFill>
                <a:cs typeface="Arial"/>
                <a:sym typeface="Arial"/>
              </a:rPr>
              <a:t>The new law defining the institutional framework for the use of EU funds from 2021 to 2027, according to the plan, should be adopted in </a:t>
            </a:r>
            <a:r>
              <a:rPr lang="en-US" sz="1400" b="1" kern="0" dirty="0">
                <a:solidFill>
                  <a:srgbClr val="464646"/>
                </a:solidFill>
                <a:cs typeface="Arial"/>
                <a:sym typeface="Arial"/>
              </a:rPr>
              <a:t>June 2021</a:t>
            </a:r>
            <a:r>
              <a:rPr lang="en-US" sz="1400" kern="0" dirty="0">
                <a:solidFill>
                  <a:srgbClr val="464646"/>
                </a:solidFill>
                <a:cs typeface="Arial"/>
                <a:sym typeface="Arial"/>
              </a:rPr>
              <a:t>, and supplemented by bylaws successively by </a:t>
            </a:r>
            <a:r>
              <a:rPr lang="en-US" sz="1400" b="1" kern="0" dirty="0">
                <a:solidFill>
                  <a:srgbClr val="464646"/>
                </a:solidFill>
                <a:cs typeface="Arial"/>
                <a:sym typeface="Arial"/>
              </a:rPr>
              <a:t>June 2022.</a:t>
            </a:r>
            <a:endParaRPr kumimoji="0" lang="pl-PL" sz="1400" b="1" i="0" u="none" strike="noStrike" kern="0" cap="none" spc="0" normalizeH="0" baseline="0" noProof="0" dirty="0">
              <a:ln>
                <a:noFill/>
              </a:ln>
              <a:solidFill>
                <a:srgbClr val="464646"/>
              </a:solidFill>
              <a:effectLst/>
              <a:uLnTx/>
              <a:uFillTx/>
              <a:latin typeface="Arial"/>
              <a:cs typeface="Arial"/>
              <a:sym typeface="Arial"/>
            </a:endParaRPr>
          </a:p>
        </p:txBody>
      </p:sp>
      <p:sp>
        <p:nvSpPr>
          <p:cNvPr id="9" name="Google Shape;85;p15">
            <a:extLst>
              <a:ext uri="{FF2B5EF4-FFF2-40B4-BE49-F238E27FC236}">
                <a16:creationId xmlns:a16="http://schemas.microsoft.com/office/drawing/2014/main" id="{66D37806-20C8-4C70-B033-FCA6A7E763D5}"/>
              </a:ext>
            </a:extLst>
          </p:cNvPr>
          <p:cNvSpPr/>
          <p:nvPr/>
        </p:nvSpPr>
        <p:spPr>
          <a:xfrm>
            <a:off x="166556" y="503083"/>
            <a:ext cx="3657040" cy="775983"/>
          </a:xfrm>
          <a:prstGeom prst="rect">
            <a:avLst/>
          </a:prstGeom>
          <a:noFill/>
          <a:ln>
            <a:noFill/>
          </a:ln>
        </p:spPr>
        <p:txBody>
          <a:bodyPr spcFirstLastPara="1" wrap="square" lIns="216000" tIns="45700" rIns="91425" bIns="45700" anchor="ctr" anchorCtr="0">
            <a:noAutofit/>
          </a:bodyPr>
          <a:lstStyle/>
          <a:p>
            <a:pPr lvl="0">
              <a:buClr>
                <a:srgbClr val="000000"/>
              </a:buClr>
              <a:defRPr/>
            </a:pPr>
            <a:r>
              <a:rPr lang="en-US" sz="1600" b="1" kern="0" dirty="0">
                <a:solidFill>
                  <a:srgbClr val="464646"/>
                </a:solidFill>
                <a:cs typeface="Arial"/>
                <a:sym typeface="Arial"/>
              </a:rPr>
              <a:t>Progress of the Republic of Croatia in the programming of EU funds</a:t>
            </a:r>
            <a:endParaRPr lang="pl-PL" sz="1600" b="1" kern="0" dirty="0">
              <a:solidFill>
                <a:srgbClr val="464646"/>
              </a:solidFill>
              <a:cs typeface="Arial"/>
              <a:sym typeface="Arial"/>
            </a:endParaRPr>
          </a:p>
        </p:txBody>
      </p:sp>
      <p:sp>
        <p:nvSpPr>
          <p:cNvPr id="12" name="Google Shape;389;p6">
            <a:extLst>
              <a:ext uri="{FF2B5EF4-FFF2-40B4-BE49-F238E27FC236}">
                <a16:creationId xmlns:a16="http://schemas.microsoft.com/office/drawing/2014/main" id="{8F77A04D-B6FA-4FB8-A7B7-0F42C0E2E139}"/>
              </a:ext>
            </a:extLst>
          </p:cNvPr>
          <p:cNvSpPr/>
          <p:nvPr/>
        </p:nvSpPr>
        <p:spPr>
          <a:xfrm>
            <a:off x="4914514" y="4821063"/>
            <a:ext cx="720000" cy="720000"/>
          </a:xfrm>
          <a:custGeom>
            <a:avLst/>
            <a:gdLst/>
            <a:ahLst/>
            <a:cxnLst/>
            <a:rect l="l" t="t" r="r" b="b"/>
            <a:pathLst>
              <a:path w="396" h="396" extrusionOk="0">
                <a:moveTo>
                  <a:pt x="0" y="0"/>
                </a:moveTo>
                <a:lnTo>
                  <a:pt x="0" y="396"/>
                </a:lnTo>
                <a:lnTo>
                  <a:pt x="396" y="396"/>
                </a:lnTo>
                <a:lnTo>
                  <a:pt x="396" y="0"/>
                </a:lnTo>
                <a:lnTo>
                  <a:pt x="0" y="0"/>
                </a:lnTo>
                <a:close/>
                <a:moveTo>
                  <a:pt x="379" y="135"/>
                </a:moveTo>
                <a:lnTo>
                  <a:pt x="355" y="135"/>
                </a:lnTo>
                <a:lnTo>
                  <a:pt x="355" y="111"/>
                </a:lnTo>
                <a:lnTo>
                  <a:pt x="290" y="111"/>
                </a:lnTo>
                <a:lnTo>
                  <a:pt x="290" y="135"/>
                </a:lnTo>
                <a:lnTo>
                  <a:pt x="250" y="135"/>
                </a:lnTo>
                <a:lnTo>
                  <a:pt x="250" y="109"/>
                </a:lnTo>
                <a:lnTo>
                  <a:pt x="274" y="109"/>
                </a:lnTo>
                <a:lnTo>
                  <a:pt x="274" y="42"/>
                </a:lnTo>
                <a:lnTo>
                  <a:pt x="250" y="42"/>
                </a:lnTo>
                <a:lnTo>
                  <a:pt x="250" y="17"/>
                </a:lnTo>
                <a:lnTo>
                  <a:pt x="379" y="17"/>
                </a:lnTo>
                <a:lnTo>
                  <a:pt x="379" y="135"/>
                </a:lnTo>
                <a:close/>
                <a:moveTo>
                  <a:pt x="339" y="127"/>
                </a:moveTo>
                <a:lnTo>
                  <a:pt x="339" y="159"/>
                </a:lnTo>
                <a:lnTo>
                  <a:pt x="307" y="159"/>
                </a:lnTo>
                <a:lnTo>
                  <a:pt x="307" y="127"/>
                </a:lnTo>
                <a:lnTo>
                  <a:pt x="339" y="127"/>
                </a:lnTo>
                <a:close/>
                <a:moveTo>
                  <a:pt x="314" y="354"/>
                </a:moveTo>
                <a:lnTo>
                  <a:pt x="314" y="379"/>
                </a:lnTo>
                <a:lnTo>
                  <a:pt x="167" y="379"/>
                </a:lnTo>
                <a:lnTo>
                  <a:pt x="167" y="354"/>
                </a:lnTo>
                <a:lnTo>
                  <a:pt x="192" y="354"/>
                </a:lnTo>
                <a:lnTo>
                  <a:pt x="192" y="330"/>
                </a:lnTo>
                <a:lnTo>
                  <a:pt x="290" y="330"/>
                </a:lnTo>
                <a:lnTo>
                  <a:pt x="290" y="354"/>
                </a:lnTo>
                <a:lnTo>
                  <a:pt x="314" y="354"/>
                </a:lnTo>
                <a:close/>
                <a:moveTo>
                  <a:pt x="307" y="336"/>
                </a:moveTo>
                <a:lnTo>
                  <a:pt x="307" y="304"/>
                </a:lnTo>
                <a:lnTo>
                  <a:pt x="339" y="304"/>
                </a:lnTo>
                <a:lnTo>
                  <a:pt x="339" y="336"/>
                </a:lnTo>
                <a:lnTo>
                  <a:pt x="307" y="336"/>
                </a:lnTo>
                <a:close/>
                <a:moveTo>
                  <a:pt x="175" y="304"/>
                </a:moveTo>
                <a:lnTo>
                  <a:pt x="175" y="336"/>
                </a:lnTo>
                <a:lnTo>
                  <a:pt x="143" y="336"/>
                </a:lnTo>
                <a:lnTo>
                  <a:pt x="143" y="304"/>
                </a:lnTo>
                <a:lnTo>
                  <a:pt x="175" y="304"/>
                </a:lnTo>
                <a:close/>
                <a:moveTo>
                  <a:pt x="192" y="312"/>
                </a:moveTo>
                <a:lnTo>
                  <a:pt x="192" y="287"/>
                </a:lnTo>
                <a:lnTo>
                  <a:pt x="167" y="287"/>
                </a:lnTo>
                <a:lnTo>
                  <a:pt x="167" y="220"/>
                </a:lnTo>
                <a:lnTo>
                  <a:pt x="208" y="220"/>
                </a:lnTo>
                <a:lnTo>
                  <a:pt x="208" y="245"/>
                </a:lnTo>
                <a:lnTo>
                  <a:pt x="232" y="245"/>
                </a:lnTo>
                <a:lnTo>
                  <a:pt x="232" y="312"/>
                </a:lnTo>
                <a:lnTo>
                  <a:pt x="192" y="312"/>
                </a:lnTo>
                <a:close/>
                <a:moveTo>
                  <a:pt x="224" y="228"/>
                </a:moveTo>
                <a:lnTo>
                  <a:pt x="224" y="196"/>
                </a:lnTo>
                <a:lnTo>
                  <a:pt x="256" y="196"/>
                </a:lnTo>
                <a:lnTo>
                  <a:pt x="256" y="228"/>
                </a:lnTo>
                <a:lnTo>
                  <a:pt x="224" y="228"/>
                </a:lnTo>
                <a:close/>
                <a:moveTo>
                  <a:pt x="208" y="179"/>
                </a:moveTo>
                <a:lnTo>
                  <a:pt x="208" y="203"/>
                </a:lnTo>
                <a:lnTo>
                  <a:pt x="110" y="203"/>
                </a:lnTo>
                <a:lnTo>
                  <a:pt x="110" y="179"/>
                </a:lnTo>
                <a:lnTo>
                  <a:pt x="86" y="179"/>
                </a:lnTo>
                <a:lnTo>
                  <a:pt x="86" y="109"/>
                </a:lnTo>
                <a:lnTo>
                  <a:pt x="110" y="109"/>
                </a:lnTo>
                <a:lnTo>
                  <a:pt x="110" y="42"/>
                </a:lnTo>
                <a:lnTo>
                  <a:pt x="86" y="42"/>
                </a:lnTo>
                <a:lnTo>
                  <a:pt x="86" y="17"/>
                </a:lnTo>
                <a:lnTo>
                  <a:pt x="232" y="17"/>
                </a:lnTo>
                <a:lnTo>
                  <a:pt x="232" y="42"/>
                </a:lnTo>
                <a:lnTo>
                  <a:pt x="208" y="42"/>
                </a:lnTo>
                <a:lnTo>
                  <a:pt x="208" y="109"/>
                </a:lnTo>
                <a:lnTo>
                  <a:pt x="232" y="109"/>
                </a:lnTo>
                <a:lnTo>
                  <a:pt x="232" y="179"/>
                </a:lnTo>
                <a:lnTo>
                  <a:pt x="208" y="179"/>
                </a:lnTo>
                <a:close/>
                <a:moveTo>
                  <a:pt x="93" y="196"/>
                </a:moveTo>
                <a:lnTo>
                  <a:pt x="93" y="228"/>
                </a:lnTo>
                <a:lnTo>
                  <a:pt x="61" y="228"/>
                </a:lnTo>
                <a:lnTo>
                  <a:pt x="61" y="196"/>
                </a:lnTo>
                <a:lnTo>
                  <a:pt x="93" y="196"/>
                </a:lnTo>
                <a:close/>
                <a:moveTo>
                  <a:pt x="93" y="60"/>
                </a:moveTo>
                <a:lnTo>
                  <a:pt x="93" y="92"/>
                </a:lnTo>
                <a:lnTo>
                  <a:pt x="61" y="92"/>
                </a:lnTo>
                <a:lnTo>
                  <a:pt x="61" y="60"/>
                </a:lnTo>
                <a:lnTo>
                  <a:pt x="93" y="60"/>
                </a:lnTo>
                <a:close/>
                <a:moveTo>
                  <a:pt x="224" y="92"/>
                </a:moveTo>
                <a:lnTo>
                  <a:pt x="224" y="60"/>
                </a:lnTo>
                <a:lnTo>
                  <a:pt x="256" y="60"/>
                </a:lnTo>
                <a:lnTo>
                  <a:pt x="256" y="92"/>
                </a:lnTo>
                <a:lnTo>
                  <a:pt x="224" y="92"/>
                </a:lnTo>
                <a:close/>
                <a:moveTo>
                  <a:pt x="16" y="17"/>
                </a:moveTo>
                <a:lnTo>
                  <a:pt x="69" y="17"/>
                </a:lnTo>
                <a:lnTo>
                  <a:pt x="69" y="42"/>
                </a:lnTo>
                <a:lnTo>
                  <a:pt x="45" y="42"/>
                </a:lnTo>
                <a:lnTo>
                  <a:pt x="45" y="109"/>
                </a:lnTo>
                <a:lnTo>
                  <a:pt x="69" y="109"/>
                </a:lnTo>
                <a:lnTo>
                  <a:pt x="69" y="179"/>
                </a:lnTo>
                <a:lnTo>
                  <a:pt x="45" y="179"/>
                </a:lnTo>
                <a:lnTo>
                  <a:pt x="45" y="245"/>
                </a:lnTo>
                <a:lnTo>
                  <a:pt x="110" y="245"/>
                </a:lnTo>
                <a:lnTo>
                  <a:pt x="110" y="220"/>
                </a:lnTo>
                <a:lnTo>
                  <a:pt x="150" y="220"/>
                </a:lnTo>
                <a:lnTo>
                  <a:pt x="150" y="287"/>
                </a:lnTo>
                <a:lnTo>
                  <a:pt x="126" y="287"/>
                </a:lnTo>
                <a:lnTo>
                  <a:pt x="126" y="354"/>
                </a:lnTo>
                <a:lnTo>
                  <a:pt x="150" y="354"/>
                </a:lnTo>
                <a:lnTo>
                  <a:pt x="150" y="379"/>
                </a:lnTo>
                <a:lnTo>
                  <a:pt x="16" y="379"/>
                </a:lnTo>
                <a:lnTo>
                  <a:pt x="16" y="17"/>
                </a:lnTo>
                <a:close/>
                <a:moveTo>
                  <a:pt x="331" y="379"/>
                </a:moveTo>
                <a:lnTo>
                  <a:pt x="331" y="354"/>
                </a:lnTo>
                <a:lnTo>
                  <a:pt x="355" y="354"/>
                </a:lnTo>
                <a:lnTo>
                  <a:pt x="355" y="287"/>
                </a:lnTo>
                <a:lnTo>
                  <a:pt x="290" y="287"/>
                </a:lnTo>
                <a:lnTo>
                  <a:pt x="290" y="312"/>
                </a:lnTo>
                <a:lnTo>
                  <a:pt x="250" y="312"/>
                </a:lnTo>
                <a:lnTo>
                  <a:pt x="250" y="245"/>
                </a:lnTo>
                <a:lnTo>
                  <a:pt x="274" y="245"/>
                </a:lnTo>
                <a:lnTo>
                  <a:pt x="274" y="179"/>
                </a:lnTo>
                <a:lnTo>
                  <a:pt x="250" y="179"/>
                </a:lnTo>
                <a:lnTo>
                  <a:pt x="250" y="152"/>
                </a:lnTo>
                <a:lnTo>
                  <a:pt x="290" y="152"/>
                </a:lnTo>
                <a:lnTo>
                  <a:pt x="290" y="176"/>
                </a:lnTo>
                <a:lnTo>
                  <a:pt x="355" y="176"/>
                </a:lnTo>
                <a:lnTo>
                  <a:pt x="355" y="152"/>
                </a:lnTo>
                <a:lnTo>
                  <a:pt x="379" y="152"/>
                </a:lnTo>
                <a:lnTo>
                  <a:pt x="379" y="379"/>
                </a:lnTo>
                <a:lnTo>
                  <a:pt x="331" y="379"/>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390;p6">
            <a:extLst>
              <a:ext uri="{FF2B5EF4-FFF2-40B4-BE49-F238E27FC236}">
                <a16:creationId xmlns:a16="http://schemas.microsoft.com/office/drawing/2014/main" id="{CF4E5F79-DFD2-4C26-AF7A-AEBC263D02A0}"/>
              </a:ext>
            </a:extLst>
          </p:cNvPr>
          <p:cNvSpPr/>
          <p:nvPr/>
        </p:nvSpPr>
        <p:spPr>
          <a:xfrm>
            <a:off x="8044667" y="784349"/>
            <a:ext cx="720000" cy="7200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0" y="23"/>
                </a:moveTo>
                <a:cubicBezTo>
                  <a:pt x="441" y="23"/>
                  <a:pt x="441" y="23"/>
                  <a:pt x="441" y="23"/>
                </a:cubicBezTo>
                <a:cubicBezTo>
                  <a:pt x="441" y="67"/>
                  <a:pt x="441" y="67"/>
                  <a:pt x="441" y="67"/>
                </a:cubicBezTo>
                <a:cubicBezTo>
                  <a:pt x="220" y="67"/>
                  <a:pt x="220" y="67"/>
                  <a:pt x="220" y="67"/>
                </a:cubicBezTo>
                <a:lnTo>
                  <a:pt x="220" y="23"/>
                </a:lnTo>
                <a:close/>
                <a:moveTo>
                  <a:pt x="196" y="67"/>
                </a:moveTo>
                <a:cubicBezTo>
                  <a:pt x="134" y="67"/>
                  <a:pt x="134" y="67"/>
                  <a:pt x="134" y="67"/>
                </a:cubicBezTo>
                <a:cubicBezTo>
                  <a:pt x="134" y="23"/>
                  <a:pt x="134" y="23"/>
                  <a:pt x="134" y="23"/>
                </a:cubicBezTo>
                <a:cubicBezTo>
                  <a:pt x="196" y="23"/>
                  <a:pt x="196" y="23"/>
                  <a:pt x="196" y="23"/>
                </a:cubicBezTo>
                <a:lnTo>
                  <a:pt x="196" y="67"/>
                </a:lnTo>
                <a:close/>
                <a:moveTo>
                  <a:pt x="553" y="552"/>
                </a:moveTo>
                <a:cubicBezTo>
                  <a:pt x="23" y="552"/>
                  <a:pt x="23" y="552"/>
                  <a:pt x="23" y="552"/>
                </a:cubicBezTo>
                <a:cubicBezTo>
                  <a:pt x="23" y="23"/>
                  <a:pt x="23" y="23"/>
                  <a:pt x="23" y="23"/>
                </a:cubicBezTo>
                <a:cubicBezTo>
                  <a:pt x="110" y="23"/>
                  <a:pt x="110" y="23"/>
                  <a:pt x="110" y="23"/>
                </a:cubicBezTo>
                <a:cubicBezTo>
                  <a:pt x="110" y="67"/>
                  <a:pt x="110" y="67"/>
                  <a:pt x="110" y="67"/>
                </a:cubicBezTo>
                <a:cubicBezTo>
                  <a:pt x="70" y="67"/>
                  <a:pt x="70" y="67"/>
                  <a:pt x="70" y="67"/>
                </a:cubicBezTo>
                <a:cubicBezTo>
                  <a:pt x="70" y="250"/>
                  <a:pt x="70" y="250"/>
                  <a:pt x="70" y="250"/>
                </a:cubicBezTo>
                <a:cubicBezTo>
                  <a:pt x="110" y="250"/>
                  <a:pt x="110" y="250"/>
                  <a:pt x="110" y="250"/>
                </a:cubicBezTo>
                <a:cubicBezTo>
                  <a:pt x="110" y="297"/>
                  <a:pt x="110" y="297"/>
                  <a:pt x="110" y="297"/>
                </a:cubicBezTo>
                <a:cubicBezTo>
                  <a:pt x="78" y="303"/>
                  <a:pt x="54" y="330"/>
                  <a:pt x="54" y="362"/>
                </a:cubicBezTo>
                <a:cubicBezTo>
                  <a:pt x="54" y="441"/>
                  <a:pt x="122" y="519"/>
                  <a:pt x="122" y="519"/>
                </a:cubicBezTo>
                <a:cubicBezTo>
                  <a:pt x="122" y="519"/>
                  <a:pt x="189" y="441"/>
                  <a:pt x="189" y="362"/>
                </a:cubicBezTo>
                <a:cubicBezTo>
                  <a:pt x="189" y="330"/>
                  <a:pt x="165" y="303"/>
                  <a:pt x="134" y="297"/>
                </a:cubicBezTo>
                <a:cubicBezTo>
                  <a:pt x="134" y="250"/>
                  <a:pt x="134" y="250"/>
                  <a:pt x="134" y="250"/>
                </a:cubicBezTo>
                <a:cubicBezTo>
                  <a:pt x="275" y="250"/>
                  <a:pt x="275" y="250"/>
                  <a:pt x="275" y="250"/>
                </a:cubicBezTo>
                <a:cubicBezTo>
                  <a:pt x="275" y="296"/>
                  <a:pt x="275" y="296"/>
                  <a:pt x="275" y="296"/>
                </a:cubicBezTo>
                <a:cubicBezTo>
                  <a:pt x="243" y="302"/>
                  <a:pt x="218" y="330"/>
                  <a:pt x="218" y="364"/>
                </a:cubicBezTo>
                <a:cubicBezTo>
                  <a:pt x="218" y="433"/>
                  <a:pt x="276" y="507"/>
                  <a:pt x="279" y="510"/>
                </a:cubicBezTo>
                <a:cubicBezTo>
                  <a:pt x="288" y="522"/>
                  <a:pt x="288" y="522"/>
                  <a:pt x="288" y="522"/>
                </a:cubicBezTo>
                <a:cubicBezTo>
                  <a:pt x="297" y="510"/>
                  <a:pt x="297" y="510"/>
                  <a:pt x="297" y="510"/>
                </a:cubicBezTo>
                <a:cubicBezTo>
                  <a:pt x="300" y="507"/>
                  <a:pt x="358" y="433"/>
                  <a:pt x="358" y="364"/>
                </a:cubicBezTo>
                <a:cubicBezTo>
                  <a:pt x="358" y="330"/>
                  <a:pt x="332" y="301"/>
                  <a:pt x="299" y="295"/>
                </a:cubicBezTo>
                <a:cubicBezTo>
                  <a:pt x="299" y="226"/>
                  <a:pt x="299" y="226"/>
                  <a:pt x="299" y="226"/>
                </a:cubicBezTo>
                <a:cubicBezTo>
                  <a:pt x="134" y="226"/>
                  <a:pt x="134" y="226"/>
                  <a:pt x="134" y="226"/>
                </a:cubicBezTo>
                <a:cubicBezTo>
                  <a:pt x="134" y="91"/>
                  <a:pt x="134" y="91"/>
                  <a:pt x="134" y="91"/>
                </a:cubicBezTo>
                <a:cubicBezTo>
                  <a:pt x="196" y="91"/>
                  <a:pt x="196" y="91"/>
                  <a:pt x="196" y="91"/>
                </a:cubicBezTo>
                <a:cubicBezTo>
                  <a:pt x="196" y="151"/>
                  <a:pt x="196" y="151"/>
                  <a:pt x="196" y="151"/>
                </a:cubicBezTo>
                <a:cubicBezTo>
                  <a:pt x="490" y="151"/>
                  <a:pt x="490" y="151"/>
                  <a:pt x="490" y="151"/>
                </a:cubicBezTo>
                <a:cubicBezTo>
                  <a:pt x="490" y="196"/>
                  <a:pt x="490" y="196"/>
                  <a:pt x="490" y="196"/>
                </a:cubicBezTo>
                <a:cubicBezTo>
                  <a:pt x="442" y="196"/>
                  <a:pt x="442" y="196"/>
                  <a:pt x="442" y="196"/>
                </a:cubicBezTo>
                <a:cubicBezTo>
                  <a:pt x="442" y="295"/>
                  <a:pt x="442" y="295"/>
                  <a:pt x="442" y="295"/>
                </a:cubicBezTo>
                <a:cubicBezTo>
                  <a:pt x="409" y="301"/>
                  <a:pt x="384" y="330"/>
                  <a:pt x="384" y="364"/>
                </a:cubicBezTo>
                <a:cubicBezTo>
                  <a:pt x="384" y="433"/>
                  <a:pt x="442" y="507"/>
                  <a:pt x="444" y="510"/>
                </a:cubicBezTo>
                <a:cubicBezTo>
                  <a:pt x="454" y="522"/>
                  <a:pt x="454" y="522"/>
                  <a:pt x="454" y="522"/>
                </a:cubicBezTo>
                <a:cubicBezTo>
                  <a:pt x="463" y="510"/>
                  <a:pt x="463" y="510"/>
                  <a:pt x="463" y="510"/>
                </a:cubicBezTo>
                <a:cubicBezTo>
                  <a:pt x="465" y="507"/>
                  <a:pt x="523" y="433"/>
                  <a:pt x="523" y="364"/>
                </a:cubicBezTo>
                <a:cubicBezTo>
                  <a:pt x="523" y="330"/>
                  <a:pt x="498" y="301"/>
                  <a:pt x="466" y="295"/>
                </a:cubicBezTo>
                <a:cubicBezTo>
                  <a:pt x="466" y="220"/>
                  <a:pt x="466" y="220"/>
                  <a:pt x="466" y="220"/>
                </a:cubicBezTo>
                <a:cubicBezTo>
                  <a:pt x="514" y="220"/>
                  <a:pt x="514" y="220"/>
                  <a:pt x="514" y="220"/>
                </a:cubicBezTo>
                <a:cubicBezTo>
                  <a:pt x="514" y="127"/>
                  <a:pt x="514" y="127"/>
                  <a:pt x="514" y="127"/>
                </a:cubicBezTo>
                <a:cubicBezTo>
                  <a:pt x="220" y="127"/>
                  <a:pt x="220" y="127"/>
                  <a:pt x="220" y="127"/>
                </a:cubicBezTo>
                <a:cubicBezTo>
                  <a:pt x="220" y="91"/>
                  <a:pt x="220" y="91"/>
                  <a:pt x="220" y="91"/>
                </a:cubicBezTo>
                <a:cubicBezTo>
                  <a:pt x="465" y="91"/>
                  <a:pt x="465" y="91"/>
                  <a:pt x="465" y="91"/>
                </a:cubicBezTo>
                <a:cubicBezTo>
                  <a:pt x="465" y="23"/>
                  <a:pt x="465" y="23"/>
                  <a:pt x="465" y="23"/>
                </a:cubicBezTo>
                <a:cubicBezTo>
                  <a:pt x="553" y="23"/>
                  <a:pt x="553" y="23"/>
                  <a:pt x="553" y="23"/>
                </a:cubicBezTo>
                <a:lnTo>
                  <a:pt x="553" y="552"/>
                </a:lnTo>
                <a:close/>
                <a:moveTo>
                  <a:pt x="110" y="91"/>
                </a:moveTo>
                <a:cubicBezTo>
                  <a:pt x="110" y="226"/>
                  <a:pt x="110" y="226"/>
                  <a:pt x="110" y="226"/>
                </a:cubicBezTo>
                <a:cubicBezTo>
                  <a:pt x="94" y="226"/>
                  <a:pt x="94" y="226"/>
                  <a:pt x="94" y="226"/>
                </a:cubicBezTo>
                <a:cubicBezTo>
                  <a:pt x="94" y="91"/>
                  <a:pt x="94" y="91"/>
                  <a:pt x="94" y="91"/>
                </a:cubicBezTo>
                <a:lnTo>
                  <a:pt x="110" y="91"/>
                </a:lnTo>
                <a:close/>
                <a:moveTo>
                  <a:pt x="122" y="330"/>
                </a:moveTo>
                <a:cubicBezTo>
                  <a:pt x="141" y="330"/>
                  <a:pt x="156" y="345"/>
                  <a:pt x="156" y="364"/>
                </a:cubicBezTo>
                <a:cubicBezTo>
                  <a:pt x="156" y="384"/>
                  <a:pt x="141" y="399"/>
                  <a:pt x="122" y="399"/>
                </a:cubicBezTo>
                <a:cubicBezTo>
                  <a:pt x="102" y="399"/>
                  <a:pt x="87" y="384"/>
                  <a:pt x="87" y="364"/>
                </a:cubicBezTo>
                <a:cubicBezTo>
                  <a:pt x="87" y="345"/>
                  <a:pt x="102" y="330"/>
                  <a:pt x="122" y="330"/>
                </a:cubicBezTo>
                <a:close/>
                <a:moveTo>
                  <a:pt x="288" y="318"/>
                </a:moveTo>
                <a:cubicBezTo>
                  <a:pt x="313" y="318"/>
                  <a:pt x="334" y="339"/>
                  <a:pt x="334" y="364"/>
                </a:cubicBezTo>
                <a:cubicBezTo>
                  <a:pt x="334" y="409"/>
                  <a:pt x="304" y="459"/>
                  <a:pt x="288" y="482"/>
                </a:cubicBezTo>
                <a:cubicBezTo>
                  <a:pt x="272" y="459"/>
                  <a:pt x="242" y="409"/>
                  <a:pt x="242" y="364"/>
                </a:cubicBezTo>
                <a:cubicBezTo>
                  <a:pt x="242" y="339"/>
                  <a:pt x="263" y="318"/>
                  <a:pt x="288" y="318"/>
                </a:cubicBezTo>
                <a:close/>
                <a:moveTo>
                  <a:pt x="454" y="318"/>
                </a:moveTo>
                <a:cubicBezTo>
                  <a:pt x="479" y="318"/>
                  <a:pt x="499" y="339"/>
                  <a:pt x="499" y="364"/>
                </a:cubicBezTo>
                <a:cubicBezTo>
                  <a:pt x="499" y="409"/>
                  <a:pt x="469" y="459"/>
                  <a:pt x="454" y="482"/>
                </a:cubicBezTo>
                <a:cubicBezTo>
                  <a:pt x="438" y="459"/>
                  <a:pt x="408" y="409"/>
                  <a:pt x="408" y="364"/>
                </a:cubicBezTo>
                <a:cubicBezTo>
                  <a:pt x="408" y="339"/>
                  <a:pt x="428" y="318"/>
                  <a:pt x="454" y="318"/>
                </a:cubicBezTo>
                <a:close/>
                <a:moveTo>
                  <a:pt x="288" y="401"/>
                </a:moveTo>
                <a:cubicBezTo>
                  <a:pt x="308" y="401"/>
                  <a:pt x="325" y="385"/>
                  <a:pt x="325" y="364"/>
                </a:cubicBezTo>
                <a:cubicBezTo>
                  <a:pt x="325" y="344"/>
                  <a:pt x="308" y="327"/>
                  <a:pt x="288" y="327"/>
                </a:cubicBezTo>
                <a:cubicBezTo>
                  <a:pt x="268" y="327"/>
                  <a:pt x="251" y="344"/>
                  <a:pt x="251" y="364"/>
                </a:cubicBezTo>
                <a:cubicBezTo>
                  <a:pt x="251" y="385"/>
                  <a:pt x="268" y="401"/>
                  <a:pt x="288" y="401"/>
                </a:cubicBezTo>
                <a:close/>
                <a:moveTo>
                  <a:pt x="288" y="351"/>
                </a:moveTo>
                <a:cubicBezTo>
                  <a:pt x="295" y="351"/>
                  <a:pt x="301" y="357"/>
                  <a:pt x="301" y="364"/>
                </a:cubicBezTo>
                <a:cubicBezTo>
                  <a:pt x="301" y="371"/>
                  <a:pt x="295" y="377"/>
                  <a:pt x="288" y="377"/>
                </a:cubicBezTo>
                <a:cubicBezTo>
                  <a:pt x="281" y="377"/>
                  <a:pt x="275" y="371"/>
                  <a:pt x="275" y="364"/>
                </a:cubicBezTo>
                <a:cubicBezTo>
                  <a:pt x="275" y="357"/>
                  <a:pt x="281" y="351"/>
                  <a:pt x="288" y="351"/>
                </a:cubicBezTo>
                <a:close/>
                <a:moveTo>
                  <a:pt x="454" y="401"/>
                </a:moveTo>
                <a:cubicBezTo>
                  <a:pt x="474" y="401"/>
                  <a:pt x="490" y="385"/>
                  <a:pt x="490" y="364"/>
                </a:cubicBezTo>
                <a:cubicBezTo>
                  <a:pt x="490" y="344"/>
                  <a:pt x="474" y="327"/>
                  <a:pt x="454" y="327"/>
                </a:cubicBezTo>
                <a:cubicBezTo>
                  <a:pt x="433" y="327"/>
                  <a:pt x="417" y="344"/>
                  <a:pt x="417" y="364"/>
                </a:cubicBezTo>
                <a:cubicBezTo>
                  <a:pt x="417" y="385"/>
                  <a:pt x="433" y="401"/>
                  <a:pt x="454" y="401"/>
                </a:cubicBezTo>
                <a:close/>
                <a:moveTo>
                  <a:pt x="454" y="351"/>
                </a:moveTo>
                <a:cubicBezTo>
                  <a:pt x="461" y="351"/>
                  <a:pt x="466" y="357"/>
                  <a:pt x="466" y="364"/>
                </a:cubicBezTo>
                <a:cubicBezTo>
                  <a:pt x="466" y="371"/>
                  <a:pt x="461" y="377"/>
                  <a:pt x="454" y="377"/>
                </a:cubicBezTo>
                <a:cubicBezTo>
                  <a:pt x="446" y="377"/>
                  <a:pt x="441" y="371"/>
                  <a:pt x="441" y="364"/>
                </a:cubicBezTo>
                <a:cubicBezTo>
                  <a:pt x="441" y="357"/>
                  <a:pt x="446" y="351"/>
                  <a:pt x="454" y="351"/>
                </a:cubicBezTo>
                <a:close/>
                <a:moveTo>
                  <a:pt x="107" y="364"/>
                </a:moveTo>
                <a:cubicBezTo>
                  <a:pt x="107" y="356"/>
                  <a:pt x="113" y="349"/>
                  <a:pt x="122" y="349"/>
                </a:cubicBezTo>
                <a:cubicBezTo>
                  <a:pt x="130" y="349"/>
                  <a:pt x="137" y="356"/>
                  <a:pt x="137" y="364"/>
                </a:cubicBezTo>
                <a:cubicBezTo>
                  <a:pt x="137" y="373"/>
                  <a:pt x="130" y="379"/>
                  <a:pt x="122" y="379"/>
                </a:cubicBezTo>
                <a:cubicBezTo>
                  <a:pt x="113" y="379"/>
                  <a:pt x="107" y="373"/>
                  <a:pt x="107" y="364"/>
                </a:cubicBez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D04A02"/>
              </a:solidFill>
              <a:effectLst/>
              <a:uLnTx/>
              <a:uFillTx/>
              <a:latin typeface="Arial"/>
              <a:ea typeface="Arial"/>
              <a:cs typeface="Arial"/>
              <a:sym typeface="Arial"/>
            </a:endParaRPr>
          </a:p>
        </p:txBody>
      </p:sp>
      <p:sp>
        <p:nvSpPr>
          <p:cNvPr id="17" name="Google Shape;719;p107">
            <a:extLst>
              <a:ext uri="{FF2B5EF4-FFF2-40B4-BE49-F238E27FC236}">
                <a16:creationId xmlns:a16="http://schemas.microsoft.com/office/drawing/2014/main" id="{C3B94290-2A98-4D11-AAD2-0905A1045732}"/>
              </a:ext>
            </a:extLst>
          </p:cNvPr>
          <p:cNvSpPr txBox="1">
            <a:spLocks/>
          </p:cNvSpPr>
          <p:nvPr/>
        </p:nvSpPr>
        <p:spPr>
          <a:xfrm>
            <a:off x="5798790" y="2021459"/>
            <a:ext cx="2010034" cy="989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hr-HR" sz="1450" b="1" kern="0" dirty="0" err="1">
                <a:solidFill>
                  <a:srgbClr val="464646">
                    <a:lumMod val="75000"/>
                  </a:srgbClr>
                </a:solidFill>
              </a:rPr>
              <a:t>Working</a:t>
            </a:r>
            <a:r>
              <a:rPr lang="hr-HR" sz="1450" b="1" kern="0" dirty="0">
                <a:solidFill>
                  <a:srgbClr val="464646">
                    <a:lumMod val="75000"/>
                  </a:srgbClr>
                </a:solidFill>
              </a:rPr>
              <a:t> Group „Green Croatia”</a:t>
            </a:r>
            <a:endParaRPr kumimoji="0" lang="hr-HR" sz="1450" b="1" i="0" u="none" strike="noStrike" kern="0" cap="none" spc="0" normalizeH="0" baseline="0" noProof="0" dirty="0">
              <a:ln>
                <a:noFill/>
              </a:ln>
              <a:solidFill>
                <a:srgbClr val="464646">
                  <a:lumMod val="75000"/>
                </a:srgbClr>
              </a:solidFill>
              <a:effectLst/>
              <a:uLnTx/>
              <a:uFillTx/>
              <a:latin typeface="Arial"/>
              <a:cs typeface="Arial"/>
              <a:sym typeface="Arial"/>
            </a:endParaRPr>
          </a:p>
        </p:txBody>
      </p:sp>
      <p:sp>
        <p:nvSpPr>
          <p:cNvPr id="22" name="Google Shape;919;p83">
            <a:extLst>
              <a:ext uri="{FF2B5EF4-FFF2-40B4-BE49-F238E27FC236}">
                <a16:creationId xmlns:a16="http://schemas.microsoft.com/office/drawing/2014/main" id="{CC7B8A0C-7E9F-42C9-BB42-639B2BB1AED9}"/>
              </a:ext>
            </a:extLst>
          </p:cNvPr>
          <p:cNvSpPr/>
          <p:nvPr/>
        </p:nvSpPr>
        <p:spPr>
          <a:xfrm>
            <a:off x="4914514" y="3429000"/>
            <a:ext cx="720000" cy="720000"/>
          </a:xfrm>
          <a:custGeom>
            <a:avLst/>
            <a:gdLst/>
            <a:ahLst/>
            <a:cxnLst/>
            <a:rect l="l" t="t" r="r" b="b"/>
            <a:pathLst>
              <a:path w="346" h="346" extrusionOk="0">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dk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D04A02"/>
              </a:solidFill>
              <a:effectLst/>
              <a:uLnTx/>
              <a:uFillTx/>
              <a:latin typeface="Arial"/>
              <a:cs typeface="Arial"/>
              <a:sym typeface="Arial"/>
            </a:endParaRPr>
          </a:p>
        </p:txBody>
      </p:sp>
      <p:sp>
        <p:nvSpPr>
          <p:cNvPr id="30" name="Google Shape;1890;p98">
            <a:extLst>
              <a:ext uri="{FF2B5EF4-FFF2-40B4-BE49-F238E27FC236}">
                <a16:creationId xmlns:a16="http://schemas.microsoft.com/office/drawing/2014/main" id="{336AD5BE-416E-4562-9D8F-90734D40C30F}"/>
              </a:ext>
            </a:extLst>
          </p:cNvPr>
          <p:cNvSpPr/>
          <p:nvPr/>
        </p:nvSpPr>
        <p:spPr>
          <a:xfrm>
            <a:off x="8031004" y="2032404"/>
            <a:ext cx="720000" cy="72000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tx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D04A02"/>
              </a:solidFill>
              <a:effectLst/>
              <a:uLnTx/>
              <a:uFillTx/>
              <a:latin typeface="Arial"/>
              <a:ea typeface="Arial"/>
              <a:cs typeface="Arial"/>
              <a:sym typeface="Arial"/>
            </a:endParaRPr>
          </a:p>
        </p:txBody>
      </p:sp>
      <p:sp>
        <p:nvSpPr>
          <p:cNvPr id="31" name="Google Shape;719;p107">
            <a:extLst>
              <a:ext uri="{FF2B5EF4-FFF2-40B4-BE49-F238E27FC236}">
                <a16:creationId xmlns:a16="http://schemas.microsoft.com/office/drawing/2014/main" id="{F1E3881E-6256-49D3-8780-52D4673CA378}"/>
              </a:ext>
            </a:extLst>
          </p:cNvPr>
          <p:cNvSpPr txBox="1">
            <a:spLocks/>
          </p:cNvSpPr>
          <p:nvPr/>
        </p:nvSpPr>
        <p:spPr>
          <a:xfrm>
            <a:off x="4929832" y="774041"/>
            <a:ext cx="2095628" cy="72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en-US" sz="1450" b="1" kern="0" dirty="0">
                <a:solidFill>
                  <a:srgbClr val="464646">
                    <a:lumMod val="75000"/>
                  </a:srgbClr>
                </a:solidFill>
              </a:rPr>
              <a:t>National Coordination Committee for ESI Funds in the Republic of Croatia:</a:t>
            </a:r>
            <a:endParaRPr kumimoji="0" lang="pl-PL" sz="1450" b="1" i="0" u="none" strike="noStrike" kern="0" cap="none" spc="0" normalizeH="0" baseline="0" noProof="0" dirty="0">
              <a:ln>
                <a:noFill/>
              </a:ln>
              <a:solidFill>
                <a:srgbClr val="464646">
                  <a:lumMod val="75000"/>
                </a:srgbClr>
              </a:solidFill>
              <a:effectLst/>
              <a:uLnTx/>
              <a:uFillTx/>
              <a:latin typeface="Arial"/>
              <a:cs typeface="Arial"/>
              <a:sym typeface="Arial"/>
            </a:endParaRPr>
          </a:p>
        </p:txBody>
      </p:sp>
      <p:sp>
        <p:nvSpPr>
          <p:cNvPr id="32" name="Google Shape;719;p107">
            <a:extLst>
              <a:ext uri="{FF2B5EF4-FFF2-40B4-BE49-F238E27FC236}">
                <a16:creationId xmlns:a16="http://schemas.microsoft.com/office/drawing/2014/main" id="{E045F015-2E9D-4C6F-B9EF-B1EBF2A0D421}"/>
              </a:ext>
            </a:extLst>
          </p:cNvPr>
          <p:cNvSpPr txBox="1">
            <a:spLocks/>
          </p:cNvSpPr>
          <p:nvPr/>
        </p:nvSpPr>
        <p:spPr>
          <a:xfrm>
            <a:off x="8928001" y="784349"/>
            <a:ext cx="2133931" cy="989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hr-HR" sz="1450" b="1" kern="0" dirty="0" err="1">
                <a:solidFill>
                  <a:srgbClr val="464646">
                    <a:lumMod val="75000"/>
                  </a:srgbClr>
                </a:solidFill>
              </a:rPr>
              <a:t>Working</a:t>
            </a:r>
            <a:r>
              <a:rPr lang="hr-HR" sz="1450" b="1" kern="0" dirty="0">
                <a:solidFill>
                  <a:srgbClr val="464646">
                    <a:lumMod val="75000"/>
                  </a:srgbClr>
                </a:solidFill>
              </a:rPr>
              <a:t> Group </a:t>
            </a:r>
          </a:p>
          <a:p>
            <a:pPr lvl="0">
              <a:buSzPts val="1600"/>
              <a:defRPr/>
            </a:pPr>
            <a:r>
              <a:rPr lang="hr-HR" sz="1450" b="1" kern="0" dirty="0">
                <a:solidFill>
                  <a:srgbClr val="464646">
                    <a:lumMod val="75000"/>
                  </a:srgbClr>
                </a:solidFill>
              </a:rPr>
              <a:t>„</a:t>
            </a:r>
            <a:r>
              <a:rPr kumimoji="0" lang="hr-HR" sz="1450" b="1" i="0" u="none" strike="noStrike" kern="0" cap="none" spc="0" normalizeH="0" baseline="0" noProof="0" dirty="0">
                <a:ln>
                  <a:noFill/>
                </a:ln>
                <a:solidFill>
                  <a:srgbClr val="464646">
                    <a:lumMod val="75000"/>
                  </a:srgbClr>
                </a:solidFill>
                <a:effectLst/>
                <a:uLnTx/>
                <a:uFillTx/>
                <a:latin typeface="Arial"/>
                <a:cs typeface="Arial"/>
                <a:sym typeface="Arial"/>
              </a:rPr>
              <a:t>Smart Croatia”</a:t>
            </a:r>
          </a:p>
        </p:txBody>
      </p:sp>
      <p:sp>
        <p:nvSpPr>
          <p:cNvPr id="33" name="Google Shape;719;p107">
            <a:extLst>
              <a:ext uri="{FF2B5EF4-FFF2-40B4-BE49-F238E27FC236}">
                <a16:creationId xmlns:a16="http://schemas.microsoft.com/office/drawing/2014/main" id="{D34E312D-35BE-40D7-85DB-B795A2E7CF3B}"/>
              </a:ext>
            </a:extLst>
          </p:cNvPr>
          <p:cNvSpPr txBox="1">
            <a:spLocks/>
          </p:cNvSpPr>
          <p:nvPr/>
        </p:nvSpPr>
        <p:spPr>
          <a:xfrm>
            <a:off x="8973185" y="2037166"/>
            <a:ext cx="2010034" cy="989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hr-HR" sz="1450" b="1" kern="0" dirty="0" err="1">
                <a:solidFill>
                  <a:srgbClr val="464646">
                    <a:lumMod val="75000"/>
                  </a:srgbClr>
                </a:solidFill>
              </a:rPr>
              <a:t>Working</a:t>
            </a:r>
            <a:r>
              <a:rPr lang="hr-HR" sz="1450" b="1" kern="0" dirty="0">
                <a:solidFill>
                  <a:srgbClr val="464646">
                    <a:lumMod val="75000"/>
                  </a:srgbClr>
                </a:solidFill>
              </a:rPr>
              <a:t> Group „</a:t>
            </a:r>
            <a:r>
              <a:rPr kumimoji="0" lang="hr-HR" sz="1450" b="1" i="0" u="none" strike="noStrike" kern="0" cap="none" spc="0" normalizeH="0" baseline="0" noProof="0" dirty="0" err="1">
                <a:ln>
                  <a:noFill/>
                </a:ln>
                <a:solidFill>
                  <a:srgbClr val="464646">
                    <a:lumMod val="75000"/>
                  </a:srgbClr>
                </a:solidFill>
                <a:effectLst/>
                <a:uLnTx/>
                <a:uFillTx/>
                <a:latin typeface="Arial"/>
                <a:cs typeface="Arial"/>
                <a:sym typeface="Arial"/>
              </a:rPr>
              <a:t>Connected</a:t>
            </a:r>
            <a:r>
              <a:rPr kumimoji="0" lang="hr-HR" sz="1450" b="1" i="0" u="none" strike="noStrike" kern="0" cap="none" spc="0" normalizeH="0" baseline="0" noProof="0" dirty="0">
                <a:ln>
                  <a:noFill/>
                </a:ln>
                <a:solidFill>
                  <a:srgbClr val="464646">
                    <a:lumMod val="75000"/>
                  </a:srgbClr>
                </a:solidFill>
                <a:effectLst/>
                <a:uLnTx/>
                <a:uFillTx/>
                <a:latin typeface="Arial"/>
                <a:cs typeface="Arial"/>
                <a:sym typeface="Arial"/>
              </a:rPr>
              <a:t> </a:t>
            </a:r>
            <a:r>
              <a:rPr lang="hr-HR" sz="1450" b="1" kern="0" dirty="0">
                <a:solidFill>
                  <a:srgbClr val="464646">
                    <a:lumMod val="75000"/>
                  </a:srgbClr>
                </a:solidFill>
              </a:rPr>
              <a:t>Croatia”</a:t>
            </a:r>
            <a:endParaRPr kumimoji="0" lang="hr-HR" sz="1450" b="1" i="0" u="none" strike="noStrike" kern="0" cap="none" spc="0" normalizeH="0" baseline="0" noProof="0" dirty="0">
              <a:ln>
                <a:noFill/>
              </a:ln>
              <a:solidFill>
                <a:srgbClr val="464646">
                  <a:lumMod val="75000"/>
                </a:srgbClr>
              </a:solidFill>
              <a:effectLst/>
              <a:uLnTx/>
              <a:uFillTx/>
              <a:latin typeface="Arial"/>
              <a:cs typeface="Arial"/>
              <a:sym typeface="Arial"/>
            </a:endParaRPr>
          </a:p>
        </p:txBody>
      </p:sp>
      <p:sp>
        <p:nvSpPr>
          <p:cNvPr id="34" name="Google Shape;719;p107">
            <a:extLst>
              <a:ext uri="{FF2B5EF4-FFF2-40B4-BE49-F238E27FC236}">
                <a16:creationId xmlns:a16="http://schemas.microsoft.com/office/drawing/2014/main" id="{6AF4CC17-493B-4EC7-894E-6C696C262065}"/>
              </a:ext>
            </a:extLst>
          </p:cNvPr>
          <p:cNvSpPr txBox="1">
            <a:spLocks/>
          </p:cNvSpPr>
          <p:nvPr/>
        </p:nvSpPr>
        <p:spPr>
          <a:xfrm>
            <a:off x="5838995" y="3429000"/>
            <a:ext cx="2010034" cy="989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hr-HR" sz="1450" b="1" kern="0" dirty="0" err="1">
                <a:solidFill>
                  <a:srgbClr val="464646">
                    <a:lumMod val="75000"/>
                  </a:srgbClr>
                </a:solidFill>
              </a:rPr>
              <a:t>Working</a:t>
            </a:r>
            <a:r>
              <a:rPr lang="hr-HR" sz="1450" b="1" kern="0" dirty="0">
                <a:solidFill>
                  <a:srgbClr val="464646">
                    <a:lumMod val="75000"/>
                  </a:srgbClr>
                </a:solidFill>
              </a:rPr>
              <a:t> Group „</a:t>
            </a:r>
            <a:r>
              <a:rPr lang="hr-HR" sz="1450" b="1" kern="0" dirty="0" err="1">
                <a:solidFill>
                  <a:srgbClr val="464646">
                    <a:lumMod val="75000"/>
                  </a:srgbClr>
                </a:solidFill>
              </a:rPr>
              <a:t>Solidarity</a:t>
            </a:r>
            <a:r>
              <a:rPr lang="hr-HR" sz="1450" b="1" kern="0" dirty="0">
                <a:solidFill>
                  <a:srgbClr val="464646">
                    <a:lumMod val="75000"/>
                  </a:srgbClr>
                </a:solidFill>
              </a:rPr>
              <a:t> Croatia”</a:t>
            </a:r>
            <a:endParaRPr kumimoji="0" lang="hr-HR" sz="1450" b="0" i="0" u="none" strike="noStrike" kern="0" cap="none" spc="0" normalizeH="0" baseline="0" noProof="0" dirty="0">
              <a:ln>
                <a:noFill/>
              </a:ln>
              <a:solidFill>
                <a:srgbClr val="464646">
                  <a:lumMod val="75000"/>
                </a:srgbClr>
              </a:solidFill>
              <a:effectLst/>
              <a:uLnTx/>
              <a:uFillTx/>
              <a:latin typeface="Arial"/>
              <a:cs typeface="Arial"/>
              <a:sym typeface="Arial"/>
            </a:endParaRPr>
          </a:p>
        </p:txBody>
      </p:sp>
      <p:sp>
        <p:nvSpPr>
          <p:cNvPr id="35" name="Google Shape;719;p107">
            <a:extLst>
              <a:ext uri="{FF2B5EF4-FFF2-40B4-BE49-F238E27FC236}">
                <a16:creationId xmlns:a16="http://schemas.microsoft.com/office/drawing/2014/main" id="{F137432B-FFF0-414F-B67C-1FCA3EC8020B}"/>
              </a:ext>
            </a:extLst>
          </p:cNvPr>
          <p:cNvSpPr txBox="1">
            <a:spLocks/>
          </p:cNvSpPr>
          <p:nvPr/>
        </p:nvSpPr>
        <p:spPr>
          <a:xfrm>
            <a:off x="8947357" y="3399713"/>
            <a:ext cx="2010034" cy="989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hr-HR" sz="1450" b="1" kern="0" dirty="0" err="1">
                <a:solidFill>
                  <a:srgbClr val="464646">
                    <a:lumMod val="75000"/>
                  </a:srgbClr>
                </a:solidFill>
              </a:rPr>
              <a:t>Working</a:t>
            </a:r>
            <a:r>
              <a:rPr lang="hr-HR" sz="1450" b="1" kern="0" dirty="0">
                <a:solidFill>
                  <a:srgbClr val="464646">
                    <a:lumMod val="75000"/>
                  </a:srgbClr>
                </a:solidFill>
              </a:rPr>
              <a:t> Group </a:t>
            </a:r>
          </a:p>
          <a:p>
            <a:pPr lvl="0">
              <a:buSzPts val="1600"/>
              <a:defRPr/>
            </a:pPr>
            <a:r>
              <a:rPr lang="hr-HR" sz="1450" b="1" kern="0" dirty="0">
                <a:solidFill>
                  <a:srgbClr val="464646">
                    <a:lumMod val="75000"/>
                  </a:srgbClr>
                </a:solidFill>
              </a:rPr>
              <a:t>„</a:t>
            </a:r>
            <a:r>
              <a:rPr lang="en-US" sz="1450" b="1" kern="0" dirty="0">
                <a:solidFill>
                  <a:srgbClr val="464646">
                    <a:lumMod val="75000"/>
                  </a:srgbClr>
                </a:solidFill>
              </a:rPr>
              <a:t>Croatia closer to the citizens</a:t>
            </a:r>
            <a:r>
              <a:rPr kumimoji="0" lang="hr-HR" sz="1450" b="1" i="0" u="none" strike="noStrike" kern="0" cap="none" spc="0" normalizeH="0" baseline="0" noProof="0" dirty="0">
                <a:ln>
                  <a:noFill/>
                </a:ln>
                <a:solidFill>
                  <a:srgbClr val="464646">
                    <a:lumMod val="75000"/>
                  </a:srgbClr>
                </a:solidFill>
                <a:effectLst/>
                <a:uLnTx/>
                <a:uFillTx/>
                <a:latin typeface="Arial"/>
                <a:cs typeface="Arial"/>
                <a:sym typeface="Arial"/>
              </a:rPr>
              <a:t>”</a:t>
            </a:r>
          </a:p>
        </p:txBody>
      </p:sp>
      <p:sp>
        <p:nvSpPr>
          <p:cNvPr id="36" name="Google Shape;719;p107">
            <a:extLst>
              <a:ext uri="{FF2B5EF4-FFF2-40B4-BE49-F238E27FC236}">
                <a16:creationId xmlns:a16="http://schemas.microsoft.com/office/drawing/2014/main" id="{E226D7EF-C713-4222-AC4A-D8169B9BE9AF}"/>
              </a:ext>
            </a:extLst>
          </p:cNvPr>
          <p:cNvSpPr txBox="1">
            <a:spLocks/>
          </p:cNvSpPr>
          <p:nvPr/>
        </p:nvSpPr>
        <p:spPr>
          <a:xfrm>
            <a:off x="5808042" y="4788762"/>
            <a:ext cx="2010034" cy="989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hr-HR" sz="1450" b="1" kern="0" dirty="0" err="1">
                <a:solidFill>
                  <a:srgbClr val="464646">
                    <a:lumMod val="75000"/>
                  </a:srgbClr>
                </a:solidFill>
              </a:rPr>
              <a:t>Working</a:t>
            </a:r>
            <a:r>
              <a:rPr lang="hr-HR" sz="1450" b="1" kern="0" dirty="0">
                <a:solidFill>
                  <a:srgbClr val="464646">
                    <a:lumMod val="75000"/>
                  </a:srgbClr>
                </a:solidFill>
              </a:rPr>
              <a:t> Group </a:t>
            </a:r>
          </a:p>
          <a:p>
            <a:pPr lvl="0">
              <a:buSzPts val="1600"/>
              <a:defRPr/>
            </a:pPr>
            <a:r>
              <a:rPr lang="hr-HR" sz="1450" b="1" kern="0" dirty="0">
                <a:solidFill>
                  <a:srgbClr val="464646">
                    <a:lumMod val="75000"/>
                  </a:srgbClr>
                </a:solidFill>
              </a:rPr>
              <a:t>"</a:t>
            </a:r>
            <a:r>
              <a:rPr lang="hr-HR" sz="1450" b="1" kern="0" dirty="0" err="1">
                <a:solidFill>
                  <a:srgbClr val="464646">
                    <a:lumMod val="75000"/>
                  </a:srgbClr>
                </a:solidFill>
              </a:rPr>
              <a:t>Safe</a:t>
            </a:r>
            <a:r>
              <a:rPr lang="hr-HR" sz="1450" b="1" kern="0" dirty="0">
                <a:solidFill>
                  <a:srgbClr val="464646">
                    <a:lumMod val="75000"/>
                  </a:srgbClr>
                </a:solidFill>
              </a:rPr>
              <a:t> Croatia"</a:t>
            </a:r>
            <a:endParaRPr kumimoji="0" lang="hr-HR" sz="1450" b="0" i="0" u="none" strike="noStrike" kern="0" cap="none" spc="0" normalizeH="0" baseline="0" noProof="0" dirty="0">
              <a:ln>
                <a:noFill/>
              </a:ln>
              <a:solidFill>
                <a:srgbClr val="464646">
                  <a:lumMod val="75000"/>
                </a:srgbClr>
              </a:solidFill>
              <a:effectLst/>
              <a:uLnTx/>
              <a:uFillTx/>
              <a:latin typeface="Arial"/>
              <a:cs typeface="Arial"/>
              <a:sym typeface="Arial"/>
            </a:endParaRPr>
          </a:p>
        </p:txBody>
      </p:sp>
      <p:sp>
        <p:nvSpPr>
          <p:cNvPr id="37" name="Google Shape;719;p107">
            <a:extLst>
              <a:ext uri="{FF2B5EF4-FFF2-40B4-BE49-F238E27FC236}">
                <a16:creationId xmlns:a16="http://schemas.microsoft.com/office/drawing/2014/main" id="{FFE3F58A-F596-42D6-B4F1-7FF4D6175D40}"/>
              </a:ext>
            </a:extLst>
          </p:cNvPr>
          <p:cNvSpPr txBox="1">
            <a:spLocks/>
          </p:cNvSpPr>
          <p:nvPr/>
        </p:nvSpPr>
        <p:spPr>
          <a:xfrm>
            <a:off x="8947837" y="4758317"/>
            <a:ext cx="2010034" cy="989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defRPr/>
            </a:pPr>
            <a:r>
              <a:rPr lang="hr-HR" sz="1450" b="1" kern="0" dirty="0" err="1">
                <a:solidFill>
                  <a:srgbClr val="464646">
                    <a:lumMod val="75000"/>
                  </a:srgbClr>
                </a:solidFill>
              </a:rPr>
              <a:t>Working</a:t>
            </a:r>
            <a:r>
              <a:rPr lang="hr-HR" sz="1450" b="1" kern="0" dirty="0">
                <a:solidFill>
                  <a:srgbClr val="464646">
                    <a:lumMod val="75000"/>
                  </a:srgbClr>
                </a:solidFill>
              </a:rPr>
              <a:t> Group „</a:t>
            </a:r>
            <a:r>
              <a:rPr lang="hr-HR" sz="1450" b="1" kern="0" dirty="0" err="1">
                <a:solidFill>
                  <a:srgbClr val="464646">
                    <a:lumMod val="75000"/>
                  </a:srgbClr>
                </a:solidFill>
              </a:rPr>
              <a:t>Maritime</a:t>
            </a:r>
            <a:r>
              <a:rPr lang="hr-HR" sz="1450" b="1" kern="0" dirty="0">
                <a:solidFill>
                  <a:srgbClr val="464646">
                    <a:lumMod val="75000"/>
                  </a:srgbClr>
                </a:solidFill>
              </a:rPr>
              <a:t> </a:t>
            </a:r>
            <a:r>
              <a:rPr lang="hr-HR" sz="1450" b="1" kern="0" dirty="0" err="1">
                <a:solidFill>
                  <a:srgbClr val="464646">
                    <a:lumMod val="75000"/>
                  </a:srgbClr>
                </a:solidFill>
              </a:rPr>
              <a:t>and</a:t>
            </a:r>
            <a:r>
              <a:rPr lang="hr-HR" sz="1450" b="1" kern="0" dirty="0">
                <a:solidFill>
                  <a:srgbClr val="464646">
                    <a:lumMod val="75000"/>
                  </a:srgbClr>
                </a:solidFill>
              </a:rPr>
              <a:t> </a:t>
            </a:r>
            <a:r>
              <a:rPr lang="hr-HR" sz="1450" b="1" kern="0" dirty="0" err="1">
                <a:solidFill>
                  <a:srgbClr val="464646">
                    <a:lumMod val="75000"/>
                  </a:srgbClr>
                </a:solidFill>
              </a:rPr>
              <a:t>fisheries</a:t>
            </a:r>
            <a:r>
              <a:rPr lang="hr-HR" sz="1450" b="1" kern="0" dirty="0">
                <a:solidFill>
                  <a:srgbClr val="464646">
                    <a:lumMod val="75000"/>
                  </a:srgbClr>
                </a:solidFill>
              </a:rPr>
              <a:t>”</a:t>
            </a:r>
            <a:endParaRPr kumimoji="0" lang="hr-HR" sz="1450" b="0" i="0" u="none" strike="noStrike" kern="0" cap="none" spc="0" normalizeH="0" baseline="0" noProof="0" dirty="0">
              <a:ln>
                <a:noFill/>
              </a:ln>
              <a:solidFill>
                <a:srgbClr val="464646">
                  <a:lumMod val="75000"/>
                </a:srgbClr>
              </a:solidFill>
              <a:effectLst/>
              <a:uLnTx/>
              <a:uFillTx/>
              <a:latin typeface="Arial"/>
              <a:cs typeface="Arial"/>
              <a:sym typeface="Arial"/>
            </a:endParaRPr>
          </a:p>
        </p:txBody>
      </p:sp>
      <p:sp>
        <p:nvSpPr>
          <p:cNvPr id="38" name="Google Shape;572;p75">
            <a:extLst>
              <a:ext uri="{FF2B5EF4-FFF2-40B4-BE49-F238E27FC236}">
                <a16:creationId xmlns:a16="http://schemas.microsoft.com/office/drawing/2014/main" id="{F5B8E666-1967-4BD5-8DD4-CDC173B27646}"/>
              </a:ext>
            </a:extLst>
          </p:cNvPr>
          <p:cNvSpPr/>
          <p:nvPr/>
        </p:nvSpPr>
        <p:spPr>
          <a:xfrm>
            <a:off x="4901600" y="2036937"/>
            <a:ext cx="720000" cy="720000"/>
          </a:xfrm>
          <a:custGeom>
            <a:avLst/>
            <a:gdLst/>
            <a:ahLst/>
            <a:cxnLst/>
            <a:rect l="l" t="t" r="r" b="b"/>
            <a:pathLst>
              <a:path w="346" h="346" extrusionOk="0">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dk1"/>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D04A02"/>
              </a:solidFill>
              <a:effectLst/>
              <a:uLnTx/>
              <a:uFillTx/>
              <a:latin typeface="Arial"/>
              <a:ea typeface="Arial"/>
              <a:cs typeface="Arial"/>
              <a:sym typeface="Arial"/>
            </a:endParaRPr>
          </a:p>
        </p:txBody>
      </p:sp>
      <p:sp>
        <p:nvSpPr>
          <p:cNvPr id="39" name="Google Shape;1472;p89">
            <a:extLst>
              <a:ext uri="{FF2B5EF4-FFF2-40B4-BE49-F238E27FC236}">
                <a16:creationId xmlns:a16="http://schemas.microsoft.com/office/drawing/2014/main" id="{ACD88005-639D-4CAC-81A5-826739DA5E7F}"/>
              </a:ext>
            </a:extLst>
          </p:cNvPr>
          <p:cNvSpPr/>
          <p:nvPr/>
        </p:nvSpPr>
        <p:spPr>
          <a:xfrm>
            <a:off x="8031004" y="3385597"/>
            <a:ext cx="720000" cy="7200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300" y="432"/>
                </a:moveTo>
                <a:cubicBezTo>
                  <a:pt x="301" y="428"/>
                  <a:pt x="304" y="406"/>
                  <a:pt x="306" y="393"/>
                </a:cubicBezTo>
                <a:cubicBezTo>
                  <a:pt x="307" y="383"/>
                  <a:pt x="316" y="374"/>
                  <a:pt x="328" y="369"/>
                </a:cubicBezTo>
                <a:cubicBezTo>
                  <a:pt x="340" y="365"/>
                  <a:pt x="356" y="359"/>
                  <a:pt x="374" y="353"/>
                </a:cubicBezTo>
                <a:cubicBezTo>
                  <a:pt x="375" y="353"/>
                  <a:pt x="375" y="353"/>
                  <a:pt x="375" y="353"/>
                </a:cubicBezTo>
                <a:cubicBezTo>
                  <a:pt x="376" y="353"/>
                  <a:pt x="376" y="352"/>
                  <a:pt x="377" y="352"/>
                </a:cubicBezTo>
                <a:cubicBezTo>
                  <a:pt x="384" y="362"/>
                  <a:pt x="393" y="367"/>
                  <a:pt x="406" y="367"/>
                </a:cubicBezTo>
                <a:cubicBezTo>
                  <a:pt x="419" y="367"/>
                  <a:pt x="429" y="362"/>
                  <a:pt x="435" y="352"/>
                </a:cubicBezTo>
                <a:cubicBezTo>
                  <a:pt x="436" y="352"/>
                  <a:pt x="437" y="353"/>
                  <a:pt x="437" y="353"/>
                </a:cubicBezTo>
                <a:cubicBezTo>
                  <a:pt x="439" y="353"/>
                  <a:pt x="439" y="353"/>
                  <a:pt x="439" y="353"/>
                </a:cubicBezTo>
                <a:cubicBezTo>
                  <a:pt x="449" y="357"/>
                  <a:pt x="469" y="363"/>
                  <a:pt x="484" y="369"/>
                </a:cubicBezTo>
                <a:cubicBezTo>
                  <a:pt x="497" y="374"/>
                  <a:pt x="506" y="383"/>
                  <a:pt x="507" y="393"/>
                </a:cubicBezTo>
                <a:cubicBezTo>
                  <a:pt x="508" y="406"/>
                  <a:pt x="523" y="524"/>
                  <a:pt x="526" y="551"/>
                </a:cubicBezTo>
                <a:cubicBezTo>
                  <a:pt x="300" y="551"/>
                  <a:pt x="300" y="551"/>
                  <a:pt x="300" y="551"/>
                </a:cubicBezTo>
                <a:lnTo>
                  <a:pt x="300" y="432"/>
                </a:lnTo>
                <a:close/>
                <a:moveTo>
                  <a:pt x="276" y="551"/>
                </a:moveTo>
                <a:cubicBezTo>
                  <a:pt x="50" y="551"/>
                  <a:pt x="50" y="551"/>
                  <a:pt x="50" y="551"/>
                </a:cubicBezTo>
                <a:cubicBezTo>
                  <a:pt x="54" y="514"/>
                  <a:pt x="68" y="405"/>
                  <a:pt x="69" y="393"/>
                </a:cubicBezTo>
                <a:cubicBezTo>
                  <a:pt x="70" y="383"/>
                  <a:pt x="79" y="374"/>
                  <a:pt x="92" y="369"/>
                </a:cubicBezTo>
                <a:cubicBezTo>
                  <a:pt x="107" y="363"/>
                  <a:pt x="127" y="357"/>
                  <a:pt x="137" y="353"/>
                </a:cubicBezTo>
                <a:cubicBezTo>
                  <a:pt x="139" y="353"/>
                  <a:pt x="139" y="353"/>
                  <a:pt x="139" y="353"/>
                </a:cubicBezTo>
                <a:cubicBezTo>
                  <a:pt x="139" y="353"/>
                  <a:pt x="140" y="352"/>
                  <a:pt x="141" y="352"/>
                </a:cubicBezTo>
                <a:cubicBezTo>
                  <a:pt x="147" y="362"/>
                  <a:pt x="157" y="367"/>
                  <a:pt x="170" y="367"/>
                </a:cubicBezTo>
                <a:cubicBezTo>
                  <a:pt x="183" y="367"/>
                  <a:pt x="192" y="362"/>
                  <a:pt x="199" y="352"/>
                </a:cubicBezTo>
                <a:cubicBezTo>
                  <a:pt x="200" y="352"/>
                  <a:pt x="200" y="353"/>
                  <a:pt x="201" y="353"/>
                </a:cubicBezTo>
                <a:cubicBezTo>
                  <a:pt x="202" y="353"/>
                  <a:pt x="202" y="353"/>
                  <a:pt x="202" y="353"/>
                </a:cubicBezTo>
                <a:cubicBezTo>
                  <a:pt x="220" y="359"/>
                  <a:pt x="236" y="365"/>
                  <a:pt x="248" y="369"/>
                </a:cubicBezTo>
                <a:cubicBezTo>
                  <a:pt x="260" y="374"/>
                  <a:pt x="269" y="383"/>
                  <a:pt x="270" y="393"/>
                </a:cubicBezTo>
                <a:cubicBezTo>
                  <a:pt x="272" y="406"/>
                  <a:pt x="275" y="428"/>
                  <a:pt x="276" y="432"/>
                </a:cubicBezTo>
                <a:lnTo>
                  <a:pt x="276" y="551"/>
                </a:lnTo>
                <a:close/>
                <a:moveTo>
                  <a:pt x="551" y="551"/>
                </a:moveTo>
                <a:cubicBezTo>
                  <a:pt x="551" y="551"/>
                  <a:pt x="551" y="551"/>
                  <a:pt x="551" y="551"/>
                </a:cubicBezTo>
                <a:cubicBezTo>
                  <a:pt x="549" y="532"/>
                  <a:pt x="533" y="403"/>
                  <a:pt x="531" y="390"/>
                </a:cubicBezTo>
                <a:cubicBezTo>
                  <a:pt x="529" y="371"/>
                  <a:pt x="514" y="354"/>
                  <a:pt x="493" y="346"/>
                </a:cubicBezTo>
                <a:cubicBezTo>
                  <a:pt x="477" y="340"/>
                  <a:pt x="457" y="333"/>
                  <a:pt x="446" y="330"/>
                </a:cubicBezTo>
                <a:cubicBezTo>
                  <a:pt x="445" y="330"/>
                  <a:pt x="445" y="330"/>
                  <a:pt x="445" y="330"/>
                </a:cubicBezTo>
                <a:cubicBezTo>
                  <a:pt x="432" y="325"/>
                  <a:pt x="422" y="328"/>
                  <a:pt x="415" y="338"/>
                </a:cubicBezTo>
                <a:cubicBezTo>
                  <a:pt x="413" y="341"/>
                  <a:pt x="411" y="342"/>
                  <a:pt x="406" y="342"/>
                </a:cubicBezTo>
                <a:cubicBezTo>
                  <a:pt x="401" y="342"/>
                  <a:pt x="399" y="341"/>
                  <a:pt x="397" y="338"/>
                </a:cubicBezTo>
                <a:cubicBezTo>
                  <a:pt x="390" y="328"/>
                  <a:pt x="380" y="325"/>
                  <a:pt x="367" y="330"/>
                </a:cubicBezTo>
                <a:cubicBezTo>
                  <a:pt x="366" y="330"/>
                  <a:pt x="366" y="330"/>
                  <a:pt x="366" y="330"/>
                </a:cubicBezTo>
                <a:cubicBezTo>
                  <a:pt x="348" y="336"/>
                  <a:pt x="331" y="342"/>
                  <a:pt x="320" y="346"/>
                </a:cubicBezTo>
                <a:cubicBezTo>
                  <a:pt x="306" y="351"/>
                  <a:pt x="295" y="360"/>
                  <a:pt x="288" y="371"/>
                </a:cubicBezTo>
                <a:cubicBezTo>
                  <a:pt x="281" y="360"/>
                  <a:pt x="270" y="351"/>
                  <a:pt x="256" y="346"/>
                </a:cubicBezTo>
                <a:cubicBezTo>
                  <a:pt x="245" y="342"/>
                  <a:pt x="228" y="336"/>
                  <a:pt x="210" y="330"/>
                </a:cubicBezTo>
                <a:cubicBezTo>
                  <a:pt x="209" y="330"/>
                  <a:pt x="209" y="330"/>
                  <a:pt x="209" y="330"/>
                </a:cubicBezTo>
                <a:cubicBezTo>
                  <a:pt x="196" y="325"/>
                  <a:pt x="186" y="328"/>
                  <a:pt x="179" y="338"/>
                </a:cubicBezTo>
                <a:cubicBezTo>
                  <a:pt x="177" y="341"/>
                  <a:pt x="175" y="342"/>
                  <a:pt x="170" y="342"/>
                </a:cubicBezTo>
                <a:cubicBezTo>
                  <a:pt x="165" y="342"/>
                  <a:pt x="163" y="341"/>
                  <a:pt x="161" y="338"/>
                </a:cubicBezTo>
                <a:cubicBezTo>
                  <a:pt x="154" y="328"/>
                  <a:pt x="144" y="325"/>
                  <a:pt x="131" y="330"/>
                </a:cubicBezTo>
                <a:cubicBezTo>
                  <a:pt x="130" y="330"/>
                  <a:pt x="130" y="330"/>
                  <a:pt x="130" y="330"/>
                </a:cubicBezTo>
                <a:cubicBezTo>
                  <a:pt x="119" y="333"/>
                  <a:pt x="99" y="340"/>
                  <a:pt x="83" y="346"/>
                </a:cubicBezTo>
                <a:cubicBezTo>
                  <a:pt x="62" y="354"/>
                  <a:pt x="47" y="371"/>
                  <a:pt x="45" y="390"/>
                </a:cubicBezTo>
                <a:cubicBezTo>
                  <a:pt x="44" y="402"/>
                  <a:pt x="29" y="518"/>
                  <a:pt x="25" y="551"/>
                </a:cubicBezTo>
                <a:cubicBezTo>
                  <a:pt x="25" y="551"/>
                  <a:pt x="25" y="551"/>
                  <a:pt x="25" y="551"/>
                </a:cubicBezTo>
                <a:cubicBezTo>
                  <a:pt x="25" y="24"/>
                  <a:pt x="25" y="24"/>
                  <a:pt x="25" y="24"/>
                </a:cubicBezTo>
                <a:cubicBezTo>
                  <a:pt x="551" y="24"/>
                  <a:pt x="551" y="24"/>
                  <a:pt x="551" y="24"/>
                </a:cubicBezTo>
                <a:lnTo>
                  <a:pt x="551" y="551"/>
                </a:lnTo>
                <a:close/>
                <a:moveTo>
                  <a:pt x="170" y="311"/>
                </a:moveTo>
                <a:cubicBezTo>
                  <a:pt x="218" y="311"/>
                  <a:pt x="257" y="272"/>
                  <a:pt x="257" y="224"/>
                </a:cubicBezTo>
                <a:cubicBezTo>
                  <a:pt x="257" y="223"/>
                  <a:pt x="257" y="223"/>
                  <a:pt x="257" y="222"/>
                </a:cubicBezTo>
                <a:cubicBezTo>
                  <a:pt x="257" y="222"/>
                  <a:pt x="257" y="221"/>
                  <a:pt x="257" y="221"/>
                </a:cubicBezTo>
                <a:cubicBezTo>
                  <a:pt x="257" y="221"/>
                  <a:pt x="257" y="220"/>
                  <a:pt x="257" y="220"/>
                </a:cubicBezTo>
                <a:cubicBezTo>
                  <a:pt x="257" y="218"/>
                  <a:pt x="257" y="216"/>
                  <a:pt x="257" y="214"/>
                </a:cubicBezTo>
                <a:cubicBezTo>
                  <a:pt x="256" y="213"/>
                  <a:pt x="256" y="212"/>
                  <a:pt x="256" y="211"/>
                </a:cubicBezTo>
                <a:cubicBezTo>
                  <a:pt x="256" y="209"/>
                  <a:pt x="256" y="208"/>
                  <a:pt x="255" y="206"/>
                </a:cubicBezTo>
                <a:cubicBezTo>
                  <a:pt x="249" y="173"/>
                  <a:pt x="224" y="148"/>
                  <a:pt x="192" y="139"/>
                </a:cubicBezTo>
                <a:cubicBezTo>
                  <a:pt x="192" y="139"/>
                  <a:pt x="191" y="139"/>
                  <a:pt x="190" y="139"/>
                </a:cubicBezTo>
                <a:cubicBezTo>
                  <a:pt x="189" y="138"/>
                  <a:pt x="187" y="138"/>
                  <a:pt x="185" y="138"/>
                </a:cubicBezTo>
                <a:cubicBezTo>
                  <a:pt x="183" y="137"/>
                  <a:pt x="182" y="137"/>
                  <a:pt x="180" y="137"/>
                </a:cubicBezTo>
                <a:cubicBezTo>
                  <a:pt x="179" y="137"/>
                  <a:pt x="179" y="137"/>
                  <a:pt x="178" y="137"/>
                </a:cubicBezTo>
                <a:cubicBezTo>
                  <a:pt x="175" y="137"/>
                  <a:pt x="173" y="136"/>
                  <a:pt x="170" y="136"/>
                </a:cubicBezTo>
                <a:cubicBezTo>
                  <a:pt x="170" y="136"/>
                  <a:pt x="170" y="136"/>
                  <a:pt x="170" y="136"/>
                </a:cubicBezTo>
                <a:cubicBezTo>
                  <a:pt x="170" y="136"/>
                  <a:pt x="170" y="136"/>
                  <a:pt x="170" y="136"/>
                </a:cubicBezTo>
                <a:cubicBezTo>
                  <a:pt x="170" y="136"/>
                  <a:pt x="170" y="136"/>
                  <a:pt x="170" y="136"/>
                </a:cubicBezTo>
                <a:cubicBezTo>
                  <a:pt x="158" y="136"/>
                  <a:pt x="147" y="139"/>
                  <a:pt x="137" y="143"/>
                </a:cubicBezTo>
                <a:cubicBezTo>
                  <a:pt x="136" y="143"/>
                  <a:pt x="136" y="143"/>
                  <a:pt x="136" y="143"/>
                </a:cubicBezTo>
                <a:cubicBezTo>
                  <a:pt x="134" y="144"/>
                  <a:pt x="133" y="145"/>
                  <a:pt x="131" y="146"/>
                </a:cubicBezTo>
                <a:cubicBezTo>
                  <a:pt x="130" y="146"/>
                  <a:pt x="129" y="146"/>
                  <a:pt x="129" y="147"/>
                </a:cubicBezTo>
                <a:cubicBezTo>
                  <a:pt x="127" y="147"/>
                  <a:pt x="126" y="148"/>
                  <a:pt x="125" y="149"/>
                </a:cubicBezTo>
                <a:cubicBezTo>
                  <a:pt x="124" y="150"/>
                  <a:pt x="123" y="150"/>
                  <a:pt x="121" y="151"/>
                </a:cubicBezTo>
                <a:cubicBezTo>
                  <a:pt x="121" y="151"/>
                  <a:pt x="121" y="152"/>
                  <a:pt x="120" y="152"/>
                </a:cubicBezTo>
                <a:cubicBezTo>
                  <a:pt x="109" y="160"/>
                  <a:pt x="100" y="170"/>
                  <a:pt x="93" y="182"/>
                </a:cubicBezTo>
                <a:cubicBezTo>
                  <a:pt x="93" y="182"/>
                  <a:pt x="93" y="182"/>
                  <a:pt x="93" y="183"/>
                </a:cubicBezTo>
                <a:cubicBezTo>
                  <a:pt x="92" y="185"/>
                  <a:pt x="91" y="187"/>
                  <a:pt x="90" y="189"/>
                </a:cubicBezTo>
                <a:cubicBezTo>
                  <a:pt x="90" y="189"/>
                  <a:pt x="89" y="190"/>
                  <a:pt x="89" y="191"/>
                </a:cubicBezTo>
                <a:cubicBezTo>
                  <a:pt x="88" y="192"/>
                  <a:pt x="88" y="193"/>
                  <a:pt x="88" y="195"/>
                </a:cubicBezTo>
                <a:cubicBezTo>
                  <a:pt x="87" y="196"/>
                  <a:pt x="87" y="197"/>
                  <a:pt x="86" y="198"/>
                </a:cubicBezTo>
                <a:cubicBezTo>
                  <a:pt x="86" y="199"/>
                  <a:pt x="86" y="200"/>
                  <a:pt x="86" y="201"/>
                </a:cubicBezTo>
                <a:cubicBezTo>
                  <a:pt x="85" y="203"/>
                  <a:pt x="85" y="204"/>
                  <a:pt x="84" y="206"/>
                </a:cubicBezTo>
                <a:cubicBezTo>
                  <a:pt x="84" y="207"/>
                  <a:pt x="84" y="208"/>
                  <a:pt x="84" y="208"/>
                </a:cubicBezTo>
                <a:cubicBezTo>
                  <a:pt x="84" y="210"/>
                  <a:pt x="83" y="211"/>
                  <a:pt x="83" y="212"/>
                </a:cubicBezTo>
                <a:cubicBezTo>
                  <a:pt x="83" y="213"/>
                  <a:pt x="83" y="214"/>
                  <a:pt x="83" y="215"/>
                </a:cubicBezTo>
                <a:cubicBezTo>
                  <a:pt x="83" y="217"/>
                  <a:pt x="83" y="218"/>
                  <a:pt x="83" y="220"/>
                </a:cubicBezTo>
                <a:cubicBezTo>
                  <a:pt x="83" y="221"/>
                  <a:pt x="83" y="221"/>
                  <a:pt x="83" y="221"/>
                </a:cubicBezTo>
                <a:cubicBezTo>
                  <a:pt x="83" y="222"/>
                  <a:pt x="83" y="222"/>
                  <a:pt x="83" y="222"/>
                </a:cubicBezTo>
                <a:cubicBezTo>
                  <a:pt x="83" y="222"/>
                  <a:pt x="83" y="223"/>
                  <a:pt x="83" y="224"/>
                </a:cubicBezTo>
                <a:cubicBezTo>
                  <a:pt x="83" y="272"/>
                  <a:pt x="122" y="311"/>
                  <a:pt x="170" y="311"/>
                </a:cubicBezTo>
                <a:close/>
                <a:moveTo>
                  <a:pt x="112" y="200"/>
                </a:moveTo>
                <a:cubicBezTo>
                  <a:pt x="112" y="199"/>
                  <a:pt x="112" y="199"/>
                  <a:pt x="112" y="199"/>
                </a:cubicBezTo>
                <a:cubicBezTo>
                  <a:pt x="117" y="188"/>
                  <a:pt x="125" y="179"/>
                  <a:pt x="135" y="172"/>
                </a:cubicBezTo>
                <a:cubicBezTo>
                  <a:pt x="135" y="172"/>
                  <a:pt x="135" y="172"/>
                  <a:pt x="135" y="172"/>
                </a:cubicBezTo>
                <a:cubicBezTo>
                  <a:pt x="136" y="171"/>
                  <a:pt x="136" y="171"/>
                  <a:pt x="137" y="171"/>
                </a:cubicBezTo>
                <a:cubicBezTo>
                  <a:pt x="132" y="184"/>
                  <a:pt x="123" y="195"/>
                  <a:pt x="111" y="202"/>
                </a:cubicBezTo>
                <a:cubicBezTo>
                  <a:pt x="111" y="201"/>
                  <a:pt x="112" y="200"/>
                  <a:pt x="112" y="200"/>
                </a:cubicBezTo>
                <a:close/>
                <a:moveTo>
                  <a:pt x="170" y="161"/>
                </a:moveTo>
                <a:cubicBezTo>
                  <a:pt x="170" y="161"/>
                  <a:pt x="170" y="161"/>
                  <a:pt x="170" y="161"/>
                </a:cubicBezTo>
                <a:cubicBezTo>
                  <a:pt x="172" y="161"/>
                  <a:pt x="174" y="161"/>
                  <a:pt x="176" y="161"/>
                </a:cubicBezTo>
                <a:cubicBezTo>
                  <a:pt x="176" y="161"/>
                  <a:pt x="176" y="161"/>
                  <a:pt x="177" y="161"/>
                </a:cubicBezTo>
                <a:cubicBezTo>
                  <a:pt x="204" y="164"/>
                  <a:pt x="226" y="185"/>
                  <a:pt x="231" y="211"/>
                </a:cubicBezTo>
                <a:cubicBezTo>
                  <a:pt x="230" y="211"/>
                  <a:pt x="229" y="211"/>
                  <a:pt x="227" y="211"/>
                </a:cubicBezTo>
                <a:cubicBezTo>
                  <a:pt x="197" y="211"/>
                  <a:pt x="172" y="190"/>
                  <a:pt x="166" y="161"/>
                </a:cubicBezTo>
                <a:cubicBezTo>
                  <a:pt x="167" y="161"/>
                  <a:pt x="168" y="161"/>
                  <a:pt x="170" y="161"/>
                </a:cubicBezTo>
                <a:close/>
                <a:moveTo>
                  <a:pt x="170" y="286"/>
                </a:moveTo>
                <a:cubicBezTo>
                  <a:pt x="138" y="286"/>
                  <a:pt x="111" y="262"/>
                  <a:pt x="108" y="231"/>
                </a:cubicBezTo>
                <a:cubicBezTo>
                  <a:pt x="127" y="224"/>
                  <a:pt x="143" y="211"/>
                  <a:pt x="153" y="194"/>
                </a:cubicBezTo>
                <a:cubicBezTo>
                  <a:pt x="168" y="219"/>
                  <a:pt x="196" y="236"/>
                  <a:pt x="227" y="236"/>
                </a:cubicBezTo>
                <a:cubicBezTo>
                  <a:pt x="229" y="236"/>
                  <a:pt x="230" y="236"/>
                  <a:pt x="231" y="236"/>
                </a:cubicBezTo>
                <a:cubicBezTo>
                  <a:pt x="226" y="265"/>
                  <a:pt x="200" y="286"/>
                  <a:pt x="170" y="286"/>
                </a:cubicBezTo>
                <a:close/>
                <a:moveTo>
                  <a:pt x="291" y="311"/>
                </a:moveTo>
                <a:cubicBezTo>
                  <a:pt x="332" y="311"/>
                  <a:pt x="332" y="311"/>
                  <a:pt x="332" y="311"/>
                </a:cubicBezTo>
                <a:cubicBezTo>
                  <a:pt x="336" y="311"/>
                  <a:pt x="339" y="309"/>
                  <a:pt x="342" y="306"/>
                </a:cubicBezTo>
                <a:cubicBezTo>
                  <a:pt x="344" y="303"/>
                  <a:pt x="345" y="299"/>
                  <a:pt x="344" y="295"/>
                </a:cubicBezTo>
                <a:cubicBezTo>
                  <a:pt x="343" y="291"/>
                  <a:pt x="341" y="287"/>
                  <a:pt x="341" y="283"/>
                </a:cubicBezTo>
                <a:cubicBezTo>
                  <a:pt x="357" y="301"/>
                  <a:pt x="380" y="313"/>
                  <a:pt x="406" y="313"/>
                </a:cubicBezTo>
                <a:cubicBezTo>
                  <a:pt x="432" y="313"/>
                  <a:pt x="456" y="301"/>
                  <a:pt x="472" y="283"/>
                </a:cubicBezTo>
                <a:cubicBezTo>
                  <a:pt x="471" y="287"/>
                  <a:pt x="470" y="291"/>
                  <a:pt x="469" y="295"/>
                </a:cubicBezTo>
                <a:cubicBezTo>
                  <a:pt x="468" y="299"/>
                  <a:pt x="469" y="303"/>
                  <a:pt x="471" y="306"/>
                </a:cubicBezTo>
                <a:cubicBezTo>
                  <a:pt x="473" y="309"/>
                  <a:pt x="477" y="311"/>
                  <a:pt x="481" y="311"/>
                </a:cubicBezTo>
                <a:cubicBezTo>
                  <a:pt x="521" y="311"/>
                  <a:pt x="521" y="311"/>
                  <a:pt x="521" y="311"/>
                </a:cubicBezTo>
                <a:cubicBezTo>
                  <a:pt x="528" y="311"/>
                  <a:pt x="533" y="305"/>
                  <a:pt x="533" y="299"/>
                </a:cubicBezTo>
                <a:cubicBezTo>
                  <a:pt x="533" y="253"/>
                  <a:pt x="525" y="224"/>
                  <a:pt x="507" y="212"/>
                </a:cubicBezTo>
                <a:cubicBezTo>
                  <a:pt x="501" y="208"/>
                  <a:pt x="496" y="206"/>
                  <a:pt x="491" y="206"/>
                </a:cubicBezTo>
                <a:cubicBezTo>
                  <a:pt x="483" y="170"/>
                  <a:pt x="452" y="143"/>
                  <a:pt x="415" y="139"/>
                </a:cubicBezTo>
                <a:cubicBezTo>
                  <a:pt x="412" y="139"/>
                  <a:pt x="409" y="138"/>
                  <a:pt x="406" y="138"/>
                </a:cubicBezTo>
                <a:cubicBezTo>
                  <a:pt x="406" y="138"/>
                  <a:pt x="406" y="138"/>
                  <a:pt x="406" y="138"/>
                </a:cubicBezTo>
                <a:cubicBezTo>
                  <a:pt x="406" y="138"/>
                  <a:pt x="406" y="138"/>
                  <a:pt x="406" y="138"/>
                </a:cubicBezTo>
                <a:cubicBezTo>
                  <a:pt x="406" y="138"/>
                  <a:pt x="406" y="138"/>
                  <a:pt x="406" y="138"/>
                </a:cubicBezTo>
                <a:cubicBezTo>
                  <a:pt x="406" y="138"/>
                  <a:pt x="406" y="138"/>
                  <a:pt x="406" y="138"/>
                </a:cubicBezTo>
                <a:cubicBezTo>
                  <a:pt x="405" y="138"/>
                  <a:pt x="403" y="138"/>
                  <a:pt x="402" y="138"/>
                </a:cubicBezTo>
                <a:cubicBezTo>
                  <a:pt x="362" y="140"/>
                  <a:pt x="330" y="169"/>
                  <a:pt x="321" y="206"/>
                </a:cubicBezTo>
                <a:cubicBezTo>
                  <a:pt x="317" y="206"/>
                  <a:pt x="311" y="208"/>
                  <a:pt x="305" y="212"/>
                </a:cubicBezTo>
                <a:cubicBezTo>
                  <a:pt x="288" y="224"/>
                  <a:pt x="279" y="253"/>
                  <a:pt x="279" y="299"/>
                </a:cubicBezTo>
                <a:cubicBezTo>
                  <a:pt x="279" y="305"/>
                  <a:pt x="285" y="311"/>
                  <a:pt x="291" y="311"/>
                </a:cubicBezTo>
                <a:close/>
                <a:moveTo>
                  <a:pt x="346" y="207"/>
                </a:moveTo>
                <a:cubicBezTo>
                  <a:pt x="346" y="207"/>
                  <a:pt x="347" y="206"/>
                  <a:pt x="347" y="206"/>
                </a:cubicBezTo>
                <a:cubicBezTo>
                  <a:pt x="347" y="205"/>
                  <a:pt x="348" y="203"/>
                  <a:pt x="348" y="202"/>
                </a:cubicBezTo>
                <a:cubicBezTo>
                  <a:pt x="348" y="202"/>
                  <a:pt x="349" y="201"/>
                  <a:pt x="349" y="200"/>
                </a:cubicBezTo>
                <a:cubicBezTo>
                  <a:pt x="349" y="199"/>
                  <a:pt x="350" y="198"/>
                  <a:pt x="351" y="197"/>
                </a:cubicBezTo>
                <a:cubicBezTo>
                  <a:pt x="351" y="196"/>
                  <a:pt x="351" y="196"/>
                  <a:pt x="351" y="195"/>
                </a:cubicBezTo>
                <a:cubicBezTo>
                  <a:pt x="352" y="194"/>
                  <a:pt x="353" y="192"/>
                  <a:pt x="354" y="191"/>
                </a:cubicBezTo>
                <a:cubicBezTo>
                  <a:pt x="354" y="190"/>
                  <a:pt x="355" y="190"/>
                  <a:pt x="355" y="190"/>
                </a:cubicBezTo>
                <a:cubicBezTo>
                  <a:pt x="356" y="189"/>
                  <a:pt x="356" y="188"/>
                  <a:pt x="357" y="187"/>
                </a:cubicBezTo>
                <a:cubicBezTo>
                  <a:pt x="358" y="186"/>
                  <a:pt x="358" y="186"/>
                  <a:pt x="359" y="185"/>
                </a:cubicBezTo>
                <a:cubicBezTo>
                  <a:pt x="359" y="184"/>
                  <a:pt x="360" y="183"/>
                  <a:pt x="361" y="182"/>
                </a:cubicBezTo>
                <a:cubicBezTo>
                  <a:pt x="361" y="182"/>
                  <a:pt x="362" y="181"/>
                  <a:pt x="362" y="181"/>
                </a:cubicBezTo>
                <a:cubicBezTo>
                  <a:pt x="363" y="180"/>
                  <a:pt x="365" y="179"/>
                  <a:pt x="366" y="177"/>
                </a:cubicBezTo>
                <a:cubicBezTo>
                  <a:pt x="366" y="177"/>
                  <a:pt x="367" y="177"/>
                  <a:pt x="367" y="177"/>
                </a:cubicBezTo>
                <a:cubicBezTo>
                  <a:pt x="368" y="176"/>
                  <a:pt x="369" y="175"/>
                  <a:pt x="371" y="174"/>
                </a:cubicBezTo>
                <a:cubicBezTo>
                  <a:pt x="371" y="174"/>
                  <a:pt x="371" y="174"/>
                  <a:pt x="372" y="173"/>
                </a:cubicBezTo>
                <a:cubicBezTo>
                  <a:pt x="373" y="172"/>
                  <a:pt x="374" y="172"/>
                  <a:pt x="375" y="171"/>
                </a:cubicBezTo>
                <a:cubicBezTo>
                  <a:pt x="376" y="171"/>
                  <a:pt x="376" y="171"/>
                  <a:pt x="377" y="170"/>
                </a:cubicBezTo>
                <a:cubicBezTo>
                  <a:pt x="378" y="169"/>
                  <a:pt x="380" y="169"/>
                  <a:pt x="382" y="168"/>
                </a:cubicBezTo>
                <a:cubicBezTo>
                  <a:pt x="382" y="168"/>
                  <a:pt x="382" y="168"/>
                  <a:pt x="382" y="168"/>
                </a:cubicBezTo>
                <a:cubicBezTo>
                  <a:pt x="384" y="167"/>
                  <a:pt x="385" y="167"/>
                  <a:pt x="387" y="166"/>
                </a:cubicBezTo>
                <a:cubicBezTo>
                  <a:pt x="387" y="166"/>
                  <a:pt x="388" y="166"/>
                  <a:pt x="388" y="166"/>
                </a:cubicBezTo>
                <a:cubicBezTo>
                  <a:pt x="390" y="165"/>
                  <a:pt x="391" y="165"/>
                  <a:pt x="393" y="164"/>
                </a:cubicBezTo>
                <a:cubicBezTo>
                  <a:pt x="393" y="164"/>
                  <a:pt x="393" y="164"/>
                  <a:pt x="393" y="164"/>
                </a:cubicBezTo>
                <a:cubicBezTo>
                  <a:pt x="393" y="166"/>
                  <a:pt x="393" y="167"/>
                  <a:pt x="393" y="169"/>
                </a:cubicBezTo>
                <a:cubicBezTo>
                  <a:pt x="387" y="191"/>
                  <a:pt x="368" y="208"/>
                  <a:pt x="345" y="212"/>
                </a:cubicBezTo>
                <a:cubicBezTo>
                  <a:pt x="345" y="211"/>
                  <a:pt x="346" y="209"/>
                  <a:pt x="346" y="207"/>
                </a:cubicBezTo>
                <a:close/>
                <a:moveTo>
                  <a:pt x="424" y="166"/>
                </a:moveTo>
                <a:cubicBezTo>
                  <a:pt x="424" y="166"/>
                  <a:pt x="425" y="166"/>
                  <a:pt x="426" y="166"/>
                </a:cubicBezTo>
                <a:cubicBezTo>
                  <a:pt x="427" y="167"/>
                  <a:pt x="428" y="167"/>
                  <a:pt x="430" y="168"/>
                </a:cubicBezTo>
                <a:cubicBezTo>
                  <a:pt x="430" y="168"/>
                  <a:pt x="430" y="168"/>
                  <a:pt x="431" y="168"/>
                </a:cubicBezTo>
                <a:cubicBezTo>
                  <a:pt x="432" y="169"/>
                  <a:pt x="434" y="169"/>
                  <a:pt x="436" y="170"/>
                </a:cubicBezTo>
                <a:cubicBezTo>
                  <a:pt x="436" y="171"/>
                  <a:pt x="437" y="171"/>
                  <a:pt x="437" y="171"/>
                </a:cubicBezTo>
                <a:cubicBezTo>
                  <a:pt x="438" y="172"/>
                  <a:pt x="439" y="172"/>
                  <a:pt x="440" y="173"/>
                </a:cubicBezTo>
                <a:cubicBezTo>
                  <a:pt x="441" y="173"/>
                  <a:pt x="441" y="174"/>
                  <a:pt x="442" y="174"/>
                </a:cubicBezTo>
                <a:cubicBezTo>
                  <a:pt x="443" y="175"/>
                  <a:pt x="444" y="176"/>
                  <a:pt x="445" y="177"/>
                </a:cubicBezTo>
                <a:cubicBezTo>
                  <a:pt x="446" y="177"/>
                  <a:pt x="446" y="177"/>
                  <a:pt x="446" y="177"/>
                </a:cubicBezTo>
                <a:cubicBezTo>
                  <a:pt x="448" y="179"/>
                  <a:pt x="449" y="180"/>
                  <a:pt x="450" y="181"/>
                </a:cubicBezTo>
                <a:cubicBezTo>
                  <a:pt x="451" y="181"/>
                  <a:pt x="451" y="182"/>
                  <a:pt x="451" y="182"/>
                </a:cubicBezTo>
                <a:cubicBezTo>
                  <a:pt x="452" y="183"/>
                  <a:pt x="453" y="184"/>
                  <a:pt x="454" y="185"/>
                </a:cubicBezTo>
                <a:cubicBezTo>
                  <a:pt x="454" y="186"/>
                  <a:pt x="455" y="186"/>
                  <a:pt x="455" y="187"/>
                </a:cubicBezTo>
                <a:cubicBezTo>
                  <a:pt x="456" y="188"/>
                  <a:pt x="457" y="189"/>
                  <a:pt x="457" y="190"/>
                </a:cubicBezTo>
                <a:cubicBezTo>
                  <a:pt x="458" y="190"/>
                  <a:pt x="458" y="190"/>
                  <a:pt x="458" y="191"/>
                </a:cubicBezTo>
                <a:cubicBezTo>
                  <a:pt x="459" y="192"/>
                  <a:pt x="460" y="194"/>
                  <a:pt x="461" y="195"/>
                </a:cubicBezTo>
                <a:cubicBezTo>
                  <a:pt x="461" y="196"/>
                  <a:pt x="462" y="196"/>
                  <a:pt x="462" y="197"/>
                </a:cubicBezTo>
                <a:cubicBezTo>
                  <a:pt x="462" y="198"/>
                  <a:pt x="463" y="199"/>
                  <a:pt x="463" y="200"/>
                </a:cubicBezTo>
                <a:cubicBezTo>
                  <a:pt x="464" y="201"/>
                  <a:pt x="464" y="202"/>
                  <a:pt x="464" y="202"/>
                </a:cubicBezTo>
                <a:cubicBezTo>
                  <a:pt x="465" y="203"/>
                  <a:pt x="465" y="205"/>
                  <a:pt x="466" y="206"/>
                </a:cubicBezTo>
                <a:cubicBezTo>
                  <a:pt x="466" y="206"/>
                  <a:pt x="466" y="207"/>
                  <a:pt x="466" y="207"/>
                </a:cubicBezTo>
                <a:cubicBezTo>
                  <a:pt x="467" y="209"/>
                  <a:pt x="467" y="211"/>
                  <a:pt x="467" y="212"/>
                </a:cubicBezTo>
                <a:cubicBezTo>
                  <a:pt x="444" y="208"/>
                  <a:pt x="426" y="191"/>
                  <a:pt x="419" y="169"/>
                </a:cubicBezTo>
                <a:cubicBezTo>
                  <a:pt x="419" y="167"/>
                  <a:pt x="419" y="166"/>
                  <a:pt x="420" y="164"/>
                </a:cubicBezTo>
                <a:cubicBezTo>
                  <a:pt x="420" y="164"/>
                  <a:pt x="420" y="164"/>
                  <a:pt x="420" y="165"/>
                </a:cubicBezTo>
                <a:cubicBezTo>
                  <a:pt x="421" y="165"/>
                  <a:pt x="423" y="165"/>
                  <a:pt x="424" y="166"/>
                </a:cubicBezTo>
                <a:close/>
                <a:moveTo>
                  <a:pt x="406" y="288"/>
                </a:moveTo>
                <a:cubicBezTo>
                  <a:pt x="376" y="288"/>
                  <a:pt x="350" y="266"/>
                  <a:pt x="345" y="237"/>
                </a:cubicBezTo>
                <a:cubicBezTo>
                  <a:pt x="370" y="234"/>
                  <a:pt x="392" y="219"/>
                  <a:pt x="406" y="199"/>
                </a:cubicBezTo>
                <a:cubicBezTo>
                  <a:pt x="420" y="219"/>
                  <a:pt x="442" y="234"/>
                  <a:pt x="468" y="237"/>
                </a:cubicBezTo>
                <a:cubicBezTo>
                  <a:pt x="462" y="266"/>
                  <a:pt x="437" y="288"/>
                  <a:pt x="406" y="288"/>
                </a:cubicBezTo>
                <a:close/>
                <a:moveTo>
                  <a:pt x="503" y="248"/>
                </a:moveTo>
                <a:cubicBezTo>
                  <a:pt x="505" y="257"/>
                  <a:pt x="508" y="269"/>
                  <a:pt x="508" y="286"/>
                </a:cubicBezTo>
                <a:cubicBezTo>
                  <a:pt x="496" y="286"/>
                  <a:pt x="496" y="286"/>
                  <a:pt x="496" y="286"/>
                </a:cubicBezTo>
                <a:cubicBezTo>
                  <a:pt x="499" y="274"/>
                  <a:pt x="502" y="261"/>
                  <a:pt x="503" y="248"/>
                </a:cubicBezTo>
                <a:close/>
                <a:moveTo>
                  <a:pt x="310" y="248"/>
                </a:moveTo>
                <a:cubicBezTo>
                  <a:pt x="311" y="261"/>
                  <a:pt x="313" y="274"/>
                  <a:pt x="316" y="286"/>
                </a:cubicBezTo>
                <a:cubicBezTo>
                  <a:pt x="304" y="286"/>
                  <a:pt x="304" y="286"/>
                  <a:pt x="304" y="286"/>
                </a:cubicBezTo>
                <a:cubicBezTo>
                  <a:pt x="305" y="269"/>
                  <a:pt x="307" y="257"/>
                  <a:pt x="310" y="24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D04A02"/>
              </a:solidFill>
              <a:effectLst/>
              <a:uLnTx/>
              <a:uFillTx/>
              <a:latin typeface="Arial"/>
              <a:cs typeface="Arial"/>
              <a:sym typeface="Arial"/>
            </a:endParaRPr>
          </a:p>
        </p:txBody>
      </p:sp>
      <p:sp>
        <p:nvSpPr>
          <p:cNvPr id="40" name="Google Shape;1818;p96">
            <a:extLst>
              <a:ext uri="{FF2B5EF4-FFF2-40B4-BE49-F238E27FC236}">
                <a16:creationId xmlns:a16="http://schemas.microsoft.com/office/drawing/2014/main" id="{49D24AAD-404E-4252-8599-D0103694F816}"/>
              </a:ext>
            </a:extLst>
          </p:cNvPr>
          <p:cNvSpPr/>
          <p:nvPr/>
        </p:nvSpPr>
        <p:spPr>
          <a:xfrm>
            <a:off x="8031004" y="4821063"/>
            <a:ext cx="720000" cy="7200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324"/>
                  <a:pt x="551" y="324"/>
                  <a:pt x="551" y="324"/>
                </a:cubicBezTo>
                <a:cubicBezTo>
                  <a:pt x="526" y="309"/>
                  <a:pt x="495" y="309"/>
                  <a:pt x="469" y="321"/>
                </a:cubicBezTo>
                <a:cubicBezTo>
                  <a:pt x="514" y="284"/>
                  <a:pt x="514" y="284"/>
                  <a:pt x="514" y="284"/>
                </a:cubicBezTo>
                <a:cubicBezTo>
                  <a:pt x="517" y="281"/>
                  <a:pt x="518" y="277"/>
                  <a:pt x="516" y="274"/>
                </a:cubicBezTo>
                <a:cubicBezTo>
                  <a:pt x="515" y="270"/>
                  <a:pt x="512" y="268"/>
                  <a:pt x="508" y="268"/>
                </a:cubicBezTo>
                <a:cubicBezTo>
                  <a:pt x="378" y="268"/>
                  <a:pt x="378" y="268"/>
                  <a:pt x="378" y="268"/>
                </a:cubicBezTo>
                <a:cubicBezTo>
                  <a:pt x="367" y="258"/>
                  <a:pt x="322" y="222"/>
                  <a:pt x="307" y="209"/>
                </a:cubicBezTo>
                <a:cubicBezTo>
                  <a:pt x="283" y="189"/>
                  <a:pt x="258" y="187"/>
                  <a:pt x="251" y="187"/>
                </a:cubicBezTo>
                <a:cubicBezTo>
                  <a:pt x="190" y="187"/>
                  <a:pt x="190" y="187"/>
                  <a:pt x="190" y="187"/>
                </a:cubicBezTo>
                <a:cubicBezTo>
                  <a:pt x="165" y="151"/>
                  <a:pt x="165" y="151"/>
                  <a:pt x="165" y="151"/>
                </a:cubicBezTo>
                <a:cubicBezTo>
                  <a:pt x="114" y="151"/>
                  <a:pt x="114" y="151"/>
                  <a:pt x="114" y="151"/>
                </a:cubicBezTo>
                <a:cubicBezTo>
                  <a:pt x="121" y="187"/>
                  <a:pt x="121" y="187"/>
                  <a:pt x="121" y="187"/>
                </a:cubicBezTo>
                <a:cubicBezTo>
                  <a:pt x="95" y="187"/>
                  <a:pt x="95" y="187"/>
                  <a:pt x="95" y="187"/>
                </a:cubicBezTo>
                <a:cubicBezTo>
                  <a:pt x="95" y="268"/>
                  <a:pt x="95" y="268"/>
                  <a:pt x="95" y="268"/>
                </a:cubicBezTo>
                <a:cubicBezTo>
                  <a:pt x="76" y="268"/>
                  <a:pt x="76" y="268"/>
                  <a:pt x="76" y="268"/>
                </a:cubicBezTo>
                <a:cubicBezTo>
                  <a:pt x="74" y="268"/>
                  <a:pt x="71" y="269"/>
                  <a:pt x="69" y="271"/>
                </a:cubicBezTo>
                <a:cubicBezTo>
                  <a:pt x="67" y="273"/>
                  <a:pt x="67" y="276"/>
                  <a:pt x="67" y="279"/>
                </a:cubicBezTo>
                <a:cubicBezTo>
                  <a:pt x="81" y="341"/>
                  <a:pt x="81" y="341"/>
                  <a:pt x="81" y="341"/>
                </a:cubicBezTo>
                <a:cubicBezTo>
                  <a:pt x="79" y="340"/>
                  <a:pt x="78" y="339"/>
                  <a:pt x="77" y="338"/>
                </a:cubicBezTo>
                <a:cubicBezTo>
                  <a:pt x="63" y="324"/>
                  <a:pt x="44" y="315"/>
                  <a:pt x="25" y="313"/>
                </a:cubicBezTo>
                <a:cubicBezTo>
                  <a:pt x="25" y="25"/>
                  <a:pt x="25" y="25"/>
                  <a:pt x="25" y="25"/>
                </a:cubicBezTo>
                <a:lnTo>
                  <a:pt x="551" y="25"/>
                </a:lnTo>
                <a:close/>
                <a:moveTo>
                  <a:pt x="25" y="338"/>
                </a:moveTo>
                <a:cubicBezTo>
                  <a:pt x="38" y="340"/>
                  <a:pt x="50" y="346"/>
                  <a:pt x="60" y="356"/>
                </a:cubicBezTo>
                <a:cubicBezTo>
                  <a:pt x="104" y="397"/>
                  <a:pt x="172" y="397"/>
                  <a:pt x="216" y="356"/>
                </a:cubicBezTo>
                <a:cubicBezTo>
                  <a:pt x="241" y="331"/>
                  <a:pt x="281" y="331"/>
                  <a:pt x="307" y="356"/>
                </a:cubicBezTo>
                <a:cubicBezTo>
                  <a:pt x="328" y="376"/>
                  <a:pt x="356" y="386"/>
                  <a:pt x="384" y="386"/>
                </a:cubicBezTo>
                <a:cubicBezTo>
                  <a:pt x="412" y="386"/>
                  <a:pt x="440" y="376"/>
                  <a:pt x="462" y="356"/>
                </a:cubicBezTo>
                <a:cubicBezTo>
                  <a:pt x="487" y="331"/>
                  <a:pt x="526" y="331"/>
                  <a:pt x="551" y="354"/>
                </a:cubicBezTo>
                <a:cubicBezTo>
                  <a:pt x="551" y="408"/>
                  <a:pt x="551" y="408"/>
                  <a:pt x="551" y="408"/>
                </a:cubicBezTo>
                <a:cubicBezTo>
                  <a:pt x="518" y="389"/>
                  <a:pt x="475" y="394"/>
                  <a:pt x="445" y="422"/>
                </a:cubicBezTo>
                <a:cubicBezTo>
                  <a:pt x="411" y="454"/>
                  <a:pt x="358" y="454"/>
                  <a:pt x="324" y="422"/>
                </a:cubicBezTo>
                <a:cubicBezTo>
                  <a:pt x="289" y="388"/>
                  <a:pt x="234" y="388"/>
                  <a:pt x="199" y="422"/>
                </a:cubicBezTo>
                <a:cubicBezTo>
                  <a:pt x="165" y="454"/>
                  <a:pt x="111" y="454"/>
                  <a:pt x="77" y="422"/>
                </a:cubicBezTo>
                <a:cubicBezTo>
                  <a:pt x="63" y="408"/>
                  <a:pt x="44" y="399"/>
                  <a:pt x="25" y="397"/>
                </a:cubicBezTo>
                <a:lnTo>
                  <a:pt x="25" y="338"/>
                </a:lnTo>
                <a:close/>
                <a:moveTo>
                  <a:pt x="88" y="286"/>
                </a:moveTo>
                <a:cubicBezTo>
                  <a:pt x="483" y="286"/>
                  <a:pt x="483" y="286"/>
                  <a:pt x="483" y="286"/>
                </a:cubicBezTo>
                <a:cubicBezTo>
                  <a:pt x="393" y="361"/>
                  <a:pt x="393" y="361"/>
                  <a:pt x="393" y="361"/>
                </a:cubicBezTo>
                <a:cubicBezTo>
                  <a:pt x="368" y="364"/>
                  <a:pt x="343" y="356"/>
                  <a:pt x="324" y="338"/>
                </a:cubicBezTo>
                <a:cubicBezTo>
                  <a:pt x="289" y="304"/>
                  <a:pt x="234" y="304"/>
                  <a:pt x="199" y="338"/>
                </a:cubicBezTo>
                <a:cubicBezTo>
                  <a:pt x="172" y="363"/>
                  <a:pt x="134" y="368"/>
                  <a:pt x="102" y="354"/>
                </a:cubicBezTo>
                <a:lnTo>
                  <a:pt x="88" y="286"/>
                </a:lnTo>
                <a:close/>
                <a:moveTo>
                  <a:pt x="136" y="170"/>
                </a:moveTo>
                <a:cubicBezTo>
                  <a:pt x="156" y="170"/>
                  <a:pt x="156" y="170"/>
                  <a:pt x="156" y="170"/>
                </a:cubicBezTo>
                <a:cubicBezTo>
                  <a:pt x="168" y="187"/>
                  <a:pt x="168" y="187"/>
                  <a:pt x="168" y="187"/>
                </a:cubicBezTo>
                <a:cubicBezTo>
                  <a:pt x="139" y="187"/>
                  <a:pt x="139" y="187"/>
                  <a:pt x="139" y="187"/>
                </a:cubicBezTo>
                <a:lnTo>
                  <a:pt x="136" y="170"/>
                </a:lnTo>
                <a:close/>
                <a:moveTo>
                  <a:pt x="203" y="206"/>
                </a:moveTo>
                <a:cubicBezTo>
                  <a:pt x="251" y="206"/>
                  <a:pt x="251" y="206"/>
                  <a:pt x="251" y="206"/>
                </a:cubicBezTo>
                <a:cubicBezTo>
                  <a:pt x="256" y="206"/>
                  <a:pt x="272" y="207"/>
                  <a:pt x="289" y="218"/>
                </a:cubicBezTo>
                <a:cubicBezTo>
                  <a:pt x="146" y="218"/>
                  <a:pt x="146" y="218"/>
                  <a:pt x="146" y="218"/>
                </a:cubicBezTo>
                <a:cubicBezTo>
                  <a:pt x="146" y="268"/>
                  <a:pt x="146" y="268"/>
                  <a:pt x="146" y="268"/>
                </a:cubicBezTo>
                <a:cubicBezTo>
                  <a:pt x="113" y="268"/>
                  <a:pt x="113" y="268"/>
                  <a:pt x="113" y="268"/>
                </a:cubicBezTo>
                <a:cubicBezTo>
                  <a:pt x="113" y="206"/>
                  <a:pt x="113" y="206"/>
                  <a:pt x="113" y="206"/>
                </a:cubicBezTo>
                <a:cubicBezTo>
                  <a:pt x="124" y="206"/>
                  <a:pt x="124" y="206"/>
                  <a:pt x="124" y="206"/>
                </a:cubicBezTo>
                <a:lnTo>
                  <a:pt x="203" y="206"/>
                </a:lnTo>
                <a:close/>
                <a:moveTo>
                  <a:pt x="312" y="237"/>
                </a:moveTo>
                <a:cubicBezTo>
                  <a:pt x="323" y="246"/>
                  <a:pt x="338" y="258"/>
                  <a:pt x="349" y="268"/>
                </a:cubicBezTo>
                <a:cubicBezTo>
                  <a:pt x="165" y="268"/>
                  <a:pt x="165" y="268"/>
                  <a:pt x="165" y="268"/>
                </a:cubicBezTo>
                <a:cubicBezTo>
                  <a:pt x="165" y="237"/>
                  <a:pt x="165" y="237"/>
                  <a:pt x="165" y="237"/>
                </a:cubicBezTo>
                <a:lnTo>
                  <a:pt x="312" y="237"/>
                </a:lnTo>
                <a:close/>
                <a:moveTo>
                  <a:pt x="25" y="552"/>
                </a:moveTo>
                <a:cubicBezTo>
                  <a:pt x="25" y="422"/>
                  <a:pt x="25" y="422"/>
                  <a:pt x="25" y="422"/>
                </a:cubicBezTo>
                <a:cubicBezTo>
                  <a:pt x="38" y="424"/>
                  <a:pt x="50" y="430"/>
                  <a:pt x="60" y="440"/>
                </a:cubicBezTo>
                <a:cubicBezTo>
                  <a:pt x="104" y="481"/>
                  <a:pt x="172" y="481"/>
                  <a:pt x="216" y="440"/>
                </a:cubicBezTo>
                <a:cubicBezTo>
                  <a:pt x="241" y="415"/>
                  <a:pt x="281" y="415"/>
                  <a:pt x="307" y="440"/>
                </a:cubicBezTo>
                <a:cubicBezTo>
                  <a:pt x="328" y="460"/>
                  <a:pt x="356" y="471"/>
                  <a:pt x="384" y="471"/>
                </a:cubicBezTo>
                <a:cubicBezTo>
                  <a:pt x="412" y="471"/>
                  <a:pt x="440" y="460"/>
                  <a:pt x="462" y="440"/>
                </a:cubicBezTo>
                <a:cubicBezTo>
                  <a:pt x="487" y="415"/>
                  <a:pt x="526" y="415"/>
                  <a:pt x="551" y="438"/>
                </a:cubicBezTo>
                <a:cubicBezTo>
                  <a:pt x="551" y="552"/>
                  <a:pt x="551" y="552"/>
                  <a:pt x="551" y="552"/>
                </a:cubicBezTo>
                <a:lnTo>
                  <a:pt x="25" y="552"/>
                </a:lnTo>
                <a:close/>
              </a:path>
            </a:pathLst>
          </a:custGeom>
          <a:solidFill>
            <a:schemeClr val="dk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69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05CB8-D6BA-4026-A915-4C9B96D9D8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grpSp>
        <p:nvGrpSpPr>
          <p:cNvPr id="35" name="Group 34">
            <a:extLst>
              <a:ext uri="{FF2B5EF4-FFF2-40B4-BE49-F238E27FC236}">
                <a16:creationId xmlns:a16="http://schemas.microsoft.com/office/drawing/2014/main" id="{95672E74-AB9B-4DA9-9CB2-CEE204F3014E}"/>
              </a:ext>
            </a:extLst>
          </p:cNvPr>
          <p:cNvGrpSpPr/>
          <p:nvPr/>
        </p:nvGrpSpPr>
        <p:grpSpPr>
          <a:xfrm>
            <a:off x="1847528" y="1412776"/>
            <a:ext cx="4680520" cy="4911824"/>
            <a:chOff x="581259" y="1908424"/>
            <a:chExt cx="4089807" cy="4824540"/>
          </a:xfrm>
        </p:grpSpPr>
        <p:grpSp>
          <p:nvGrpSpPr>
            <p:cNvPr id="36" name="Group 52">
              <a:extLst>
                <a:ext uri="{FF2B5EF4-FFF2-40B4-BE49-F238E27FC236}">
                  <a16:creationId xmlns:a16="http://schemas.microsoft.com/office/drawing/2014/main" id="{BD6C07BB-6B8F-46DA-8B78-27065E933D64}"/>
                </a:ext>
              </a:extLst>
            </p:cNvPr>
            <p:cNvGrpSpPr>
              <a:grpSpLocks noChangeAspect="1"/>
            </p:cNvGrpSpPr>
            <p:nvPr/>
          </p:nvGrpSpPr>
          <p:grpSpPr bwMode="auto">
            <a:xfrm>
              <a:off x="581259" y="2110467"/>
              <a:ext cx="4089807" cy="4622497"/>
              <a:chOff x="4230" y="2242"/>
              <a:chExt cx="929" cy="1050"/>
            </a:xfrm>
          </p:grpSpPr>
          <p:sp>
            <p:nvSpPr>
              <p:cNvPr id="49" name="Freeform 56">
                <a:extLst>
                  <a:ext uri="{FF2B5EF4-FFF2-40B4-BE49-F238E27FC236}">
                    <a16:creationId xmlns:a16="http://schemas.microsoft.com/office/drawing/2014/main" id="{43D509D4-2B51-4446-A31C-9AC98EEE6A4F}"/>
                  </a:ext>
                </a:extLst>
              </p:cNvPr>
              <p:cNvSpPr>
                <a:spLocks/>
              </p:cNvSpPr>
              <p:nvPr/>
            </p:nvSpPr>
            <p:spPr bwMode="auto">
              <a:xfrm>
                <a:off x="4752" y="2767"/>
                <a:ext cx="407"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chemeClr val="accent5"/>
              </a:solidFill>
              <a:ln w="7620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50" name="Freeform 57">
                <a:extLst>
                  <a:ext uri="{FF2B5EF4-FFF2-40B4-BE49-F238E27FC236}">
                    <a16:creationId xmlns:a16="http://schemas.microsoft.com/office/drawing/2014/main" id="{E8E6E6FC-D6DA-4C7D-A747-8EEBE3868364}"/>
                  </a:ext>
                </a:extLst>
              </p:cNvPr>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accent5">
                  <a:lumMod val="60000"/>
                  <a:lumOff val="40000"/>
                </a:schemeClr>
              </a:solidFill>
              <a:ln w="7620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51" name="Freeform 58">
                <a:extLst>
                  <a:ext uri="{FF2B5EF4-FFF2-40B4-BE49-F238E27FC236}">
                    <a16:creationId xmlns:a16="http://schemas.microsoft.com/office/drawing/2014/main" id="{66B99E12-B1C7-48BF-A8C8-B144FE9AE756}"/>
                  </a:ext>
                </a:extLst>
              </p:cNvPr>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accent2"/>
              </a:solidFill>
              <a:ln w="7620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52" name="Freeform 59">
                <a:extLst>
                  <a:ext uri="{FF2B5EF4-FFF2-40B4-BE49-F238E27FC236}">
                    <a16:creationId xmlns:a16="http://schemas.microsoft.com/office/drawing/2014/main" id="{76B75E34-CEFF-4A4D-8B5D-AC2B6952EE95}"/>
                  </a:ext>
                </a:extLst>
              </p:cNvPr>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rgbClr val="EB8C00"/>
              </a:solidFill>
              <a:ln w="7620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53" name="Freeform 60">
                <a:extLst>
                  <a:ext uri="{FF2B5EF4-FFF2-40B4-BE49-F238E27FC236}">
                    <a16:creationId xmlns:a16="http://schemas.microsoft.com/office/drawing/2014/main" id="{7321AB1C-C102-4EA5-A3F7-CBBDC66A31FD}"/>
                  </a:ext>
                </a:extLst>
              </p:cNvPr>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accent1"/>
              </a:solidFill>
              <a:ln w="7620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grpSp>
        <p:sp>
          <p:nvSpPr>
            <p:cNvPr id="37" name="Oval 36">
              <a:extLst>
                <a:ext uri="{FF2B5EF4-FFF2-40B4-BE49-F238E27FC236}">
                  <a16:creationId xmlns:a16="http://schemas.microsoft.com/office/drawing/2014/main" id="{1A77BEC6-38AD-488B-A9DE-AF519E5510AB}"/>
                </a:ext>
              </a:extLst>
            </p:cNvPr>
            <p:cNvSpPr/>
            <p:nvPr/>
          </p:nvSpPr>
          <p:spPr bwMode="ltGray">
            <a:xfrm>
              <a:off x="2447255" y="3989662"/>
              <a:ext cx="864096" cy="864096"/>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38" name="Isosceles Triangle 37">
              <a:extLst>
                <a:ext uri="{FF2B5EF4-FFF2-40B4-BE49-F238E27FC236}">
                  <a16:creationId xmlns:a16="http://schemas.microsoft.com/office/drawing/2014/main" id="{4F749832-7DA5-462C-9CC3-63B450D92D92}"/>
                </a:ext>
              </a:extLst>
            </p:cNvPr>
            <p:cNvSpPr/>
            <p:nvPr/>
          </p:nvSpPr>
          <p:spPr bwMode="ltGray">
            <a:xfrm rot="5400000">
              <a:off x="1971886" y="2762957"/>
              <a:ext cx="2304256" cy="595189"/>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39" name="Isosceles Triangle 38">
              <a:extLst>
                <a:ext uri="{FF2B5EF4-FFF2-40B4-BE49-F238E27FC236}">
                  <a16:creationId xmlns:a16="http://schemas.microsoft.com/office/drawing/2014/main" id="{8EBE2FF1-69CB-40B6-BDD2-1D6A18F90F9E}"/>
                </a:ext>
              </a:extLst>
            </p:cNvPr>
            <p:cNvSpPr/>
            <p:nvPr/>
          </p:nvSpPr>
          <p:spPr bwMode="ltGray">
            <a:xfrm rot="16200000">
              <a:off x="2680763" y="5649570"/>
              <a:ext cx="288032" cy="204902"/>
            </a:xfrm>
            <a:prstGeom prst="triangl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40" name="Isosceles Triangle 39">
              <a:extLst>
                <a:ext uri="{FF2B5EF4-FFF2-40B4-BE49-F238E27FC236}">
                  <a16:creationId xmlns:a16="http://schemas.microsoft.com/office/drawing/2014/main" id="{17B7E1F9-0431-4203-9856-E991AB266262}"/>
                </a:ext>
              </a:extLst>
            </p:cNvPr>
            <p:cNvSpPr/>
            <p:nvPr/>
          </p:nvSpPr>
          <p:spPr bwMode="ltGray">
            <a:xfrm rot="18676364">
              <a:off x="1755592" y="5230519"/>
              <a:ext cx="288032" cy="204902"/>
            </a:xfrm>
            <a:prstGeom prst="triangl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41" name="Isosceles Triangle 40">
              <a:extLst>
                <a:ext uri="{FF2B5EF4-FFF2-40B4-BE49-F238E27FC236}">
                  <a16:creationId xmlns:a16="http://schemas.microsoft.com/office/drawing/2014/main" id="{7AB9E8DC-8C29-43C9-AF6B-B6AD570621D0}"/>
                </a:ext>
              </a:extLst>
            </p:cNvPr>
            <p:cNvSpPr/>
            <p:nvPr/>
          </p:nvSpPr>
          <p:spPr bwMode="ltGray">
            <a:xfrm>
              <a:off x="1438195" y="4266482"/>
              <a:ext cx="288032" cy="204902"/>
            </a:xfrm>
            <a:prstGeom prst="triangl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42" name="Isosceles Triangle 41">
              <a:extLst>
                <a:ext uri="{FF2B5EF4-FFF2-40B4-BE49-F238E27FC236}">
                  <a16:creationId xmlns:a16="http://schemas.microsoft.com/office/drawing/2014/main" id="{F7E55C6E-7A52-4291-BA1C-295488A66959}"/>
                </a:ext>
              </a:extLst>
            </p:cNvPr>
            <p:cNvSpPr/>
            <p:nvPr/>
          </p:nvSpPr>
          <p:spPr bwMode="ltGray">
            <a:xfrm rot="2822992">
              <a:off x="1782195" y="3288367"/>
              <a:ext cx="288032" cy="204902"/>
            </a:xfrm>
            <a:prstGeom prst="triangle">
              <a:avLst/>
            </a:pr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43" name="Rectangle 10">
              <a:extLst>
                <a:ext uri="{FF2B5EF4-FFF2-40B4-BE49-F238E27FC236}">
                  <a16:creationId xmlns:a16="http://schemas.microsoft.com/office/drawing/2014/main" id="{9C3F5019-246F-4416-9D26-6A9D9875DE6E}"/>
                </a:ext>
              </a:extLst>
            </p:cNvPr>
            <p:cNvSpPr>
              <a:spLocks noChangeArrowheads="1"/>
            </p:cNvSpPr>
            <p:nvPr/>
          </p:nvSpPr>
          <p:spPr bwMode="auto">
            <a:xfrm>
              <a:off x="2981959" y="5719709"/>
              <a:ext cx="1415635" cy="7053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US" sz="1500" b="1" i="1" kern="0" dirty="0">
                  <a:solidFill>
                    <a:schemeClr val="bg1"/>
                  </a:solidFill>
                  <a:latin typeface="+mj-lt"/>
                  <a:cs typeface="Arial" charset="0"/>
                  <a:hlinkClick r:id="rId3">
                    <a:extLst>
                      <a:ext uri="{A12FA001-AC4F-418D-AE19-62706E023703}">
                        <ahyp:hlinkClr xmlns:ahyp="http://schemas.microsoft.com/office/drawing/2018/hyperlinkcolor" val="tx"/>
                      </a:ext>
                    </a:extLst>
                  </a:hlinkClick>
                </a:rPr>
                <a:t>Agricultural </a:t>
              </a:r>
            </a:p>
            <a:p>
              <a:pPr defTabSz="798513" eaLnBrk="0" hangingPunct="0">
                <a:spcAft>
                  <a:spcPts val="200"/>
                </a:spcAft>
                <a:defRPr/>
              </a:pPr>
              <a:r>
                <a:rPr lang="en-US" sz="1500" b="1" i="1" kern="0" dirty="0">
                  <a:solidFill>
                    <a:schemeClr val="bg1"/>
                  </a:solidFill>
                  <a:latin typeface="+mj-lt"/>
                  <a:cs typeface="Arial" charset="0"/>
                  <a:hlinkClick r:id="rId3">
                    <a:extLst>
                      <a:ext uri="{A12FA001-AC4F-418D-AE19-62706E023703}">
                        <ahyp:hlinkClr xmlns:ahyp="http://schemas.microsoft.com/office/drawing/2018/hyperlinkcolor" val="tx"/>
                      </a:ext>
                    </a:extLst>
                  </a:hlinkClick>
                </a:rPr>
                <a:t>Fund for Rural Development</a:t>
              </a:r>
              <a:endParaRPr lang="en-US" sz="1500" kern="0" dirty="0">
                <a:solidFill>
                  <a:schemeClr val="bg1"/>
                </a:solidFill>
                <a:latin typeface="+mj-lt"/>
                <a:cs typeface="Arial" charset="0"/>
              </a:endParaRPr>
            </a:p>
          </p:txBody>
        </p:sp>
        <p:sp>
          <p:nvSpPr>
            <p:cNvPr id="44" name="Rectangle 10">
              <a:extLst>
                <a:ext uri="{FF2B5EF4-FFF2-40B4-BE49-F238E27FC236}">
                  <a16:creationId xmlns:a16="http://schemas.microsoft.com/office/drawing/2014/main" id="{A01B152E-ABFD-4C7B-902D-8F1E266F07F7}"/>
                </a:ext>
              </a:extLst>
            </p:cNvPr>
            <p:cNvSpPr>
              <a:spLocks noChangeArrowheads="1"/>
            </p:cNvSpPr>
            <p:nvPr/>
          </p:nvSpPr>
          <p:spPr bwMode="auto">
            <a:xfrm>
              <a:off x="1685946" y="5687185"/>
              <a:ext cx="1114868" cy="6801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US" sz="1500" b="1" i="1" kern="0" dirty="0">
                  <a:solidFill>
                    <a:schemeClr val="bg1"/>
                  </a:solidFill>
                  <a:latin typeface="+mj-lt"/>
                  <a:cs typeface="Arial" charset="0"/>
                </a:rPr>
                <a:t>Maritime and Fisheries Fund</a:t>
              </a:r>
              <a:endParaRPr lang="en-US" sz="1500" kern="0" dirty="0">
                <a:solidFill>
                  <a:schemeClr val="bg1"/>
                </a:solidFill>
                <a:latin typeface="+mj-lt"/>
                <a:cs typeface="Arial" charset="0"/>
              </a:endParaRPr>
            </a:p>
          </p:txBody>
        </p:sp>
        <p:sp>
          <p:nvSpPr>
            <p:cNvPr id="45" name="Rectangle 10">
              <a:extLst>
                <a:ext uri="{FF2B5EF4-FFF2-40B4-BE49-F238E27FC236}">
                  <a16:creationId xmlns:a16="http://schemas.microsoft.com/office/drawing/2014/main" id="{62D117A8-EA41-4B75-8848-2EBDEE57CF63}"/>
                </a:ext>
              </a:extLst>
            </p:cNvPr>
            <p:cNvSpPr>
              <a:spLocks noChangeArrowheads="1"/>
            </p:cNvSpPr>
            <p:nvPr/>
          </p:nvSpPr>
          <p:spPr bwMode="auto">
            <a:xfrm>
              <a:off x="895401" y="4716735"/>
              <a:ext cx="1114868" cy="4534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US" sz="1500" b="1" i="1" kern="0" dirty="0">
                  <a:solidFill>
                    <a:schemeClr val="bg1"/>
                  </a:solidFill>
                  <a:latin typeface="+mj-lt"/>
                  <a:cs typeface="Arial" charset="0"/>
                </a:rPr>
                <a:t>European Social Fund</a:t>
              </a:r>
              <a:endParaRPr lang="en-US" sz="1500" kern="0" dirty="0">
                <a:solidFill>
                  <a:schemeClr val="bg1"/>
                </a:solidFill>
                <a:latin typeface="+mj-lt"/>
                <a:cs typeface="Arial" charset="0"/>
              </a:endParaRPr>
            </a:p>
          </p:txBody>
        </p:sp>
        <p:sp>
          <p:nvSpPr>
            <p:cNvPr id="46" name="Rectangle 10">
              <a:extLst>
                <a:ext uri="{FF2B5EF4-FFF2-40B4-BE49-F238E27FC236}">
                  <a16:creationId xmlns:a16="http://schemas.microsoft.com/office/drawing/2014/main" id="{053CAF58-1EFE-4F26-B578-D2127F659D21}"/>
                </a:ext>
              </a:extLst>
            </p:cNvPr>
            <p:cNvSpPr>
              <a:spLocks noChangeArrowheads="1"/>
            </p:cNvSpPr>
            <p:nvPr/>
          </p:nvSpPr>
          <p:spPr bwMode="auto">
            <a:xfrm>
              <a:off x="906639" y="3414691"/>
              <a:ext cx="1114868" cy="9069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US" sz="1500" b="1" i="1" kern="0" dirty="0">
                  <a:solidFill>
                    <a:schemeClr val="bg1"/>
                  </a:solidFill>
                  <a:latin typeface="+mj-lt"/>
                  <a:cs typeface="Arial" charset="0"/>
                </a:rPr>
                <a:t>European Regional Development Fund</a:t>
              </a:r>
              <a:endParaRPr lang="en-US" sz="1500" kern="0" dirty="0">
                <a:solidFill>
                  <a:schemeClr val="bg1"/>
                </a:solidFill>
                <a:latin typeface="+mj-lt"/>
                <a:cs typeface="Arial" charset="0"/>
              </a:endParaRPr>
            </a:p>
          </p:txBody>
        </p:sp>
        <p:sp>
          <p:nvSpPr>
            <p:cNvPr id="47" name="Rectangle 10">
              <a:extLst>
                <a:ext uri="{FF2B5EF4-FFF2-40B4-BE49-F238E27FC236}">
                  <a16:creationId xmlns:a16="http://schemas.microsoft.com/office/drawing/2014/main" id="{DB904BE6-AC87-4C53-8A41-C7E86D65787F}"/>
                </a:ext>
              </a:extLst>
            </p:cNvPr>
            <p:cNvSpPr>
              <a:spLocks noChangeArrowheads="1"/>
            </p:cNvSpPr>
            <p:nvPr/>
          </p:nvSpPr>
          <p:spPr bwMode="auto">
            <a:xfrm>
              <a:off x="1933757" y="2688785"/>
              <a:ext cx="1114868" cy="4534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US" sz="1500" b="1" i="1" kern="0" dirty="0">
                  <a:solidFill>
                    <a:schemeClr val="bg1"/>
                  </a:solidFill>
                  <a:latin typeface="+mj-lt"/>
                  <a:cs typeface="Arial" charset="0"/>
                </a:rPr>
                <a:t>Cohesion Fund</a:t>
              </a:r>
              <a:endParaRPr lang="en-US" sz="1500" kern="0" dirty="0">
                <a:solidFill>
                  <a:schemeClr val="bg1"/>
                </a:solidFill>
                <a:latin typeface="+mj-lt"/>
                <a:cs typeface="Arial" charset="0"/>
              </a:endParaRPr>
            </a:p>
          </p:txBody>
        </p:sp>
        <p:sp>
          <p:nvSpPr>
            <p:cNvPr id="48" name="Freeform 4845">
              <a:extLst>
                <a:ext uri="{FF2B5EF4-FFF2-40B4-BE49-F238E27FC236}">
                  <a16:creationId xmlns:a16="http://schemas.microsoft.com/office/drawing/2014/main" id="{83879094-97DD-4CB1-BE8A-EB9A28906008}"/>
                </a:ext>
              </a:extLst>
            </p:cNvPr>
            <p:cNvSpPr>
              <a:spLocks noEditPoints="1"/>
            </p:cNvSpPr>
            <p:nvPr/>
          </p:nvSpPr>
          <p:spPr bwMode="auto">
            <a:xfrm>
              <a:off x="1971092" y="3900875"/>
              <a:ext cx="375408" cy="406692"/>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54" name="Right Triangle 53">
            <a:extLst>
              <a:ext uri="{FF2B5EF4-FFF2-40B4-BE49-F238E27FC236}">
                <a16:creationId xmlns:a16="http://schemas.microsoft.com/office/drawing/2014/main" id="{7C2B7F47-683C-4FAA-BBAC-C337B6F73699}"/>
              </a:ext>
            </a:extLst>
          </p:cNvPr>
          <p:cNvSpPr/>
          <p:nvPr/>
        </p:nvSpPr>
        <p:spPr bwMode="ltGray">
          <a:xfrm rot="5400000">
            <a:off x="1659492" y="1226580"/>
            <a:ext cx="5238191" cy="5108475"/>
          </a:xfrm>
          <a:prstGeom prst="rtTriangl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err="1">
              <a:solidFill>
                <a:schemeClr val="bg1"/>
              </a:solidFill>
              <a:latin typeface="Georgia" pitchFamily="18" charset="0"/>
            </a:endParaRPr>
          </a:p>
        </p:txBody>
      </p:sp>
      <p:sp>
        <p:nvSpPr>
          <p:cNvPr id="55" name="TextBox 54">
            <a:extLst>
              <a:ext uri="{FF2B5EF4-FFF2-40B4-BE49-F238E27FC236}">
                <a16:creationId xmlns:a16="http://schemas.microsoft.com/office/drawing/2014/main" id="{31578338-FD71-44B0-937A-FAFCB41C3F28}"/>
              </a:ext>
            </a:extLst>
          </p:cNvPr>
          <p:cNvSpPr txBox="1"/>
          <p:nvPr/>
        </p:nvSpPr>
        <p:spPr>
          <a:xfrm>
            <a:off x="1847528" y="1268761"/>
            <a:ext cx="2243520" cy="792087"/>
          </a:xfrm>
          <a:prstGeom prst="rect">
            <a:avLst/>
          </a:prstGeom>
          <a:noFill/>
        </p:spPr>
        <p:txBody>
          <a:bodyPr vert="horz" wrap="square" lIns="0" tIns="0" rIns="0" bIns="0" rtlCol="0">
            <a:noAutofit/>
          </a:bodyPr>
          <a:lstStyle/>
          <a:p>
            <a:pPr indent="-274320">
              <a:spcAft>
                <a:spcPts val="900"/>
              </a:spcAft>
            </a:pPr>
            <a:r>
              <a:rPr lang="en-US" b="1" dirty="0">
                <a:latin typeface="Georgia" pitchFamily="18" charset="0"/>
              </a:rPr>
              <a:t>Regional policy</a:t>
            </a:r>
          </a:p>
        </p:txBody>
      </p:sp>
      <p:sp>
        <p:nvSpPr>
          <p:cNvPr id="56" name="Oval 55">
            <a:extLst>
              <a:ext uri="{FF2B5EF4-FFF2-40B4-BE49-F238E27FC236}">
                <a16:creationId xmlns:a16="http://schemas.microsoft.com/office/drawing/2014/main" id="{51FC13E7-07D1-4A6B-B832-0970A2C1F067}"/>
              </a:ext>
            </a:extLst>
          </p:cNvPr>
          <p:cNvSpPr/>
          <p:nvPr/>
        </p:nvSpPr>
        <p:spPr bwMode="ltGray">
          <a:xfrm>
            <a:off x="4315544" y="2788241"/>
            <a:ext cx="1806590" cy="1713769"/>
          </a:xfrm>
          <a:prstGeom prst="ellipse">
            <a:avLst/>
          </a:prstGeom>
          <a:solidFill>
            <a:schemeClr val="accent4"/>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err="1">
              <a:solidFill>
                <a:schemeClr val="bg1"/>
              </a:solidFill>
              <a:latin typeface="Georgia" pitchFamily="18" charset="0"/>
            </a:endParaRPr>
          </a:p>
        </p:txBody>
      </p:sp>
      <p:sp>
        <p:nvSpPr>
          <p:cNvPr id="57" name="TextBox 56">
            <a:extLst>
              <a:ext uri="{FF2B5EF4-FFF2-40B4-BE49-F238E27FC236}">
                <a16:creationId xmlns:a16="http://schemas.microsoft.com/office/drawing/2014/main" id="{746E4F8F-3084-4275-A531-B21CE92E4B3E}"/>
              </a:ext>
            </a:extLst>
          </p:cNvPr>
          <p:cNvSpPr txBox="1"/>
          <p:nvPr/>
        </p:nvSpPr>
        <p:spPr>
          <a:xfrm>
            <a:off x="4684722" y="3050398"/>
            <a:ext cx="1285132" cy="930528"/>
          </a:xfrm>
          <a:prstGeom prst="rect">
            <a:avLst/>
          </a:prstGeom>
          <a:noFill/>
        </p:spPr>
        <p:txBody>
          <a:bodyPr vert="horz" wrap="square" lIns="0" tIns="0" rIns="0" bIns="0" rtlCol="0">
            <a:noAutofit/>
          </a:bodyPr>
          <a:lstStyle/>
          <a:p>
            <a:pPr indent="-274320">
              <a:spcAft>
                <a:spcPts val="900"/>
              </a:spcAft>
            </a:pPr>
            <a:r>
              <a:rPr lang="en-US" sz="1500" b="1" i="1" kern="0" dirty="0">
                <a:solidFill>
                  <a:schemeClr val="bg1"/>
                </a:solidFill>
                <a:latin typeface="+mj-lt"/>
                <a:cs typeface="Arial" charset="0"/>
                <a:hlinkClick r:id="rId4">
                  <a:extLst>
                    <a:ext uri="{A12FA001-AC4F-418D-AE19-62706E023703}">
                      <ahyp:hlinkClr xmlns:ahyp="http://schemas.microsoft.com/office/drawing/2018/hyperlinkcolor" val="tx"/>
                    </a:ext>
                  </a:extLst>
                </a:hlinkClick>
              </a:rPr>
              <a:t>European Structural and Investment Funds</a:t>
            </a:r>
            <a:endParaRPr lang="en-US" sz="1600" dirty="0">
              <a:solidFill>
                <a:schemeClr val="bg1"/>
              </a:solidFill>
              <a:latin typeface="+mj-lt"/>
            </a:endParaRPr>
          </a:p>
        </p:txBody>
      </p:sp>
      <p:grpSp>
        <p:nvGrpSpPr>
          <p:cNvPr id="58" name="Group 57">
            <a:extLst>
              <a:ext uri="{FF2B5EF4-FFF2-40B4-BE49-F238E27FC236}">
                <a16:creationId xmlns:a16="http://schemas.microsoft.com/office/drawing/2014/main" id="{3027BDAF-B453-4E65-BA78-EA46ECE8A1C0}"/>
              </a:ext>
            </a:extLst>
          </p:cNvPr>
          <p:cNvGrpSpPr/>
          <p:nvPr/>
        </p:nvGrpSpPr>
        <p:grpSpPr>
          <a:xfrm>
            <a:off x="7335498" y="2801321"/>
            <a:ext cx="3606469" cy="2599069"/>
            <a:chOff x="6324768" y="2700511"/>
            <a:chExt cx="3805921" cy="2998563"/>
          </a:xfrm>
        </p:grpSpPr>
        <p:sp>
          <p:nvSpPr>
            <p:cNvPr id="59" name="Rectangle 58">
              <a:extLst>
                <a:ext uri="{FF2B5EF4-FFF2-40B4-BE49-F238E27FC236}">
                  <a16:creationId xmlns:a16="http://schemas.microsoft.com/office/drawing/2014/main" id="{519C57A0-489C-4E71-86E2-7C70379333E5}"/>
                </a:ext>
              </a:extLst>
            </p:cNvPr>
            <p:cNvSpPr/>
            <p:nvPr/>
          </p:nvSpPr>
          <p:spPr bwMode="ltGray">
            <a:xfrm>
              <a:off x="6324768" y="2786273"/>
              <a:ext cx="3343396" cy="576064"/>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grpSp>
          <p:nvGrpSpPr>
            <p:cNvPr id="60" name="Group 59">
              <a:extLst>
                <a:ext uri="{FF2B5EF4-FFF2-40B4-BE49-F238E27FC236}">
                  <a16:creationId xmlns:a16="http://schemas.microsoft.com/office/drawing/2014/main" id="{0238E243-B3EF-4C60-A928-B8593002EFBA}"/>
                </a:ext>
              </a:extLst>
            </p:cNvPr>
            <p:cNvGrpSpPr/>
            <p:nvPr/>
          </p:nvGrpSpPr>
          <p:grpSpPr>
            <a:xfrm>
              <a:off x="9383101" y="2700511"/>
              <a:ext cx="747588" cy="747588"/>
              <a:chOff x="3574183" y="1880915"/>
              <a:chExt cx="747588" cy="747588"/>
            </a:xfrm>
          </p:grpSpPr>
          <p:sp>
            <p:nvSpPr>
              <p:cNvPr id="79" name="Oval 78">
                <a:extLst>
                  <a:ext uri="{FF2B5EF4-FFF2-40B4-BE49-F238E27FC236}">
                    <a16:creationId xmlns:a16="http://schemas.microsoft.com/office/drawing/2014/main" id="{B0AFF453-F982-46E4-A766-C49B55BF38C3}"/>
                  </a:ext>
                </a:extLst>
              </p:cNvPr>
              <p:cNvSpPr/>
              <p:nvPr/>
            </p:nvSpPr>
            <p:spPr bwMode="ltGray">
              <a:xfrm>
                <a:off x="3574183" y="1880915"/>
                <a:ext cx="747588" cy="747588"/>
              </a:xfrm>
              <a:prstGeom prst="ellipse">
                <a:avLst/>
              </a:prstGeom>
              <a:solidFill>
                <a:schemeClr val="bg1"/>
              </a:solidFill>
              <a:ln w="381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80" name="TextBox 79">
                <a:extLst>
                  <a:ext uri="{FF2B5EF4-FFF2-40B4-BE49-F238E27FC236}">
                    <a16:creationId xmlns:a16="http://schemas.microsoft.com/office/drawing/2014/main" id="{62D55183-1338-4F18-BE59-44BEC43CFC9B}"/>
                  </a:ext>
                </a:extLst>
              </p:cNvPr>
              <p:cNvSpPr txBox="1"/>
              <p:nvPr/>
            </p:nvSpPr>
            <p:spPr>
              <a:xfrm>
                <a:off x="3584024" y="2058628"/>
                <a:ext cx="696280" cy="307082"/>
              </a:xfrm>
              <a:prstGeom prst="rect">
                <a:avLst/>
              </a:prstGeom>
              <a:noFill/>
            </p:spPr>
            <p:txBody>
              <a:bodyPr wrap="square" lIns="0" tIns="0" rIns="0" bIns="0" rtlCol="0">
                <a:noAutofit/>
              </a:bodyPr>
              <a:lstStyle/>
              <a:p>
                <a:pPr algn="ctr">
                  <a:spcAft>
                    <a:spcPts val="900"/>
                  </a:spcAft>
                </a:pPr>
                <a:r>
                  <a:rPr lang="en-GB" sz="2100" b="1" i="1" dirty="0">
                    <a:solidFill>
                      <a:schemeClr val="accent1"/>
                    </a:solidFill>
                    <a:latin typeface="+mj-lt"/>
                  </a:rPr>
                  <a:t>1</a:t>
                </a:r>
              </a:p>
            </p:txBody>
          </p:sp>
          <p:sp>
            <p:nvSpPr>
              <p:cNvPr id="81" name="TextBox 80">
                <a:extLst>
                  <a:ext uri="{FF2B5EF4-FFF2-40B4-BE49-F238E27FC236}">
                    <a16:creationId xmlns:a16="http://schemas.microsoft.com/office/drawing/2014/main" id="{6B7DB09B-11D3-41FA-AD64-6F8B15B1E08B}"/>
                  </a:ext>
                </a:extLst>
              </p:cNvPr>
              <p:cNvSpPr txBox="1"/>
              <p:nvPr/>
            </p:nvSpPr>
            <p:spPr>
              <a:xfrm>
                <a:off x="3595254" y="2266181"/>
                <a:ext cx="696280" cy="307082"/>
              </a:xfrm>
              <a:prstGeom prst="rect">
                <a:avLst/>
              </a:prstGeom>
              <a:noFill/>
            </p:spPr>
            <p:txBody>
              <a:bodyPr wrap="square" lIns="0" tIns="0" rIns="0" bIns="0" rtlCol="0">
                <a:noAutofit/>
              </a:bodyPr>
              <a:lstStyle/>
              <a:p>
                <a:pPr algn="ctr">
                  <a:spcAft>
                    <a:spcPts val="900"/>
                  </a:spcAft>
                </a:pPr>
                <a:endParaRPr lang="en-GB" sz="900" dirty="0">
                  <a:latin typeface="+mj-lt"/>
                </a:endParaRPr>
              </a:p>
            </p:txBody>
          </p:sp>
        </p:grpSp>
        <p:sp>
          <p:nvSpPr>
            <p:cNvPr id="61" name="Rectangle 60">
              <a:extLst>
                <a:ext uri="{FF2B5EF4-FFF2-40B4-BE49-F238E27FC236}">
                  <a16:creationId xmlns:a16="http://schemas.microsoft.com/office/drawing/2014/main" id="{00A6FB50-66A4-4B04-8F61-75A21286BE9B}"/>
                </a:ext>
              </a:extLst>
            </p:cNvPr>
            <p:cNvSpPr/>
            <p:nvPr/>
          </p:nvSpPr>
          <p:spPr bwMode="ltGray">
            <a:xfrm>
              <a:off x="6324768" y="3598858"/>
              <a:ext cx="2835510" cy="576064"/>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grpSp>
          <p:nvGrpSpPr>
            <p:cNvPr id="62" name="Group 61">
              <a:extLst>
                <a:ext uri="{FF2B5EF4-FFF2-40B4-BE49-F238E27FC236}">
                  <a16:creationId xmlns:a16="http://schemas.microsoft.com/office/drawing/2014/main" id="{FA4EA767-0A0E-4914-BC15-BEF5D34220EB}"/>
                </a:ext>
              </a:extLst>
            </p:cNvPr>
            <p:cNvGrpSpPr/>
            <p:nvPr/>
          </p:nvGrpSpPr>
          <p:grpSpPr>
            <a:xfrm>
              <a:off x="8978375" y="3513096"/>
              <a:ext cx="747588" cy="747588"/>
              <a:chOff x="3169457" y="2595035"/>
              <a:chExt cx="747588" cy="747588"/>
            </a:xfrm>
          </p:grpSpPr>
          <p:sp>
            <p:nvSpPr>
              <p:cNvPr id="76" name="Oval 75">
                <a:extLst>
                  <a:ext uri="{FF2B5EF4-FFF2-40B4-BE49-F238E27FC236}">
                    <a16:creationId xmlns:a16="http://schemas.microsoft.com/office/drawing/2014/main" id="{B413DF00-76D2-4BC1-8F22-B3861B7061D0}"/>
                  </a:ext>
                </a:extLst>
              </p:cNvPr>
              <p:cNvSpPr/>
              <p:nvPr/>
            </p:nvSpPr>
            <p:spPr bwMode="ltGray">
              <a:xfrm>
                <a:off x="3169457" y="2595035"/>
                <a:ext cx="747588" cy="747588"/>
              </a:xfrm>
              <a:prstGeom prst="ellipse">
                <a:avLst/>
              </a:prstGeom>
              <a:solidFill>
                <a:schemeClr val="bg1"/>
              </a:solidFill>
              <a:ln w="381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77" name="TextBox 76">
                <a:extLst>
                  <a:ext uri="{FF2B5EF4-FFF2-40B4-BE49-F238E27FC236}">
                    <a16:creationId xmlns:a16="http://schemas.microsoft.com/office/drawing/2014/main" id="{0CB1E9BF-6649-4F3F-AFFD-1BECFCAF4488}"/>
                  </a:ext>
                </a:extLst>
              </p:cNvPr>
              <p:cNvSpPr txBox="1"/>
              <p:nvPr/>
            </p:nvSpPr>
            <p:spPr>
              <a:xfrm>
                <a:off x="3185427" y="2795482"/>
                <a:ext cx="696280" cy="307082"/>
              </a:xfrm>
              <a:prstGeom prst="rect">
                <a:avLst/>
              </a:prstGeom>
              <a:noFill/>
            </p:spPr>
            <p:txBody>
              <a:bodyPr wrap="square" lIns="0" tIns="0" rIns="0" bIns="0" rtlCol="0">
                <a:noAutofit/>
              </a:bodyPr>
              <a:lstStyle/>
              <a:p>
                <a:pPr algn="ctr">
                  <a:spcAft>
                    <a:spcPts val="900"/>
                  </a:spcAft>
                </a:pPr>
                <a:r>
                  <a:rPr lang="en-GB" sz="2100" b="1" i="1" dirty="0">
                    <a:solidFill>
                      <a:schemeClr val="accent1"/>
                    </a:solidFill>
                    <a:latin typeface="+mj-lt"/>
                  </a:rPr>
                  <a:t>2</a:t>
                </a:r>
              </a:p>
            </p:txBody>
          </p:sp>
          <p:sp>
            <p:nvSpPr>
              <p:cNvPr id="78" name="TextBox 77">
                <a:extLst>
                  <a:ext uri="{FF2B5EF4-FFF2-40B4-BE49-F238E27FC236}">
                    <a16:creationId xmlns:a16="http://schemas.microsoft.com/office/drawing/2014/main" id="{48D76CC4-17E0-4FC1-96DE-8464EE063756}"/>
                  </a:ext>
                </a:extLst>
              </p:cNvPr>
              <p:cNvSpPr txBox="1"/>
              <p:nvPr/>
            </p:nvSpPr>
            <p:spPr>
              <a:xfrm>
                <a:off x="3185679" y="2989826"/>
                <a:ext cx="696280" cy="307082"/>
              </a:xfrm>
              <a:prstGeom prst="rect">
                <a:avLst/>
              </a:prstGeom>
              <a:noFill/>
            </p:spPr>
            <p:txBody>
              <a:bodyPr wrap="square" lIns="0" tIns="0" rIns="0" bIns="0" rtlCol="0">
                <a:noAutofit/>
              </a:bodyPr>
              <a:lstStyle/>
              <a:p>
                <a:pPr algn="ctr">
                  <a:spcAft>
                    <a:spcPts val="900"/>
                  </a:spcAft>
                </a:pPr>
                <a:endParaRPr lang="en-GB" sz="900" dirty="0">
                  <a:latin typeface="+mj-lt"/>
                </a:endParaRPr>
              </a:p>
            </p:txBody>
          </p:sp>
        </p:grpSp>
        <p:sp>
          <p:nvSpPr>
            <p:cNvPr id="63" name="Rectangle 62">
              <a:extLst>
                <a:ext uri="{FF2B5EF4-FFF2-40B4-BE49-F238E27FC236}">
                  <a16:creationId xmlns:a16="http://schemas.microsoft.com/office/drawing/2014/main" id="{E3782E01-A8C7-449B-BA7B-8834A7141731}"/>
                </a:ext>
              </a:extLst>
            </p:cNvPr>
            <p:cNvSpPr/>
            <p:nvPr/>
          </p:nvSpPr>
          <p:spPr bwMode="ltGray">
            <a:xfrm>
              <a:off x="6324768" y="4438951"/>
              <a:ext cx="3161926" cy="576064"/>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grpSp>
          <p:nvGrpSpPr>
            <p:cNvPr id="64" name="Group 63">
              <a:extLst>
                <a:ext uri="{FF2B5EF4-FFF2-40B4-BE49-F238E27FC236}">
                  <a16:creationId xmlns:a16="http://schemas.microsoft.com/office/drawing/2014/main" id="{BB000E9D-450C-41D6-8740-78329028BF1F}"/>
                </a:ext>
              </a:extLst>
            </p:cNvPr>
            <p:cNvGrpSpPr/>
            <p:nvPr/>
          </p:nvGrpSpPr>
          <p:grpSpPr>
            <a:xfrm>
              <a:off x="9238490" y="4353189"/>
              <a:ext cx="747588" cy="747588"/>
              <a:chOff x="3429572" y="3383297"/>
              <a:chExt cx="747588" cy="747588"/>
            </a:xfrm>
          </p:grpSpPr>
          <p:sp>
            <p:nvSpPr>
              <p:cNvPr id="73" name="Oval 72">
                <a:extLst>
                  <a:ext uri="{FF2B5EF4-FFF2-40B4-BE49-F238E27FC236}">
                    <a16:creationId xmlns:a16="http://schemas.microsoft.com/office/drawing/2014/main" id="{224C1837-4B06-4E4A-B72F-A7431C6BB611}"/>
                  </a:ext>
                </a:extLst>
              </p:cNvPr>
              <p:cNvSpPr/>
              <p:nvPr/>
            </p:nvSpPr>
            <p:spPr bwMode="ltGray">
              <a:xfrm>
                <a:off x="3429572" y="3383297"/>
                <a:ext cx="747588" cy="747588"/>
              </a:xfrm>
              <a:prstGeom prst="ellipse">
                <a:avLst/>
              </a:prstGeom>
              <a:solidFill>
                <a:schemeClr val="bg1"/>
              </a:solidFill>
              <a:ln w="381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74" name="TextBox 73">
                <a:extLst>
                  <a:ext uri="{FF2B5EF4-FFF2-40B4-BE49-F238E27FC236}">
                    <a16:creationId xmlns:a16="http://schemas.microsoft.com/office/drawing/2014/main" id="{FF88853C-BCD3-4ED7-A9FB-6A204C72B458}"/>
                  </a:ext>
                </a:extLst>
              </p:cNvPr>
              <p:cNvSpPr txBox="1"/>
              <p:nvPr/>
            </p:nvSpPr>
            <p:spPr>
              <a:xfrm>
                <a:off x="3452379" y="3588307"/>
                <a:ext cx="696280" cy="307082"/>
              </a:xfrm>
              <a:prstGeom prst="rect">
                <a:avLst/>
              </a:prstGeom>
              <a:noFill/>
            </p:spPr>
            <p:txBody>
              <a:bodyPr wrap="square" lIns="0" tIns="0" rIns="0" bIns="0" rtlCol="0">
                <a:noAutofit/>
              </a:bodyPr>
              <a:lstStyle/>
              <a:p>
                <a:pPr algn="ctr">
                  <a:spcAft>
                    <a:spcPts val="900"/>
                  </a:spcAft>
                </a:pPr>
                <a:r>
                  <a:rPr lang="en-GB" sz="2100" b="1" i="1" dirty="0">
                    <a:solidFill>
                      <a:schemeClr val="accent1"/>
                    </a:solidFill>
                    <a:latin typeface="+mj-lt"/>
                  </a:rPr>
                  <a:t>3</a:t>
                </a:r>
              </a:p>
            </p:txBody>
          </p:sp>
          <p:sp>
            <p:nvSpPr>
              <p:cNvPr id="75" name="TextBox 74">
                <a:extLst>
                  <a:ext uri="{FF2B5EF4-FFF2-40B4-BE49-F238E27FC236}">
                    <a16:creationId xmlns:a16="http://schemas.microsoft.com/office/drawing/2014/main" id="{0C2A4845-90ED-4FB5-B429-9B6542797C99}"/>
                  </a:ext>
                </a:extLst>
              </p:cNvPr>
              <p:cNvSpPr txBox="1"/>
              <p:nvPr/>
            </p:nvSpPr>
            <p:spPr>
              <a:xfrm>
                <a:off x="3452379" y="3816188"/>
                <a:ext cx="696280" cy="307082"/>
              </a:xfrm>
              <a:prstGeom prst="rect">
                <a:avLst/>
              </a:prstGeom>
              <a:noFill/>
            </p:spPr>
            <p:txBody>
              <a:bodyPr wrap="square" lIns="0" tIns="0" rIns="0" bIns="0" rtlCol="0">
                <a:noAutofit/>
              </a:bodyPr>
              <a:lstStyle/>
              <a:p>
                <a:pPr algn="ctr">
                  <a:spcAft>
                    <a:spcPts val="900"/>
                  </a:spcAft>
                </a:pPr>
                <a:endParaRPr lang="en-GB" sz="900" dirty="0">
                  <a:latin typeface="+mj-lt"/>
                </a:endParaRPr>
              </a:p>
            </p:txBody>
          </p:sp>
        </p:grpSp>
        <p:sp>
          <p:nvSpPr>
            <p:cNvPr id="65" name="Freeform 201">
              <a:extLst>
                <a:ext uri="{FF2B5EF4-FFF2-40B4-BE49-F238E27FC236}">
                  <a16:creationId xmlns:a16="http://schemas.microsoft.com/office/drawing/2014/main" id="{4EC543B5-D58B-4384-9363-F818D436FAE8}"/>
                </a:ext>
              </a:extLst>
            </p:cNvPr>
            <p:cNvSpPr>
              <a:spLocks noEditPoints="1"/>
            </p:cNvSpPr>
            <p:nvPr/>
          </p:nvSpPr>
          <p:spPr bwMode="auto">
            <a:xfrm>
              <a:off x="6450384" y="2921905"/>
              <a:ext cx="428625" cy="304800"/>
            </a:xfrm>
            <a:custGeom>
              <a:avLst/>
              <a:gdLst>
                <a:gd name="T0" fmla="*/ 67 w 812"/>
                <a:gd name="T1" fmla="*/ 0 h 576"/>
                <a:gd name="T2" fmla="*/ 30 w 812"/>
                <a:gd name="T3" fmla="*/ 12 h 576"/>
                <a:gd name="T4" fmla="*/ 5 w 812"/>
                <a:gd name="T5" fmla="*/ 43 h 576"/>
                <a:gd name="T6" fmla="*/ 0 w 812"/>
                <a:gd name="T7" fmla="*/ 390 h 576"/>
                <a:gd name="T8" fmla="*/ 5 w 812"/>
                <a:gd name="T9" fmla="*/ 416 h 576"/>
                <a:gd name="T10" fmla="*/ 30 w 812"/>
                <a:gd name="T11" fmla="*/ 446 h 576"/>
                <a:gd name="T12" fmla="*/ 67 w 812"/>
                <a:gd name="T13" fmla="*/ 457 h 576"/>
                <a:gd name="T14" fmla="*/ 101 w 812"/>
                <a:gd name="T15" fmla="*/ 509 h 576"/>
                <a:gd name="T16" fmla="*/ 473 w 812"/>
                <a:gd name="T17" fmla="*/ 509 h 576"/>
                <a:gd name="T18" fmla="*/ 507 w 812"/>
                <a:gd name="T19" fmla="*/ 457 h 576"/>
                <a:gd name="T20" fmla="*/ 534 w 812"/>
                <a:gd name="T21" fmla="*/ 452 h 576"/>
                <a:gd name="T22" fmla="*/ 564 w 812"/>
                <a:gd name="T23" fmla="*/ 428 h 576"/>
                <a:gd name="T24" fmla="*/ 575 w 812"/>
                <a:gd name="T25" fmla="*/ 390 h 576"/>
                <a:gd name="T26" fmla="*/ 574 w 812"/>
                <a:gd name="T27" fmla="*/ 55 h 576"/>
                <a:gd name="T28" fmla="*/ 555 w 812"/>
                <a:gd name="T29" fmla="*/ 21 h 576"/>
                <a:gd name="T30" fmla="*/ 522 w 812"/>
                <a:gd name="T31" fmla="*/ 2 h 576"/>
                <a:gd name="T32" fmla="*/ 507 w 812"/>
                <a:gd name="T33" fmla="*/ 373 h 576"/>
                <a:gd name="T34" fmla="*/ 502 w 812"/>
                <a:gd name="T35" fmla="*/ 385 h 576"/>
                <a:gd name="T36" fmla="*/ 84 w 812"/>
                <a:gd name="T37" fmla="*/ 390 h 576"/>
                <a:gd name="T38" fmla="*/ 72 w 812"/>
                <a:gd name="T39" fmla="*/ 385 h 576"/>
                <a:gd name="T40" fmla="*/ 67 w 812"/>
                <a:gd name="T41" fmla="*/ 85 h 576"/>
                <a:gd name="T42" fmla="*/ 72 w 812"/>
                <a:gd name="T43" fmla="*/ 74 h 576"/>
                <a:gd name="T44" fmla="*/ 490 w 812"/>
                <a:gd name="T45" fmla="*/ 68 h 576"/>
                <a:gd name="T46" fmla="*/ 502 w 812"/>
                <a:gd name="T47" fmla="*/ 74 h 576"/>
                <a:gd name="T48" fmla="*/ 507 w 812"/>
                <a:gd name="T49" fmla="*/ 373 h 576"/>
                <a:gd name="T50" fmla="*/ 643 w 812"/>
                <a:gd name="T51" fmla="*/ 0 h 576"/>
                <a:gd name="T52" fmla="*/ 624 w 812"/>
                <a:gd name="T53" fmla="*/ 6 h 576"/>
                <a:gd name="T54" fmla="*/ 612 w 812"/>
                <a:gd name="T55" fmla="*/ 21 h 576"/>
                <a:gd name="T56" fmla="*/ 610 w 812"/>
                <a:gd name="T57" fmla="*/ 543 h 576"/>
                <a:gd name="T58" fmla="*/ 612 w 812"/>
                <a:gd name="T59" fmla="*/ 556 h 576"/>
                <a:gd name="T60" fmla="*/ 624 w 812"/>
                <a:gd name="T61" fmla="*/ 570 h 576"/>
                <a:gd name="T62" fmla="*/ 643 w 812"/>
                <a:gd name="T63" fmla="*/ 576 h 576"/>
                <a:gd name="T64" fmla="*/ 786 w 812"/>
                <a:gd name="T65" fmla="*/ 575 h 576"/>
                <a:gd name="T66" fmla="*/ 802 w 812"/>
                <a:gd name="T67" fmla="*/ 566 h 576"/>
                <a:gd name="T68" fmla="*/ 811 w 812"/>
                <a:gd name="T69" fmla="*/ 549 h 576"/>
                <a:gd name="T70" fmla="*/ 812 w 812"/>
                <a:gd name="T71" fmla="*/ 34 h 576"/>
                <a:gd name="T72" fmla="*/ 806 w 812"/>
                <a:gd name="T73" fmla="*/ 16 h 576"/>
                <a:gd name="T74" fmla="*/ 792 w 812"/>
                <a:gd name="T75" fmla="*/ 3 h 576"/>
                <a:gd name="T76" fmla="*/ 778 w 812"/>
                <a:gd name="T77" fmla="*/ 0 h 576"/>
                <a:gd name="T78" fmla="*/ 702 w 812"/>
                <a:gd name="T79" fmla="*/ 444 h 576"/>
                <a:gd name="T80" fmla="*/ 683 w 812"/>
                <a:gd name="T81" fmla="*/ 434 h 576"/>
                <a:gd name="T82" fmla="*/ 674 w 812"/>
                <a:gd name="T83" fmla="*/ 415 h 576"/>
                <a:gd name="T84" fmla="*/ 674 w 812"/>
                <a:gd name="T85" fmla="*/ 399 h 576"/>
                <a:gd name="T86" fmla="*/ 683 w 812"/>
                <a:gd name="T87" fmla="*/ 380 h 576"/>
                <a:gd name="T88" fmla="*/ 702 w 812"/>
                <a:gd name="T89" fmla="*/ 369 h 576"/>
                <a:gd name="T90" fmla="*/ 718 w 812"/>
                <a:gd name="T91" fmla="*/ 369 h 576"/>
                <a:gd name="T92" fmla="*/ 737 w 812"/>
                <a:gd name="T93" fmla="*/ 380 h 576"/>
                <a:gd name="T94" fmla="*/ 748 w 812"/>
                <a:gd name="T95" fmla="*/ 399 h 576"/>
                <a:gd name="T96" fmla="*/ 748 w 812"/>
                <a:gd name="T97" fmla="*/ 415 h 576"/>
                <a:gd name="T98" fmla="*/ 737 w 812"/>
                <a:gd name="T99" fmla="*/ 434 h 576"/>
                <a:gd name="T100" fmla="*/ 718 w 812"/>
                <a:gd name="T101" fmla="*/ 444 h 576"/>
                <a:gd name="T102" fmla="*/ 765 w 812"/>
                <a:gd name="T103" fmla="*/ 103 h 576"/>
                <a:gd name="T104" fmla="*/ 653 w 812"/>
                <a:gd name="T105" fmla="*/ 103 h 576"/>
                <a:gd name="T106" fmla="*/ 640 w 812"/>
                <a:gd name="T107" fmla="*/ 92 h 576"/>
                <a:gd name="T108" fmla="*/ 639 w 812"/>
                <a:gd name="T109" fmla="*/ 85 h 576"/>
                <a:gd name="T110" fmla="*/ 643 w 812"/>
                <a:gd name="T111" fmla="*/ 73 h 576"/>
                <a:gd name="T112" fmla="*/ 657 w 812"/>
                <a:gd name="T113" fmla="*/ 68 h 576"/>
                <a:gd name="T114" fmla="*/ 769 w 812"/>
                <a:gd name="T115" fmla="*/ 68 h 576"/>
                <a:gd name="T116" fmla="*/ 781 w 812"/>
                <a:gd name="T117" fmla="*/ 79 h 576"/>
                <a:gd name="T118" fmla="*/ 782 w 812"/>
                <a:gd name="T119" fmla="*/ 85 h 576"/>
                <a:gd name="T120" fmla="*/ 777 w 812"/>
                <a:gd name="T121" fmla="*/ 98 h 576"/>
                <a:gd name="T122" fmla="*/ 765 w 812"/>
                <a:gd name="T123" fmla="*/ 10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2" h="576">
                  <a:moveTo>
                    <a:pt x="507" y="0"/>
                  </a:moveTo>
                  <a:lnTo>
                    <a:pt x="67" y="0"/>
                  </a:lnTo>
                  <a:lnTo>
                    <a:pt x="67" y="0"/>
                  </a:lnTo>
                  <a:lnTo>
                    <a:pt x="54" y="2"/>
                  </a:lnTo>
                  <a:lnTo>
                    <a:pt x="41" y="6"/>
                  </a:lnTo>
                  <a:lnTo>
                    <a:pt x="30" y="12"/>
                  </a:lnTo>
                  <a:lnTo>
                    <a:pt x="19" y="21"/>
                  </a:lnTo>
                  <a:lnTo>
                    <a:pt x="12" y="31"/>
                  </a:lnTo>
                  <a:lnTo>
                    <a:pt x="5" y="43"/>
                  </a:lnTo>
                  <a:lnTo>
                    <a:pt x="1" y="55"/>
                  </a:lnTo>
                  <a:lnTo>
                    <a:pt x="0" y="68"/>
                  </a:lnTo>
                  <a:lnTo>
                    <a:pt x="0" y="390"/>
                  </a:lnTo>
                  <a:lnTo>
                    <a:pt x="0" y="390"/>
                  </a:lnTo>
                  <a:lnTo>
                    <a:pt x="1" y="404"/>
                  </a:lnTo>
                  <a:lnTo>
                    <a:pt x="5" y="416"/>
                  </a:lnTo>
                  <a:lnTo>
                    <a:pt x="12" y="428"/>
                  </a:lnTo>
                  <a:lnTo>
                    <a:pt x="19" y="438"/>
                  </a:lnTo>
                  <a:lnTo>
                    <a:pt x="30" y="446"/>
                  </a:lnTo>
                  <a:lnTo>
                    <a:pt x="41" y="452"/>
                  </a:lnTo>
                  <a:lnTo>
                    <a:pt x="54" y="456"/>
                  </a:lnTo>
                  <a:lnTo>
                    <a:pt x="67" y="457"/>
                  </a:lnTo>
                  <a:lnTo>
                    <a:pt x="237" y="457"/>
                  </a:lnTo>
                  <a:lnTo>
                    <a:pt x="237" y="509"/>
                  </a:lnTo>
                  <a:lnTo>
                    <a:pt x="101" y="509"/>
                  </a:lnTo>
                  <a:lnTo>
                    <a:pt x="101" y="576"/>
                  </a:lnTo>
                  <a:lnTo>
                    <a:pt x="473" y="576"/>
                  </a:lnTo>
                  <a:lnTo>
                    <a:pt x="473" y="509"/>
                  </a:lnTo>
                  <a:lnTo>
                    <a:pt x="339" y="509"/>
                  </a:lnTo>
                  <a:lnTo>
                    <a:pt x="339" y="457"/>
                  </a:lnTo>
                  <a:lnTo>
                    <a:pt x="507" y="457"/>
                  </a:lnTo>
                  <a:lnTo>
                    <a:pt x="507" y="457"/>
                  </a:lnTo>
                  <a:lnTo>
                    <a:pt x="522" y="456"/>
                  </a:lnTo>
                  <a:lnTo>
                    <a:pt x="534" y="452"/>
                  </a:lnTo>
                  <a:lnTo>
                    <a:pt x="546" y="446"/>
                  </a:lnTo>
                  <a:lnTo>
                    <a:pt x="555" y="438"/>
                  </a:lnTo>
                  <a:lnTo>
                    <a:pt x="564" y="428"/>
                  </a:lnTo>
                  <a:lnTo>
                    <a:pt x="570" y="416"/>
                  </a:lnTo>
                  <a:lnTo>
                    <a:pt x="574" y="404"/>
                  </a:lnTo>
                  <a:lnTo>
                    <a:pt x="575" y="390"/>
                  </a:lnTo>
                  <a:lnTo>
                    <a:pt x="575" y="68"/>
                  </a:lnTo>
                  <a:lnTo>
                    <a:pt x="575" y="68"/>
                  </a:lnTo>
                  <a:lnTo>
                    <a:pt x="574" y="55"/>
                  </a:lnTo>
                  <a:lnTo>
                    <a:pt x="570" y="43"/>
                  </a:lnTo>
                  <a:lnTo>
                    <a:pt x="564" y="31"/>
                  </a:lnTo>
                  <a:lnTo>
                    <a:pt x="555" y="21"/>
                  </a:lnTo>
                  <a:lnTo>
                    <a:pt x="546" y="12"/>
                  </a:lnTo>
                  <a:lnTo>
                    <a:pt x="534" y="6"/>
                  </a:lnTo>
                  <a:lnTo>
                    <a:pt x="522" y="2"/>
                  </a:lnTo>
                  <a:lnTo>
                    <a:pt x="507" y="0"/>
                  </a:lnTo>
                  <a:lnTo>
                    <a:pt x="507" y="0"/>
                  </a:lnTo>
                  <a:close/>
                  <a:moveTo>
                    <a:pt x="507" y="373"/>
                  </a:moveTo>
                  <a:lnTo>
                    <a:pt x="507" y="373"/>
                  </a:lnTo>
                  <a:lnTo>
                    <a:pt x="506" y="380"/>
                  </a:lnTo>
                  <a:lnTo>
                    <a:pt x="502" y="385"/>
                  </a:lnTo>
                  <a:lnTo>
                    <a:pt x="498" y="388"/>
                  </a:lnTo>
                  <a:lnTo>
                    <a:pt x="490" y="390"/>
                  </a:lnTo>
                  <a:lnTo>
                    <a:pt x="84" y="390"/>
                  </a:lnTo>
                  <a:lnTo>
                    <a:pt x="84" y="390"/>
                  </a:lnTo>
                  <a:lnTo>
                    <a:pt x="78" y="388"/>
                  </a:lnTo>
                  <a:lnTo>
                    <a:pt x="72" y="385"/>
                  </a:lnTo>
                  <a:lnTo>
                    <a:pt x="69" y="380"/>
                  </a:lnTo>
                  <a:lnTo>
                    <a:pt x="67" y="373"/>
                  </a:lnTo>
                  <a:lnTo>
                    <a:pt x="67" y="85"/>
                  </a:lnTo>
                  <a:lnTo>
                    <a:pt x="67" y="85"/>
                  </a:lnTo>
                  <a:lnTo>
                    <a:pt x="69" y="79"/>
                  </a:lnTo>
                  <a:lnTo>
                    <a:pt x="72" y="74"/>
                  </a:lnTo>
                  <a:lnTo>
                    <a:pt x="78" y="70"/>
                  </a:lnTo>
                  <a:lnTo>
                    <a:pt x="84" y="68"/>
                  </a:lnTo>
                  <a:lnTo>
                    <a:pt x="490" y="68"/>
                  </a:lnTo>
                  <a:lnTo>
                    <a:pt x="490" y="68"/>
                  </a:lnTo>
                  <a:lnTo>
                    <a:pt x="498" y="70"/>
                  </a:lnTo>
                  <a:lnTo>
                    <a:pt x="502" y="74"/>
                  </a:lnTo>
                  <a:lnTo>
                    <a:pt x="506" y="79"/>
                  </a:lnTo>
                  <a:lnTo>
                    <a:pt x="507" y="85"/>
                  </a:lnTo>
                  <a:lnTo>
                    <a:pt x="507" y="373"/>
                  </a:lnTo>
                  <a:close/>
                  <a:moveTo>
                    <a:pt x="778" y="0"/>
                  </a:moveTo>
                  <a:lnTo>
                    <a:pt x="643" y="0"/>
                  </a:lnTo>
                  <a:lnTo>
                    <a:pt x="643" y="0"/>
                  </a:lnTo>
                  <a:lnTo>
                    <a:pt x="636" y="2"/>
                  </a:lnTo>
                  <a:lnTo>
                    <a:pt x="630" y="3"/>
                  </a:lnTo>
                  <a:lnTo>
                    <a:pt x="624" y="6"/>
                  </a:lnTo>
                  <a:lnTo>
                    <a:pt x="619" y="11"/>
                  </a:lnTo>
                  <a:lnTo>
                    <a:pt x="614" y="16"/>
                  </a:lnTo>
                  <a:lnTo>
                    <a:pt x="612" y="21"/>
                  </a:lnTo>
                  <a:lnTo>
                    <a:pt x="610" y="28"/>
                  </a:lnTo>
                  <a:lnTo>
                    <a:pt x="610" y="34"/>
                  </a:lnTo>
                  <a:lnTo>
                    <a:pt x="610" y="543"/>
                  </a:lnTo>
                  <a:lnTo>
                    <a:pt x="610" y="543"/>
                  </a:lnTo>
                  <a:lnTo>
                    <a:pt x="610" y="549"/>
                  </a:lnTo>
                  <a:lnTo>
                    <a:pt x="612" y="556"/>
                  </a:lnTo>
                  <a:lnTo>
                    <a:pt x="614" y="561"/>
                  </a:lnTo>
                  <a:lnTo>
                    <a:pt x="619" y="566"/>
                  </a:lnTo>
                  <a:lnTo>
                    <a:pt x="624" y="570"/>
                  </a:lnTo>
                  <a:lnTo>
                    <a:pt x="630" y="574"/>
                  </a:lnTo>
                  <a:lnTo>
                    <a:pt x="636" y="575"/>
                  </a:lnTo>
                  <a:lnTo>
                    <a:pt x="643" y="576"/>
                  </a:lnTo>
                  <a:lnTo>
                    <a:pt x="778" y="576"/>
                  </a:lnTo>
                  <a:lnTo>
                    <a:pt x="778" y="576"/>
                  </a:lnTo>
                  <a:lnTo>
                    <a:pt x="786" y="575"/>
                  </a:lnTo>
                  <a:lnTo>
                    <a:pt x="792" y="574"/>
                  </a:lnTo>
                  <a:lnTo>
                    <a:pt x="798" y="570"/>
                  </a:lnTo>
                  <a:lnTo>
                    <a:pt x="802" y="566"/>
                  </a:lnTo>
                  <a:lnTo>
                    <a:pt x="806" y="561"/>
                  </a:lnTo>
                  <a:lnTo>
                    <a:pt x="810" y="556"/>
                  </a:lnTo>
                  <a:lnTo>
                    <a:pt x="811" y="549"/>
                  </a:lnTo>
                  <a:lnTo>
                    <a:pt x="812" y="543"/>
                  </a:lnTo>
                  <a:lnTo>
                    <a:pt x="812" y="34"/>
                  </a:lnTo>
                  <a:lnTo>
                    <a:pt x="812" y="34"/>
                  </a:lnTo>
                  <a:lnTo>
                    <a:pt x="811" y="28"/>
                  </a:lnTo>
                  <a:lnTo>
                    <a:pt x="810" y="21"/>
                  </a:lnTo>
                  <a:lnTo>
                    <a:pt x="806" y="16"/>
                  </a:lnTo>
                  <a:lnTo>
                    <a:pt x="802" y="11"/>
                  </a:lnTo>
                  <a:lnTo>
                    <a:pt x="798" y="6"/>
                  </a:lnTo>
                  <a:lnTo>
                    <a:pt x="792" y="3"/>
                  </a:lnTo>
                  <a:lnTo>
                    <a:pt x="786" y="2"/>
                  </a:lnTo>
                  <a:lnTo>
                    <a:pt x="778" y="0"/>
                  </a:lnTo>
                  <a:lnTo>
                    <a:pt x="778" y="0"/>
                  </a:lnTo>
                  <a:close/>
                  <a:moveTo>
                    <a:pt x="711" y="445"/>
                  </a:moveTo>
                  <a:lnTo>
                    <a:pt x="711" y="445"/>
                  </a:lnTo>
                  <a:lnTo>
                    <a:pt x="702" y="444"/>
                  </a:lnTo>
                  <a:lnTo>
                    <a:pt x="695" y="441"/>
                  </a:lnTo>
                  <a:lnTo>
                    <a:pt x="689" y="438"/>
                  </a:lnTo>
                  <a:lnTo>
                    <a:pt x="683" y="434"/>
                  </a:lnTo>
                  <a:lnTo>
                    <a:pt x="680" y="428"/>
                  </a:lnTo>
                  <a:lnTo>
                    <a:pt x="676" y="422"/>
                  </a:lnTo>
                  <a:lnTo>
                    <a:pt x="674" y="415"/>
                  </a:lnTo>
                  <a:lnTo>
                    <a:pt x="672" y="406"/>
                  </a:lnTo>
                  <a:lnTo>
                    <a:pt x="672" y="406"/>
                  </a:lnTo>
                  <a:lnTo>
                    <a:pt x="674" y="399"/>
                  </a:lnTo>
                  <a:lnTo>
                    <a:pt x="676" y="392"/>
                  </a:lnTo>
                  <a:lnTo>
                    <a:pt x="680" y="386"/>
                  </a:lnTo>
                  <a:lnTo>
                    <a:pt x="683" y="380"/>
                  </a:lnTo>
                  <a:lnTo>
                    <a:pt x="689" y="375"/>
                  </a:lnTo>
                  <a:lnTo>
                    <a:pt x="695" y="372"/>
                  </a:lnTo>
                  <a:lnTo>
                    <a:pt x="702" y="369"/>
                  </a:lnTo>
                  <a:lnTo>
                    <a:pt x="711" y="369"/>
                  </a:lnTo>
                  <a:lnTo>
                    <a:pt x="711" y="369"/>
                  </a:lnTo>
                  <a:lnTo>
                    <a:pt x="718" y="369"/>
                  </a:lnTo>
                  <a:lnTo>
                    <a:pt x="725" y="372"/>
                  </a:lnTo>
                  <a:lnTo>
                    <a:pt x="731" y="375"/>
                  </a:lnTo>
                  <a:lnTo>
                    <a:pt x="737" y="380"/>
                  </a:lnTo>
                  <a:lnTo>
                    <a:pt x="742" y="386"/>
                  </a:lnTo>
                  <a:lnTo>
                    <a:pt x="746" y="392"/>
                  </a:lnTo>
                  <a:lnTo>
                    <a:pt x="748" y="399"/>
                  </a:lnTo>
                  <a:lnTo>
                    <a:pt x="748" y="406"/>
                  </a:lnTo>
                  <a:lnTo>
                    <a:pt x="748" y="406"/>
                  </a:lnTo>
                  <a:lnTo>
                    <a:pt x="748" y="415"/>
                  </a:lnTo>
                  <a:lnTo>
                    <a:pt x="746" y="422"/>
                  </a:lnTo>
                  <a:lnTo>
                    <a:pt x="742" y="428"/>
                  </a:lnTo>
                  <a:lnTo>
                    <a:pt x="737" y="434"/>
                  </a:lnTo>
                  <a:lnTo>
                    <a:pt x="731" y="438"/>
                  </a:lnTo>
                  <a:lnTo>
                    <a:pt x="725" y="441"/>
                  </a:lnTo>
                  <a:lnTo>
                    <a:pt x="718" y="444"/>
                  </a:lnTo>
                  <a:lnTo>
                    <a:pt x="711" y="445"/>
                  </a:lnTo>
                  <a:lnTo>
                    <a:pt x="711" y="445"/>
                  </a:lnTo>
                  <a:close/>
                  <a:moveTo>
                    <a:pt x="765" y="103"/>
                  </a:moveTo>
                  <a:lnTo>
                    <a:pt x="657" y="103"/>
                  </a:lnTo>
                  <a:lnTo>
                    <a:pt x="657" y="103"/>
                  </a:lnTo>
                  <a:lnTo>
                    <a:pt x="653" y="103"/>
                  </a:lnTo>
                  <a:lnTo>
                    <a:pt x="649" y="102"/>
                  </a:lnTo>
                  <a:lnTo>
                    <a:pt x="643" y="98"/>
                  </a:lnTo>
                  <a:lnTo>
                    <a:pt x="640" y="92"/>
                  </a:lnTo>
                  <a:lnTo>
                    <a:pt x="639" y="90"/>
                  </a:lnTo>
                  <a:lnTo>
                    <a:pt x="639" y="85"/>
                  </a:lnTo>
                  <a:lnTo>
                    <a:pt x="639" y="85"/>
                  </a:lnTo>
                  <a:lnTo>
                    <a:pt x="639" y="81"/>
                  </a:lnTo>
                  <a:lnTo>
                    <a:pt x="640" y="79"/>
                  </a:lnTo>
                  <a:lnTo>
                    <a:pt x="643" y="73"/>
                  </a:lnTo>
                  <a:lnTo>
                    <a:pt x="649" y="69"/>
                  </a:lnTo>
                  <a:lnTo>
                    <a:pt x="653" y="68"/>
                  </a:lnTo>
                  <a:lnTo>
                    <a:pt x="657" y="68"/>
                  </a:lnTo>
                  <a:lnTo>
                    <a:pt x="765" y="68"/>
                  </a:lnTo>
                  <a:lnTo>
                    <a:pt x="765" y="68"/>
                  </a:lnTo>
                  <a:lnTo>
                    <a:pt x="769" y="68"/>
                  </a:lnTo>
                  <a:lnTo>
                    <a:pt x="771" y="69"/>
                  </a:lnTo>
                  <a:lnTo>
                    <a:pt x="777" y="73"/>
                  </a:lnTo>
                  <a:lnTo>
                    <a:pt x="781" y="79"/>
                  </a:lnTo>
                  <a:lnTo>
                    <a:pt x="782" y="81"/>
                  </a:lnTo>
                  <a:lnTo>
                    <a:pt x="782" y="85"/>
                  </a:lnTo>
                  <a:lnTo>
                    <a:pt x="782" y="85"/>
                  </a:lnTo>
                  <a:lnTo>
                    <a:pt x="782" y="90"/>
                  </a:lnTo>
                  <a:lnTo>
                    <a:pt x="781" y="92"/>
                  </a:lnTo>
                  <a:lnTo>
                    <a:pt x="777" y="98"/>
                  </a:lnTo>
                  <a:lnTo>
                    <a:pt x="771" y="102"/>
                  </a:lnTo>
                  <a:lnTo>
                    <a:pt x="769" y="103"/>
                  </a:lnTo>
                  <a:lnTo>
                    <a:pt x="765" y="103"/>
                  </a:lnTo>
                  <a:lnTo>
                    <a:pt x="765"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6" name="Freeform 206">
              <a:extLst>
                <a:ext uri="{FF2B5EF4-FFF2-40B4-BE49-F238E27FC236}">
                  <a16:creationId xmlns:a16="http://schemas.microsoft.com/office/drawing/2014/main" id="{586F3D79-71B1-48F9-B69F-9E332E1CE1A6}"/>
                </a:ext>
              </a:extLst>
            </p:cNvPr>
            <p:cNvSpPr>
              <a:spLocks noEditPoints="1"/>
            </p:cNvSpPr>
            <p:nvPr/>
          </p:nvSpPr>
          <p:spPr bwMode="auto">
            <a:xfrm>
              <a:off x="6450384" y="3674734"/>
              <a:ext cx="388938" cy="390525"/>
            </a:xfrm>
            <a:custGeom>
              <a:avLst/>
              <a:gdLst>
                <a:gd name="T0" fmla="*/ 272 w 736"/>
                <a:gd name="T1" fmla="*/ 192 h 738"/>
                <a:gd name="T2" fmla="*/ 183 w 736"/>
                <a:gd name="T3" fmla="*/ 290 h 738"/>
                <a:gd name="T4" fmla="*/ 171 w 736"/>
                <a:gd name="T5" fmla="*/ 410 h 738"/>
                <a:gd name="T6" fmla="*/ 241 w 736"/>
                <a:gd name="T7" fmla="*/ 524 h 738"/>
                <a:gd name="T8" fmla="*/ 368 w 736"/>
                <a:gd name="T9" fmla="*/ 570 h 738"/>
                <a:gd name="T10" fmla="*/ 480 w 736"/>
                <a:gd name="T11" fmla="*/ 535 h 738"/>
                <a:gd name="T12" fmla="*/ 559 w 736"/>
                <a:gd name="T13" fmla="*/ 429 h 738"/>
                <a:gd name="T14" fmla="*/ 559 w 736"/>
                <a:gd name="T15" fmla="*/ 309 h 738"/>
                <a:gd name="T16" fmla="*/ 480 w 736"/>
                <a:gd name="T17" fmla="*/ 203 h 738"/>
                <a:gd name="T18" fmla="*/ 368 w 736"/>
                <a:gd name="T19" fmla="*/ 168 h 738"/>
                <a:gd name="T20" fmla="*/ 319 w 736"/>
                <a:gd name="T21" fmla="*/ 460 h 738"/>
                <a:gd name="T22" fmla="*/ 272 w 736"/>
                <a:gd name="T23" fmla="*/ 410 h 738"/>
                <a:gd name="T24" fmla="*/ 266 w 736"/>
                <a:gd name="T25" fmla="*/ 347 h 738"/>
                <a:gd name="T26" fmla="*/ 302 w 736"/>
                <a:gd name="T27" fmla="*/ 288 h 738"/>
                <a:gd name="T28" fmla="*/ 368 w 736"/>
                <a:gd name="T29" fmla="*/ 264 h 738"/>
                <a:gd name="T30" fmla="*/ 427 w 736"/>
                <a:gd name="T31" fmla="*/ 282 h 738"/>
                <a:gd name="T32" fmla="*/ 468 w 736"/>
                <a:gd name="T33" fmla="*/ 337 h 738"/>
                <a:gd name="T34" fmla="*/ 468 w 736"/>
                <a:gd name="T35" fmla="*/ 400 h 738"/>
                <a:gd name="T36" fmla="*/ 427 w 736"/>
                <a:gd name="T37" fmla="*/ 456 h 738"/>
                <a:gd name="T38" fmla="*/ 368 w 736"/>
                <a:gd name="T39" fmla="*/ 474 h 738"/>
                <a:gd name="T40" fmla="*/ 19 w 736"/>
                <a:gd name="T41" fmla="*/ 19 h 738"/>
                <a:gd name="T42" fmla="*/ 1 w 736"/>
                <a:gd name="T43" fmla="*/ 685 h 738"/>
                <a:gd name="T44" fmla="*/ 67 w 736"/>
                <a:gd name="T45" fmla="*/ 738 h 738"/>
                <a:gd name="T46" fmla="*/ 724 w 736"/>
                <a:gd name="T47" fmla="*/ 707 h 738"/>
                <a:gd name="T48" fmla="*/ 731 w 736"/>
                <a:gd name="T49" fmla="*/ 41 h 738"/>
                <a:gd name="T50" fmla="*/ 668 w 736"/>
                <a:gd name="T51" fmla="*/ 0 h 738"/>
                <a:gd name="T52" fmla="*/ 131 w 736"/>
                <a:gd name="T53" fmla="*/ 80 h 738"/>
                <a:gd name="T54" fmla="*/ 131 w 736"/>
                <a:gd name="T55" fmla="*/ 122 h 738"/>
                <a:gd name="T56" fmla="*/ 93 w 736"/>
                <a:gd name="T57" fmla="*/ 137 h 738"/>
                <a:gd name="T58" fmla="*/ 63 w 736"/>
                <a:gd name="T59" fmla="*/ 100 h 738"/>
                <a:gd name="T60" fmla="*/ 85 w 736"/>
                <a:gd name="T61" fmla="*/ 66 h 738"/>
                <a:gd name="T62" fmla="*/ 85 w 736"/>
                <a:gd name="T63" fmla="*/ 671 h 738"/>
                <a:gd name="T64" fmla="*/ 63 w 736"/>
                <a:gd name="T65" fmla="*/ 638 h 738"/>
                <a:gd name="T66" fmla="*/ 93 w 736"/>
                <a:gd name="T67" fmla="*/ 600 h 738"/>
                <a:gd name="T68" fmla="*/ 131 w 736"/>
                <a:gd name="T69" fmla="*/ 616 h 738"/>
                <a:gd name="T70" fmla="*/ 131 w 736"/>
                <a:gd name="T71" fmla="*/ 658 h 738"/>
                <a:gd name="T72" fmla="*/ 368 w 736"/>
                <a:gd name="T73" fmla="*/ 641 h 738"/>
                <a:gd name="T74" fmla="*/ 216 w 736"/>
                <a:gd name="T75" fmla="*/ 594 h 738"/>
                <a:gd name="T76" fmla="*/ 108 w 736"/>
                <a:gd name="T77" fmla="*/ 450 h 738"/>
                <a:gd name="T78" fmla="*/ 108 w 736"/>
                <a:gd name="T79" fmla="*/ 288 h 738"/>
                <a:gd name="T80" fmla="*/ 216 w 736"/>
                <a:gd name="T81" fmla="*/ 143 h 738"/>
                <a:gd name="T82" fmla="*/ 368 w 736"/>
                <a:gd name="T83" fmla="*/ 96 h 738"/>
                <a:gd name="T84" fmla="*/ 541 w 736"/>
                <a:gd name="T85" fmla="*/ 159 h 738"/>
                <a:gd name="T86" fmla="*/ 634 w 736"/>
                <a:gd name="T87" fmla="*/ 313 h 738"/>
                <a:gd name="T88" fmla="*/ 618 w 736"/>
                <a:gd name="T89" fmla="*/ 475 h 738"/>
                <a:gd name="T90" fmla="*/ 498 w 736"/>
                <a:gd name="T91" fmla="*/ 609 h 738"/>
                <a:gd name="T92" fmla="*/ 636 w 736"/>
                <a:gd name="T93" fmla="*/ 675 h 738"/>
                <a:gd name="T94" fmla="*/ 601 w 736"/>
                <a:gd name="T95" fmla="*/ 652 h 738"/>
                <a:gd name="T96" fmla="*/ 608 w 736"/>
                <a:gd name="T97" fmla="*/ 610 h 738"/>
                <a:gd name="T98" fmla="*/ 650 w 736"/>
                <a:gd name="T99" fmla="*/ 603 h 738"/>
                <a:gd name="T100" fmla="*/ 673 w 736"/>
                <a:gd name="T101" fmla="*/ 638 h 738"/>
                <a:gd name="T102" fmla="*/ 643 w 736"/>
                <a:gd name="T103" fmla="*/ 674 h 738"/>
                <a:gd name="T104" fmla="*/ 614 w 736"/>
                <a:gd name="T105" fmla="*/ 131 h 738"/>
                <a:gd name="T106" fmla="*/ 599 w 736"/>
                <a:gd name="T107" fmla="*/ 93 h 738"/>
                <a:gd name="T108" fmla="*/ 636 w 736"/>
                <a:gd name="T109" fmla="*/ 63 h 738"/>
                <a:gd name="T110" fmla="*/ 670 w 736"/>
                <a:gd name="T111" fmla="*/ 86 h 738"/>
                <a:gd name="T112" fmla="*/ 662 w 736"/>
                <a:gd name="T113" fmla="*/ 12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6" h="738">
                  <a:moveTo>
                    <a:pt x="368" y="168"/>
                  </a:moveTo>
                  <a:lnTo>
                    <a:pt x="368" y="168"/>
                  </a:lnTo>
                  <a:lnTo>
                    <a:pt x="347" y="169"/>
                  </a:lnTo>
                  <a:lnTo>
                    <a:pt x="327" y="171"/>
                  </a:lnTo>
                  <a:lnTo>
                    <a:pt x="308" y="177"/>
                  </a:lnTo>
                  <a:lnTo>
                    <a:pt x="290" y="183"/>
                  </a:lnTo>
                  <a:lnTo>
                    <a:pt x="272" y="192"/>
                  </a:lnTo>
                  <a:lnTo>
                    <a:pt x="256" y="203"/>
                  </a:lnTo>
                  <a:lnTo>
                    <a:pt x="241" y="213"/>
                  </a:lnTo>
                  <a:lnTo>
                    <a:pt x="226" y="227"/>
                  </a:lnTo>
                  <a:lnTo>
                    <a:pt x="213" y="241"/>
                  </a:lnTo>
                  <a:lnTo>
                    <a:pt x="202" y="257"/>
                  </a:lnTo>
                  <a:lnTo>
                    <a:pt x="191" y="272"/>
                  </a:lnTo>
                  <a:lnTo>
                    <a:pt x="183" y="290"/>
                  </a:lnTo>
                  <a:lnTo>
                    <a:pt x="177" y="309"/>
                  </a:lnTo>
                  <a:lnTo>
                    <a:pt x="171" y="328"/>
                  </a:lnTo>
                  <a:lnTo>
                    <a:pt x="168" y="348"/>
                  </a:lnTo>
                  <a:lnTo>
                    <a:pt x="167" y="369"/>
                  </a:lnTo>
                  <a:lnTo>
                    <a:pt x="167" y="369"/>
                  </a:lnTo>
                  <a:lnTo>
                    <a:pt x="168" y="389"/>
                  </a:lnTo>
                  <a:lnTo>
                    <a:pt x="171" y="410"/>
                  </a:lnTo>
                  <a:lnTo>
                    <a:pt x="177" y="429"/>
                  </a:lnTo>
                  <a:lnTo>
                    <a:pt x="183" y="447"/>
                  </a:lnTo>
                  <a:lnTo>
                    <a:pt x="191" y="465"/>
                  </a:lnTo>
                  <a:lnTo>
                    <a:pt x="202" y="481"/>
                  </a:lnTo>
                  <a:lnTo>
                    <a:pt x="213" y="497"/>
                  </a:lnTo>
                  <a:lnTo>
                    <a:pt x="226" y="511"/>
                  </a:lnTo>
                  <a:lnTo>
                    <a:pt x="241" y="524"/>
                  </a:lnTo>
                  <a:lnTo>
                    <a:pt x="256" y="535"/>
                  </a:lnTo>
                  <a:lnTo>
                    <a:pt x="272" y="546"/>
                  </a:lnTo>
                  <a:lnTo>
                    <a:pt x="290" y="554"/>
                  </a:lnTo>
                  <a:lnTo>
                    <a:pt x="308" y="560"/>
                  </a:lnTo>
                  <a:lnTo>
                    <a:pt x="327" y="566"/>
                  </a:lnTo>
                  <a:lnTo>
                    <a:pt x="347" y="569"/>
                  </a:lnTo>
                  <a:lnTo>
                    <a:pt x="368" y="570"/>
                  </a:lnTo>
                  <a:lnTo>
                    <a:pt x="368" y="570"/>
                  </a:lnTo>
                  <a:lnTo>
                    <a:pt x="388" y="569"/>
                  </a:lnTo>
                  <a:lnTo>
                    <a:pt x="409" y="566"/>
                  </a:lnTo>
                  <a:lnTo>
                    <a:pt x="428" y="560"/>
                  </a:lnTo>
                  <a:lnTo>
                    <a:pt x="446" y="554"/>
                  </a:lnTo>
                  <a:lnTo>
                    <a:pt x="464" y="546"/>
                  </a:lnTo>
                  <a:lnTo>
                    <a:pt x="480" y="535"/>
                  </a:lnTo>
                  <a:lnTo>
                    <a:pt x="495" y="524"/>
                  </a:lnTo>
                  <a:lnTo>
                    <a:pt x="510" y="511"/>
                  </a:lnTo>
                  <a:lnTo>
                    <a:pt x="523" y="497"/>
                  </a:lnTo>
                  <a:lnTo>
                    <a:pt x="534" y="481"/>
                  </a:lnTo>
                  <a:lnTo>
                    <a:pt x="545" y="465"/>
                  </a:lnTo>
                  <a:lnTo>
                    <a:pt x="553" y="447"/>
                  </a:lnTo>
                  <a:lnTo>
                    <a:pt x="559" y="429"/>
                  </a:lnTo>
                  <a:lnTo>
                    <a:pt x="565" y="410"/>
                  </a:lnTo>
                  <a:lnTo>
                    <a:pt x="567" y="389"/>
                  </a:lnTo>
                  <a:lnTo>
                    <a:pt x="569" y="369"/>
                  </a:lnTo>
                  <a:lnTo>
                    <a:pt x="569" y="369"/>
                  </a:lnTo>
                  <a:lnTo>
                    <a:pt x="567" y="348"/>
                  </a:lnTo>
                  <a:lnTo>
                    <a:pt x="565" y="328"/>
                  </a:lnTo>
                  <a:lnTo>
                    <a:pt x="559" y="309"/>
                  </a:lnTo>
                  <a:lnTo>
                    <a:pt x="553" y="290"/>
                  </a:lnTo>
                  <a:lnTo>
                    <a:pt x="545" y="272"/>
                  </a:lnTo>
                  <a:lnTo>
                    <a:pt x="534" y="257"/>
                  </a:lnTo>
                  <a:lnTo>
                    <a:pt x="523" y="241"/>
                  </a:lnTo>
                  <a:lnTo>
                    <a:pt x="510" y="227"/>
                  </a:lnTo>
                  <a:lnTo>
                    <a:pt x="495" y="213"/>
                  </a:lnTo>
                  <a:lnTo>
                    <a:pt x="480" y="203"/>
                  </a:lnTo>
                  <a:lnTo>
                    <a:pt x="464" y="192"/>
                  </a:lnTo>
                  <a:lnTo>
                    <a:pt x="446" y="183"/>
                  </a:lnTo>
                  <a:lnTo>
                    <a:pt x="428" y="177"/>
                  </a:lnTo>
                  <a:lnTo>
                    <a:pt x="409" y="171"/>
                  </a:lnTo>
                  <a:lnTo>
                    <a:pt x="388" y="169"/>
                  </a:lnTo>
                  <a:lnTo>
                    <a:pt x="368" y="168"/>
                  </a:lnTo>
                  <a:lnTo>
                    <a:pt x="368" y="168"/>
                  </a:lnTo>
                  <a:close/>
                  <a:moveTo>
                    <a:pt x="368" y="474"/>
                  </a:moveTo>
                  <a:lnTo>
                    <a:pt x="368" y="474"/>
                  </a:lnTo>
                  <a:lnTo>
                    <a:pt x="357" y="472"/>
                  </a:lnTo>
                  <a:lnTo>
                    <a:pt x="346" y="471"/>
                  </a:lnTo>
                  <a:lnTo>
                    <a:pt x="337" y="469"/>
                  </a:lnTo>
                  <a:lnTo>
                    <a:pt x="327" y="465"/>
                  </a:lnTo>
                  <a:lnTo>
                    <a:pt x="319" y="460"/>
                  </a:lnTo>
                  <a:lnTo>
                    <a:pt x="309" y="456"/>
                  </a:lnTo>
                  <a:lnTo>
                    <a:pt x="302" y="450"/>
                  </a:lnTo>
                  <a:lnTo>
                    <a:pt x="295" y="442"/>
                  </a:lnTo>
                  <a:lnTo>
                    <a:pt x="287" y="435"/>
                  </a:lnTo>
                  <a:lnTo>
                    <a:pt x="281" y="428"/>
                  </a:lnTo>
                  <a:lnTo>
                    <a:pt x="277" y="418"/>
                  </a:lnTo>
                  <a:lnTo>
                    <a:pt x="272" y="410"/>
                  </a:lnTo>
                  <a:lnTo>
                    <a:pt x="268" y="400"/>
                  </a:lnTo>
                  <a:lnTo>
                    <a:pt x="266" y="390"/>
                  </a:lnTo>
                  <a:lnTo>
                    <a:pt x="265" y="380"/>
                  </a:lnTo>
                  <a:lnTo>
                    <a:pt x="263" y="369"/>
                  </a:lnTo>
                  <a:lnTo>
                    <a:pt x="263" y="369"/>
                  </a:lnTo>
                  <a:lnTo>
                    <a:pt x="265" y="358"/>
                  </a:lnTo>
                  <a:lnTo>
                    <a:pt x="266" y="347"/>
                  </a:lnTo>
                  <a:lnTo>
                    <a:pt x="268" y="337"/>
                  </a:lnTo>
                  <a:lnTo>
                    <a:pt x="272" y="328"/>
                  </a:lnTo>
                  <a:lnTo>
                    <a:pt x="277" y="319"/>
                  </a:lnTo>
                  <a:lnTo>
                    <a:pt x="281" y="310"/>
                  </a:lnTo>
                  <a:lnTo>
                    <a:pt x="287" y="303"/>
                  </a:lnTo>
                  <a:lnTo>
                    <a:pt x="295" y="295"/>
                  </a:lnTo>
                  <a:lnTo>
                    <a:pt x="302" y="288"/>
                  </a:lnTo>
                  <a:lnTo>
                    <a:pt x="309" y="282"/>
                  </a:lnTo>
                  <a:lnTo>
                    <a:pt x="319" y="277"/>
                  </a:lnTo>
                  <a:lnTo>
                    <a:pt x="327" y="272"/>
                  </a:lnTo>
                  <a:lnTo>
                    <a:pt x="337" y="269"/>
                  </a:lnTo>
                  <a:lnTo>
                    <a:pt x="346" y="266"/>
                  </a:lnTo>
                  <a:lnTo>
                    <a:pt x="357" y="265"/>
                  </a:lnTo>
                  <a:lnTo>
                    <a:pt x="368" y="264"/>
                  </a:lnTo>
                  <a:lnTo>
                    <a:pt x="368" y="264"/>
                  </a:lnTo>
                  <a:lnTo>
                    <a:pt x="379" y="265"/>
                  </a:lnTo>
                  <a:lnTo>
                    <a:pt x="390" y="266"/>
                  </a:lnTo>
                  <a:lnTo>
                    <a:pt x="399" y="269"/>
                  </a:lnTo>
                  <a:lnTo>
                    <a:pt x="409" y="272"/>
                  </a:lnTo>
                  <a:lnTo>
                    <a:pt x="417" y="277"/>
                  </a:lnTo>
                  <a:lnTo>
                    <a:pt x="427" y="282"/>
                  </a:lnTo>
                  <a:lnTo>
                    <a:pt x="434" y="288"/>
                  </a:lnTo>
                  <a:lnTo>
                    <a:pt x="441" y="295"/>
                  </a:lnTo>
                  <a:lnTo>
                    <a:pt x="448" y="303"/>
                  </a:lnTo>
                  <a:lnTo>
                    <a:pt x="454" y="310"/>
                  </a:lnTo>
                  <a:lnTo>
                    <a:pt x="459" y="319"/>
                  </a:lnTo>
                  <a:lnTo>
                    <a:pt x="464" y="328"/>
                  </a:lnTo>
                  <a:lnTo>
                    <a:pt x="468" y="337"/>
                  </a:lnTo>
                  <a:lnTo>
                    <a:pt x="470" y="347"/>
                  </a:lnTo>
                  <a:lnTo>
                    <a:pt x="471" y="358"/>
                  </a:lnTo>
                  <a:lnTo>
                    <a:pt x="472" y="369"/>
                  </a:lnTo>
                  <a:lnTo>
                    <a:pt x="472" y="369"/>
                  </a:lnTo>
                  <a:lnTo>
                    <a:pt x="471" y="380"/>
                  </a:lnTo>
                  <a:lnTo>
                    <a:pt x="470" y="390"/>
                  </a:lnTo>
                  <a:lnTo>
                    <a:pt x="468" y="400"/>
                  </a:lnTo>
                  <a:lnTo>
                    <a:pt x="464" y="410"/>
                  </a:lnTo>
                  <a:lnTo>
                    <a:pt x="459" y="418"/>
                  </a:lnTo>
                  <a:lnTo>
                    <a:pt x="454" y="428"/>
                  </a:lnTo>
                  <a:lnTo>
                    <a:pt x="448" y="435"/>
                  </a:lnTo>
                  <a:lnTo>
                    <a:pt x="441" y="442"/>
                  </a:lnTo>
                  <a:lnTo>
                    <a:pt x="434" y="450"/>
                  </a:lnTo>
                  <a:lnTo>
                    <a:pt x="427" y="456"/>
                  </a:lnTo>
                  <a:lnTo>
                    <a:pt x="417" y="460"/>
                  </a:lnTo>
                  <a:lnTo>
                    <a:pt x="409" y="465"/>
                  </a:lnTo>
                  <a:lnTo>
                    <a:pt x="399" y="469"/>
                  </a:lnTo>
                  <a:lnTo>
                    <a:pt x="390" y="471"/>
                  </a:lnTo>
                  <a:lnTo>
                    <a:pt x="379" y="472"/>
                  </a:lnTo>
                  <a:lnTo>
                    <a:pt x="368" y="474"/>
                  </a:lnTo>
                  <a:lnTo>
                    <a:pt x="368" y="474"/>
                  </a:lnTo>
                  <a:close/>
                  <a:moveTo>
                    <a:pt x="668" y="0"/>
                  </a:moveTo>
                  <a:lnTo>
                    <a:pt x="67" y="0"/>
                  </a:lnTo>
                  <a:lnTo>
                    <a:pt x="67" y="0"/>
                  </a:lnTo>
                  <a:lnTo>
                    <a:pt x="53" y="1"/>
                  </a:lnTo>
                  <a:lnTo>
                    <a:pt x="41" y="5"/>
                  </a:lnTo>
                  <a:lnTo>
                    <a:pt x="30" y="12"/>
                  </a:lnTo>
                  <a:lnTo>
                    <a:pt x="19" y="19"/>
                  </a:lnTo>
                  <a:lnTo>
                    <a:pt x="12" y="30"/>
                  </a:lnTo>
                  <a:lnTo>
                    <a:pt x="5" y="41"/>
                  </a:lnTo>
                  <a:lnTo>
                    <a:pt x="1" y="53"/>
                  </a:lnTo>
                  <a:lnTo>
                    <a:pt x="0" y="68"/>
                  </a:lnTo>
                  <a:lnTo>
                    <a:pt x="0" y="670"/>
                  </a:lnTo>
                  <a:lnTo>
                    <a:pt x="0" y="670"/>
                  </a:lnTo>
                  <a:lnTo>
                    <a:pt x="1" y="685"/>
                  </a:lnTo>
                  <a:lnTo>
                    <a:pt x="5" y="697"/>
                  </a:lnTo>
                  <a:lnTo>
                    <a:pt x="12" y="707"/>
                  </a:lnTo>
                  <a:lnTo>
                    <a:pt x="19" y="718"/>
                  </a:lnTo>
                  <a:lnTo>
                    <a:pt x="30" y="725"/>
                  </a:lnTo>
                  <a:lnTo>
                    <a:pt x="41" y="733"/>
                  </a:lnTo>
                  <a:lnTo>
                    <a:pt x="53" y="736"/>
                  </a:lnTo>
                  <a:lnTo>
                    <a:pt x="67" y="738"/>
                  </a:lnTo>
                  <a:lnTo>
                    <a:pt x="668" y="738"/>
                  </a:lnTo>
                  <a:lnTo>
                    <a:pt x="668" y="738"/>
                  </a:lnTo>
                  <a:lnTo>
                    <a:pt x="683" y="736"/>
                  </a:lnTo>
                  <a:lnTo>
                    <a:pt x="695" y="733"/>
                  </a:lnTo>
                  <a:lnTo>
                    <a:pt x="706" y="725"/>
                  </a:lnTo>
                  <a:lnTo>
                    <a:pt x="716" y="718"/>
                  </a:lnTo>
                  <a:lnTo>
                    <a:pt x="724" y="707"/>
                  </a:lnTo>
                  <a:lnTo>
                    <a:pt x="731" y="697"/>
                  </a:lnTo>
                  <a:lnTo>
                    <a:pt x="734" y="685"/>
                  </a:lnTo>
                  <a:lnTo>
                    <a:pt x="736" y="670"/>
                  </a:lnTo>
                  <a:lnTo>
                    <a:pt x="736" y="68"/>
                  </a:lnTo>
                  <a:lnTo>
                    <a:pt x="736" y="68"/>
                  </a:lnTo>
                  <a:lnTo>
                    <a:pt x="734" y="53"/>
                  </a:lnTo>
                  <a:lnTo>
                    <a:pt x="731" y="41"/>
                  </a:lnTo>
                  <a:lnTo>
                    <a:pt x="724" y="30"/>
                  </a:lnTo>
                  <a:lnTo>
                    <a:pt x="716" y="19"/>
                  </a:lnTo>
                  <a:lnTo>
                    <a:pt x="706" y="12"/>
                  </a:lnTo>
                  <a:lnTo>
                    <a:pt x="695" y="5"/>
                  </a:lnTo>
                  <a:lnTo>
                    <a:pt x="683" y="1"/>
                  </a:lnTo>
                  <a:lnTo>
                    <a:pt x="668" y="0"/>
                  </a:lnTo>
                  <a:lnTo>
                    <a:pt x="668" y="0"/>
                  </a:lnTo>
                  <a:close/>
                  <a:moveTo>
                    <a:pt x="100" y="63"/>
                  </a:moveTo>
                  <a:lnTo>
                    <a:pt x="100" y="63"/>
                  </a:lnTo>
                  <a:lnTo>
                    <a:pt x="108" y="64"/>
                  </a:lnTo>
                  <a:lnTo>
                    <a:pt x="116" y="66"/>
                  </a:lnTo>
                  <a:lnTo>
                    <a:pt x="122" y="70"/>
                  </a:lnTo>
                  <a:lnTo>
                    <a:pt x="128" y="74"/>
                  </a:lnTo>
                  <a:lnTo>
                    <a:pt x="131" y="80"/>
                  </a:lnTo>
                  <a:lnTo>
                    <a:pt x="135" y="86"/>
                  </a:lnTo>
                  <a:lnTo>
                    <a:pt x="137" y="93"/>
                  </a:lnTo>
                  <a:lnTo>
                    <a:pt x="138" y="100"/>
                  </a:lnTo>
                  <a:lnTo>
                    <a:pt x="138" y="100"/>
                  </a:lnTo>
                  <a:lnTo>
                    <a:pt x="137" y="109"/>
                  </a:lnTo>
                  <a:lnTo>
                    <a:pt x="135" y="116"/>
                  </a:lnTo>
                  <a:lnTo>
                    <a:pt x="131" y="122"/>
                  </a:lnTo>
                  <a:lnTo>
                    <a:pt x="128" y="128"/>
                  </a:lnTo>
                  <a:lnTo>
                    <a:pt x="122" y="131"/>
                  </a:lnTo>
                  <a:lnTo>
                    <a:pt x="116" y="135"/>
                  </a:lnTo>
                  <a:lnTo>
                    <a:pt x="108" y="137"/>
                  </a:lnTo>
                  <a:lnTo>
                    <a:pt x="100" y="139"/>
                  </a:lnTo>
                  <a:lnTo>
                    <a:pt x="100" y="139"/>
                  </a:lnTo>
                  <a:lnTo>
                    <a:pt x="93" y="137"/>
                  </a:lnTo>
                  <a:lnTo>
                    <a:pt x="85" y="135"/>
                  </a:lnTo>
                  <a:lnTo>
                    <a:pt x="79" y="131"/>
                  </a:lnTo>
                  <a:lnTo>
                    <a:pt x="73" y="128"/>
                  </a:lnTo>
                  <a:lnTo>
                    <a:pt x="70" y="122"/>
                  </a:lnTo>
                  <a:lnTo>
                    <a:pt x="66" y="116"/>
                  </a:lnTo>
                  <a:lnTo>
                    <a:pt x="64" y="109"/>
                  </a:lnTo>
                  <a:lnTo>
                    <a:pt x="63" y="100"/>
                  </a:lnTo>
                  <a:lnTo>
                    <a:pt x="63" y="100"/>
                  </a:lnTo>
                  <a:lnTo>
                    <a:pt x="64" y="93"/>
                  </a:lnTo>
                  <a:lnTo>
                    <a:pt x="66" y="86"/>
                  </a:lnTo>
                  <a:lnTo>
                    <a:pt x="70" y="80"/>
                  </a:lnTo>
                  <a:lnTo>
                    <a:pt x="73" y="74"/>
                  </a:lnTo>
                  <a:lnTo>
                    <a:pt x="79" y="70"/>
                  </a:lnTo>
                  <a:lnTo>
                    <a:pt x="85" y="66"/>
                  </a:lnTo>
                  <a:lnTo>
                    <a:pt x="93" y="64"/>
                  </a:lnTo>
                  <a:lnTo>
                    <a:pt x="100" y="63"/>
                  </a:lnTo>
                  <a:lnTo>
                    <a:pt x="100" y="63"/>
                  </a:lnTo>
                  <a:close/>
                  <a:moveTo>
                    <a:pt x="100" y="675"/>
                  </a:moveTo>
                  <a:lnTo>
                    <a:pt x="100" y="675"/>
                  </a:lnTo>
                  <a:lnTo>
                    <a:pt x="93" y="674"/>
                  </a:lnTo>
                  <a:lnTo>
                    <a:pt x="85" y="671"/>
                  </a:lnTo>
                  <a:lnTo>
                    <a:pt x="79" y="668"/>
                  </a:lnTo>
                  <a:lnTo>
                    <a:pt x="73" y="664"/>
                  </a:lnTo>
                  <a:lnTo>
                    <a:pt x="70" y="658"/>
                  </a:lnTo>
                  <a:lnTo>
                    <a:pt x="66" y="652"/>
                  </a:lnTo>
                  <a:lnTo>
                    <a:pt x="64" y="645"/>
                  </a:lnTo>
                  <a:lnTo>
                    <a:pt x="63" y="638"/>
                  </a:lnTo>
                  <a:lnTo>
                    <a:pt x="63" y="638"/>
                  </a:lnTo>
                  <a:lnTo>
                    <a:pt x="64" y="629"/>
                  </a:lnTo>
                  <a:lnTo>
                    <a:pt x="66" y="622"/>
                  </a:lnTo>
                  <a:lnTo>
                    <a:pt x="70" y="616"/>
                  </a:lnTo>
                  <a:lnTo>
                    <a:pt x="73" y="610"/>
                  </a:lnTo>
                  <a:lnTo>
                    <a:pt x="79" y="606"/>
                  </a:lnTo>
                  <a:lnTo>
                    <a:pt x="85" y="603"/>
                  </a:lnTo>
                  <a:lnTo>
                    <a:pt x="93" y="600"/>
                  </a:lnTo>
                  <a:lnTo>
                    <a:pt x="100" y="599"/>
                  </a:lnTo>
                  <a:lnTo>
                    <a:pt x="100" y="599"/>
                  </a:lnTo>
                  <a:lnTo>
                    <a:pt x="108" y="600"/>
                  </a:lnTo>
                  <a:lnTo>
                    <a:pt x="116" y="603"/>
                  </a:lnTo>
                  <a:lnTo>
                    <a:pt x="122" y="606"/>
                  </a:lnTo>
                  <a:lnTo>
                    <a:pt x="128" y="610"/>
                  </a:lnTo>
                  <a:lnTo>
                    <a:pt x="131" y="616"/>
                  </a:lnTo>
                  <a:lnTo>
                    <a:pt x="135" y="622"/>
                  </a:lnTo>
                  <a:lnTo>
                    <a:pt x="137" y="629"/>
                  </a:lnTo>
                  <a:lnTo>
                    <a:pt x="138" y="638"/>
                  </a:lnTo>
                  <a:lnTo>
                    <a:pt x="138" y="638"/>
                  </a:lnTo>
                  <a:lnTo>
                    <a:pt x="137" y="645"/>
                  </a:lnTo>
                  <a:lnTo>
                    <a:pt x="135" y="652"/>
                  </a:lnTo>
                  <a:lnTo>
                    <a:pt x="131" y="658"/>
                  </a:lnTo>
                  <a:lnTo>
                    <a:pt x="128" y="664"/>
                  </a:lnTo>
                  <a:lnTo>
                    <a:pt x="122" y="668"/>
                  </a:lnTo>
                  <a:lnTo>
                    <a:pt x="116" y="671"/>
                  </a:lnTo>
                  <a:lnTo>
                    <a:pt x="108" y="674"/>
                  </a:lnTo>
                  <a:lnTo>
                    <a:pt x="100" y="675"/>
                  </a:lnTo>
                  <a:lnTo>
                    <a:pt x="100" y="675"/>
                  </a:lnTo>
                  <a:close/>
                  <a:moveTo>
                    <a:pt x="368" y="641"/>
                  </a:moveTo>
                  <a:lnTo>
                    <a:pt x="368" y="641"/>
                  </a:lnTo>
                  <a:lnTo>
                    <a:pt x="340" y="640"/>
                  </a:lnTo>
                  <a:lnTo>
                    <a:pt x="313" y="635"/>
                  </a:lnTo>
                  <a:lnTo>
                    <a:pt x="287" y="629"/>
                  </a:lnTo>
                  <a:lnTo>
                    <a:pt x="262" y="619"/>
                  </a:lnTo>
                  <a:lnTo>
                    <a:pt x="238" y="609"/>
                  </a:lnTo>
                  <a:lnTo>
                    <a:pt x="216" y="594"/>
                  </a:lnTo>
                  <a:lnTo>
                    <a:pt x="195" y="578"/>
                  </a:lnTo>
                  <a:lnTo>
                    <a:pt x="176" y="562"/>
                  </a:lnTo>
                  <a:lnTo>
                    <a:pt x="159" y="542"/>
                  </a:lnTo>
                  <a:lnTo>
                    <a:pt x="143" y="521"/>
                  </a:lnTo>
                  <a:lnTo>
                    <a:pt x="129" y="499"/>
                  </a:lnTo>
                  <a:lnTo>
                    <a:pt x="118" y="475"/>
                  </a:lnTo>
                  <a:lnTo>
                    <a:pt x="108" y="450"/>
                  </a:lnTo>
                  <a:lnTo>
                    <a:pt x="102" y="424"/>
                  </a:lnTo>
                  <a:lnTo>
                    <a:pt x="97" y="397"/>
                  </a:lnTo>
                  <a:lnTo>
                    <a:pt x="96" y="369"/>
                  </a:lnTo>
                  <a:lnTo>
                    <a:pt x="96" y="369"/>
                  </a:lnTo>
                  <a:lnTo>
                    <a:pt x="97" y="341"/>
                  </a:lnTo>
                  <a:lnTo>
                    <a:pt x="102" y="313"/>
                  </a:lnTo>
                  <a:lnTo>
                    <a:pt x="108" y="288"/>
                  </a:lnTo>
                  <a:lnTo>
                    <a:pt x="118" y="263"/>
                  </a:lnTo>
                  <a:lnTo>
                    <a:pt x="129" y="239"/>
                  </a:lnTo>
                  <a:lnTo>
                    <a:pt x="143" y="217"/>
                  </a:lnTo>
                  <a:lnTo>
                    <a:pt x="159" y="195"/>
                  </a:lnTo>
                  <a:lnTo>
                    <a:pt x="176" y="176"/>
                  </a:lnTo>
                  <a:lnTo>
                    <a:pt x="195" y="159"/>
                  </a:lnTo>
                  <a:lnTo>
                    <a:pt x="216" y="143"/>
                  </a:lnTo>
                  <a:lnTo>
                    <a:pt x="238" y="129"/>
                  </a:lnTo>
                  <a:lnTo>
                    <a:pt x="262" y="118"/>
                  </a:lnTo>
                  <a:lnTo>
                    <a:pt x="287" y="109"/>
                  </a:lnTo>
                  <a:lnTo>
                    <a:pt x="313" y="103"/>
                  </a:lnTo>
                  <a:lnTo>
                    <a:pt x="340" y="98"/>
                  </a:lnTo>
                  <a:lnTo>
                    <a:pt x="368" y="96"/>
                  </a:lnTo>
                  <a:lnTo>
                    <a:pt x="368" y="96"/>
                  </a:lnTo>
                  <a:lnTo>
                    <a:pt x="396" y="98"/>
                  </a:lnTo>
                  <a:lnTo>
                    <a:pt x="423" y="103"/>
                  </a:lnTo>
                  <a:lnTo>
                    <a:pt x="448" y="109"/>
                  </a:lnTo>
                  <a:lnTo>
                    <a:pt x="474" y="118"/>
                  </a:lnTo>
                  <a:lnTo>
                    <a:pt x="498" y="129"/>
                  </a:lnTo>
                  <a:lnTo>
                    <a:pt x="519" y="143"/>
                  </a:lnTo>
                  <a:lnTo>
                    <a:pt x="541" y="159"/>
                  </a:lnTo>
                  <a:lnTo>
                    <a:pt x="560" y="176"/>
                  </a:lnTo>
                  <a:lnTo>
                    <a:pt x="577" y="195"/>
                  </a:lnTo>
                  <a:lnTo>
                    <a:pt x="593" y="217"/>
                  </a:lnTo>
                  <a:lnTo>
                    <a:pt x="607" y="239"/>
                  </a:lnTo>
                  <a:lnTo>
                    <a:pt x="618" y="263"/>
                  </a:lnTo>
                  <a:lnTo>
                    <a:pt x="628" y="288"/>
                  </a:lnTo>
                  <a:lnTo>
                    <a:pt x="634" y="313"/>
                  </a:lnTo>
                  <a:lnTo>
                    <a:pt x="638" y="341"/>
                  </a:lnTo>
                  <a:lnTo>
                    <a:pt x="640" y="369"/>
                  </a:lnTo>
                  <a:lnTo>
                    <a:pt x="640" y="369"/>
                  </a:lnTo>
                  <a:lnTo>
                    <a:pt x="638" y="397"/>
                  </a:lnTo>
                  <a:lnTo>
                    <a:pt x="634" y="424"/>
                  </a:lnTo>
                  <a:lnTo>
                    <a:pt x="628" y="450"/>
                  </a:lnTo>
                  <a:lnTo>
                    <a:pt x="618" y="475"/>
                  </a:lnTo>
                  <a:lnTo>
                    <a:pt x="607" y="499"/>
                  </a:lnTo>
                  <a:lnTo>
                    <a:pt x="593" y="521"/>
                  </a:lnTo>
                  <a:lnTo>
                    <a:pt x="577" y="542"/>
                  </a:lnTo>
                  <a:lnTo>
                    <a:pt x="560" y="562"/>
                  </a:lnTo>
                  <a:lnTo>
                    <a:pt x="541" y="578"/>
                  </a:lnTo>
                  <a:lnTo>
                    <a:pt x="519" y="594"/>
                  </a:lnTo>
                  <a:lnTo>
                    <a:pt x="498" y="609"/>
                  </a:lnTo>
                  <a:lnTo>
                    <a:pt x="474" y="619"/>
                  </a:lnTo>
                  <a:lnTo>
                    <a:pt x="448" y="629"/>
                  </a:lnTo>
                  <a:lnTo>
                    <a:pt x="423" y="635"/>
                  </a:lnTo>
                  <a:lnTo>
                    <a:pt x="396" y="640"/>
                  </a:lnTo>
                  <a:lnTo>
                    <a:pt x="368" y="641"/>
                  </a:lnTo>
                  <a:lnTo>
                    <a:pt x="368" y="641"/>
                  </a:lnTo>
                  <a:close/>
                  <a:moveTo>
                    <a:pt x="636" y="675"/>
                  </a:moveTo>
                  <a:lnTo>
                    <a:pt x="636" y="675"/>
                  </a:lnTo>
                  <a:lnTo>
                    <a:pt x="628" y="674"/>
                  </a:lnTo>
                  <a:lnTo>
                    <a:pt x="620" y="671"/>
                  </a:lnTo>
                  <a:lnTo>
                    <a:pt x="614" y="668"/>
                  </a:lnTo>
                  <a:lnTo>
                    <a:pt x="608" y="664"/>
                  </a:lnTo>
                  <a:lnTo>
                    <a:pt x="605" y="658"/>
                  </a:lnTo>
                  <a:lnTo>
                    <a:pt x="601" y="652"/>
                  </a:lnTo>
                  <a:lnTo>
                    <a:pt x="599" y="645"/>
                  </a:lnTo>
                  <a:lnTo>
                    <a:pt x="597" y="638"/>
                  </a:lnTo>
                  <a:lnTo>
                    <a:pt x="597" y="638"/>
                  </a:lnTo>
                  <a:lnTo>
                    <a:pt x="599" y="629"/>
                  </a:lnTo>
                  <a:lnTo>
                    <a:pt x="601" y="622"/>
                  </a:lnTo>
                  <a:lnTo>
                    <a:pt x="605" y="616"/>
                  </a:lnTo>
                  <a:lnTo>
                    <a:pt x="608" y="610"/>
                  </a:lnTo>
                  <a:lnTo>
                    <a:pt x="614" y="606"/>
                  </a:lnTo>
                  <a:lnTo>
                    <a:pt x="620" y="603"/>
                  </a:lnTo>
                  <a:lnTo>
                    <a:pt x="628" y="600"/>
                  </a:lnTo>
                  <a:lnTo>
                    <a:pt x="636" y="599"/>
                  </a:lnTo>
                  <a:lnTo>
                    <a:pt x="636" y="599"/>
                  </a:lnTo>
                  <a:lnTo>
                    <a:pt x="643" y="600"/>
                  </a:lnTo>
                  <a:lnTo>
                    <a:pt x="650" y="603"/>
                  </a:lnTo>
                  <a:lnTo>
                    <a:pt x="656" y="606"/>
                  </a:lnTo>
                  <a:lnTo>
                    <a:pt x="662" y="610"/>
                  </a:lnTo>
                  <a:lnTo>
                    <a:pt x="666" y="616"/>
                  </a:lnTo>
                  <a:lnTo>
                    <a:pt x="670" y="622"/>
                  </a:lnTo>
                  <a:lnTo>
                    <a:pt x="672" y="629"/>
                  </a:lnTo>
                  <a:lnTo>
                    <a:pt x="673" y="638"/>
                  </a:lnTo>
                  <a:lnTo>
                    <a:pt x="673" y="638"/>
                  </a:lnTo>
                  <a:lnTo>
                    <a:pt x="672" y="645"/>
                  </a:lnTo>
                  <a:lnTo>
                    <a:pt x="670" y="652"/>
                  </a:lnTo>
                  <a:lnTo>
                    <a:pt x="666" y="658"/>
                  </a:lnTo>
                  <a:lnTo>
                    <a:pt x="662" y="664"/>
                  </a:lnTo>
                  <a:lnTo>
                    <a:pt x="656" y="668"/>
                  </a:lnTo>
                  <a:lnTo>
                    <a:pt x="650" y="671"/>
                  </a:lnTo>
                  <a:lnTo>
                    <a:pt x="643" y="674"/>
                  </a:lnTo>
                  <a:lnTo>
                    <a:pt x="636" y="675"/>
                  </a:lnTo>
                  <a:lnTo>
                    <a:pt x="636" y="675"/>
                  </a:lnTo>
                  <a:close/>
                  <a:moveTo>
                    <a:pt x="636" y="139"/>
                  </a:moveTo>
                  <a:lnTo>
                    <a:pt x="636" y="139"/>
                  </a:lnTo>
                  <a:lnTo>
                    <a:pt x="628" y="137"/>
                  </a:lnTo>
                  <a:lnTo>
                    <a:pt x="620" y="135"/>
                  </a:lnTo>
                  <a:lnTo>
                    <a:pt x="614" y="131"/>
                  </a:lnTo>
                  <a:lnTo>
                    <a:pt x="608" y="128"/>
                  </a:lnTo>
                  <a:lnTo>
                    <a:pt x="605" y="122"/>
                  </a:lnTo>
                  <a:lnTo>
                    <a:pt x="601" y="116"/>
                  </a:lnTo>
                  <a:lnTo>
                    <a:pt x="599" y="109"/>
                  </a:lnTo>
                  <a:lnTo>
                    <a:pt x="597" y="100"/>
                  </a:lnTo>
                  <a:lnTo>
                    <a:pt x="597" y="100"/>
                  </a:lnTo>
                  <a:lnTo>
                    <a:pt x="599" y="93"/>
                  </a:lnTo>
                  <a:lnTo>
                    <a:pt x="601" y="86"/>
                  </a:lnTo>
                  <a:lnTo>
                    <a:pt x="605" y="80"/>
                  </a:lnTo>
                  <a:lnTo>
                    <a:pt x="608" y="74"/>
                  </a:lnTo>
                  <a:lnTo>
                    <a:pt x="614" y="70"/>
                  </a:lnTo>
                  <a:lnTo>
                    <a:pt x="620" y="66"/>
                  </a:lnTo>
                  <a:lnTo>
                    <a:pt x="628" y="64"/>
                  </a:lnTo>
                  <a:lnTo>
                    <a:pt x="636" y="63"/>
                  </a:lnTo>
                  <a:lnTo>
                    <a:pt x="636" y="63"/>
                  </a:lnTo>
                  <a:lnTo>
                    <a:pt x="643" y="64"/>
                  </a:lnTo>
                  <a:lnTo>
                    <a:pt x="650" y="66"/>
                  </a:lnTo>
                  <a:lnTo>
                    <a:pt x="656" y="70"/>
                  </a:lnTo>
                  <a:lnTo>
                    <a:pt x="662" y="74"/>
                  </a:lnTo>
                  <a:lnTo>
                    <a:pt x="666" y="80"/>
                  </a:lnTo>
                  <a:lnTo>
                    <a:pt x="670" y="86"/>
                  </a:lnTo>
                  <a:lnTo>
                    <a:pt x="672" y="93"/>
                  </a:lnTo>
                  <a:lnTo>
                    <a:pt x="673" y="100"/>
                  </a:lnTo>
                  <a:lnTo>
                    <a:pt x="673" y="100"/>
                  </a:lnTo>
                  <a:lnTo>
                    <a:pt x="672" y="109"/>
                  </a:lnTo>
                  <a:lnTo>
                    <a:pt x="670" y="116"/>
                  </a:lnTo>
                  <a:lnTo>
                    <a:pt x="666" y="122"/>
                  </a:lnTo>
                  <a:lnTo>
                    <a:pt x="662" y="128"/>
                  </a:lnTo>
                  <a:lnTo>
                    <a:pt x="656" y="131"/>
                  </a:lnTo>
                  <a:lnTo>
                    <a:pt x="650" y="135"/>
                  </a:lnTo>
                  <a:lnTo>
                    <a:pt x="643" y="137"/>
                  </a:lnTo>
                  <a:lnTo>
                    <a:pt x="636" y="139"/>
                  </a:lnTo>
                  <a:lnTo>
                    <a:pt x="636"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7" name="Freeform 211">
              <a:extLst>
                <a:ext uri="{FF2B5EF4-FFF2-40B4-BE49-F238E27FC236}">
                  <a16:creationId xmlns:a16="http://schemas.microsoft.com/office/drawing/2014/main" id="{8B91CF49-228C-4ED0-A614-25320879573D}"/>
                </a:ext>
              </a:extLst>
            </p:cNvPr>
            <p:cNvSpPr>
              <a:spLocks noEditPoints="1"/>
            </p:cNvSpPr>
            <p:nvPr/>
          </p:nvSpPr>
          <p:spPr bwMode="auto">
            <a:xfrm>
              <a:off x="6524033" y="4515503"/>
              <a:ext cx="241640" cy="404813"/>
            </a:xfrm>
            <a:custGeom>
              <a:avLst/>
              <a:gdLst>
                <a:gd name="T0" fmla="*/ 223 w 512"/>
                <a:gd name="T1" fmla="*/ 95 h 766"/>
                <a:gd name="T2" fmla="*/ 159 w 512"/>
                <a:gd name="T3" fmla="*/ 95 h 766"/>
                <a:gd name="T4" fmla="*/ 159 w 512"/>
                <a:gd name="T5" fmla="*/ 160 h 766"/>
                <a:gd name="T6" fmla="*/ 223 w 512"/>
                <a:gd name="T7" fmla="*/ 160 h 766"/>
                <a:gd name="T8" fmla="*/ 223 w 512"/>
                <a:gd name="T9" fmla="*/ 95 h 766"/>
                <a:gd name="T10" fmla="*/ 352 w 512"/>
                <a:gd name="T11" fmla="*/ 95 h 766"/>
                <a:gd name="T12" fmla="*/ 287 w 512"/>
                <a:gd name="T13" fmla="*/ 95 h 766"/>
                <a:gd name="T14" fmla="*/ 287 w 512"/>
                <a:gd name="T15" fmla="*/ 160 h 766"/>
                <a:gd name="T16" fmla="*/ 352 w 512"/>
                <a:gd name="T17" fmla="*/ 160 h 766"/>
                <a:gd name="T18" fmla="*/ 352 w 512"/>
                <a:gd name="T19" fmla="*/ 95 h 766"/>
                <a:gd name="T20" fmla="*/ 448 w 512"/>
                <a:gd name="T21" fmla="*/ 223 h 766"/>
                <a:gd name="T22" fmla="*/ 448 w 512"/>
                <a:gd name="T23" fmla="*/ 0 h 766"/>
                <a:gd name="T24" fmla="*/ 63 w 512"/>
                <a:gd name="T25" fmla="*/ 0 h 766"/>
                <a:gd name="T26" fmla="*/ 63 w 512"/>
                <a:gd name="T27" fmla="*/ 223 h 766"/>
                <a:gd name="T28" fmla="*/ 63 w 512"/>
                <a:gd name="T29" fmla="*/ 223 h 766"/>
                <a:gd name="T30" fmla="*/ 50 w 512"/>
                <a:gd name="T31" fmla="*/ 224 h 766"/>
                <a:gd name="T32" fmla="*/ 39 w 512"/>
                <a:gd name="T33" fmla="*/ 228 h 766"/>
                <a:gd name="T34" fmla="*/ 27 w 512"/>
                <a:gd name="T35" fmla="*/ 234 h 766"/>
                <a:gd name="T36" fmla="*/ 19 w 512"/>
                <a:gd name="T37" fmla="*/ 241 h 766"/>
                <a:gd name="T38" fmla="*/ 10 w 512"/>
                <a:gd name="T39" fmla="*/ 251 h 766"/>
                <a:gd name="T40" fmla="*/ 4 w 512"/>
                <a:gd name="T41" fmla="*/ 262 h 766"/>
                <a:gd name="T42" fmla="*/ 1 w 512"/>
                <a:gd name="T43" fmla="*/ 274 h 766"/>
                <a:gd name="T44" fmla="*/ 0 w 512"/>
                <a:gd name="T45" fmla="*/ 287 h 766"/>
                <a:gd name="T46" fmla="*/ 0 w 512"/>
                <a:gd name="T47" fmla="*/ 703 h 766"/>
                <a:gd name="T48" fmla="*/ 0 w 512"/>
                <a:gd name="T49" fmla="*/ 703 h 766"/>
                <a:gd name="T50" fmla="*/ 1 w 512"/>
                <a:gd name="T51" fmla="*/ 716 h 766"/>
                <a:gd name="T52" fmla="*/ 4 w 512"/>
                <a:gd name="T53" fmla="*/ 728 h 766"/>
                <a:gd name="T54" fmla="*/ 10 w 512"/>
                <a:gd name="T55" fmla="*/ 739 h 766"/>
                <a:gd name="T56" fmla="*/ 19 w 512"/>
                <a:gd name="T57" fmla="*/ 748 h 766"/>
                <a:gd name="T58" fmla="*/ 27 w 512"/>
                <a:gd name="T59" fmla="*/ 756 h 766"/>
                <a:gd name="T60" fmla="*/ 39 w 512"/>
                <a:gd name="T61" fmla="*/ 762 h 766"/>
                <a:gd name="T62" fmla="*/ 50 w 512"/>
                <a:gd name="T63" fmla="*/ 765 h 766"/>
                <a:gd name="T64" fmla="*/ 63 w 512"/>
                <a:gd name="T65" fmla="*/ 766 h 766"/>
                <a:gd name="T66" fmla="*/ 448 w 512"/>
                <a:gd name="T67" fmla="*/ 766 h 766"/>
                <a:gd name="T68" fmla="*/ 448 w 512"/>
                <a:gd name="T69" fmla="*/ 766 h 766"/>
                <a:gd name="T70" fmla="*/ 460 w 512"/>
                <a:gd name="T71" fmla="*/ 765 h 766"/>
                <a:gd name="T72" fmla="*/ 472 w 512"/>
                <a:gd name="T73" fmla="*/ 762 h 766"/>
                <a:gd name="T74" fmla="*/ 483 w 512"/>
                <a:gd name="T75" fmla="*/ 756 h 766"/>
                <a:gd name="T76" fmla="*/ 492 w 512"/>
                <a:gd name="T77" fmla="*/ 748 h 766"/>
                <a:gd name="T78" fmla="*/ 501 w 512"/>
                <a:gd name="T79" fmla="*/ 739 h 766"/>
                <a:gd name="T80" fmla="*/ 507 w 512"/>
                <a:gd name="T81" fmla="*/ 728 h 766"/>
                <a:gd name="T82" fmla="*/ 510 w 512"/>
                <a:gd name="T83" fmla="*/ 716 h 766"/>
                <a:gd name="T84" fmla="*/ 512 w 512"/>
                <a:gd name="T85" fmla="*/ 703 h 766"/>
                <a:gd name="T86" fmla="*/ 512 w 512"/>
                <a:gd name="T87" fmla="*/ 287 h 766"/>
                <a:gd name="T88" fmla="*/ 512 w 512"/>
                <a:gd name="T89" fmla="*/ 287 h 766"/>
                <a:gd name="T90" fmla="*/ 510 w 512"/>
                <a:gd name="T91" fmla="*/ 274 h 766"/>
                <a:gd name="T92" fmla="*/ 507 w 512"/>
                <a:gd name="T93" fmla="*/ 262 h 766"/>
                <a:gd name="T94" fmla="*/ 501 w 512"/>
                <a:gd name="T95" fmla="*/ 251 h 766"/>
                <a:gd name="T96" fmla="*/ 492 w 512"/>
                <a:gd name="T97" fmla="*/ 241 h 766"/>
                <a:gd name="T98" fmla="*/ 483 w 512"/>
                <a:gd name="T99" fmla="*/ 234 h 766"/>
                <a:gd name="T100" fmla="*/ 472 w 512"/>
                <a:gd name="T101" fmla="*/ 228 h 766"/>
                <a:gd name="T102" fmla="*/ 460 w 512"/>
                <a:gd name="T103" fmla="*/ 224 h 766"/>
                <a:gd name="T104" fmla="*/ 448 w 512"/>
                <a:gd name="T105" fmla="*/ 223 h 766"/>
                <a:gd name="T106" fmla="*/ 448 w 512"/>
                <a:gd name="T107" fmla="*/ 223 h 766"/>
                <a:gd name="T108" fmla="*/ 400 w 512"/>
                <a:gd name="T109" fmla="*/ 223 h 766"/>
                <a:gd name="T110" fmla="*/ 111 w 512"/>
                <a:gd name="T111" fmla="*/ 223 h 766"/>
                <a:gd name="T112" fmla="*/ 111 w 512"/>
                <a:gd name="T113" fmla="*/ 47 h 766"/>
                <a:gd name="T114" fmla="*/ 400 w 512"/>
                <a:gd name="T115" fmla="*/ 47 h 766"/>
                <a:gd name="T116" fmla="*/ 400 w 512"/>
                <a:gd name="T117" fmla="*/ 223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766">
                  <a:moveTo>
                    <a:pt x="223" y="95"/>
                  </a:moveTo>
                  <a:lnTo>
                    <a:pt x="159" y="95"/>
                  </a:lnTo>
                  <a:lnTo>
                    <a:pt x="159" y="160"/>
                  </a:lnTo>
                  <a:lnTo>
                    <a:pt x="223" y="160"/>
                  </a:lnTo>
                  <a:lnTo>
                    <a:pt x="223" y="95"/>
                  </a:lnTo>
                  <a:close/>
                  <a:moveTo>
                    <a:pt x="352" y="95"/>
                  </a:moveTo>
                  <a:lnTo>
                    <a:pt x="287" y="95"/>
                  </a:lnTo>
                  <a:lnTo>
                    <a:pt x="287" y="160"/>
                  </a:lnTo>
                  <a:lnTo>
                    <a:pt x="352" y="160"/>
                  </a:lnTo>
                  <a:lnTo>
                    <a:pt x="352" y="95"/>
                  </a:lnTo>
                  <a:close/>
                  <a:moveTo>
                    <a:pt x="448" y="223"/>
                  </a:moveTo>
                  <a:lnTo>
                    <a:pt x="448" y="0"/>
                  </a:lnTo>
                  <a:lnTo>
                    <a:pt x="63" y="0"/>
                  </a:lnTo>
                  <a:lnTo>
                    <a:pt x="63" y="223"/>
                  </a:lnTo>
                  <a:lnTo>
                    <a:pt x="63" y="223"/>
                  </a:lnTo>
                  <a:lnTo>
                    <a:pt x="50" y="224"/>
                  </a:lnTo>
                  <a:lnTo>
                    <a:pt x="39" y="228"/>
                  </a:lnTo>
                  <a:lnTo>
                    <a:pt x="27" y="234"/>
                  </a:lnTo>
                  <a:lnTo>
                    <a:pt x="19" y="241"/>
                  </a:lnTo>
                  <a:lnTo>
                    <a:pt x="10" y="251"/>
                  </a:lnTo>
                  <a:lnTo>
                    <a:pt x="4" y="262"/>
                  </a:lnTo>
                  <a:lnTo>
                    <a:pt x="1" y="274"/>
                  </a:lnTo>
                  <a:lnTo>
                    <a:pt x="0" y="287"/>
                  </a:lnTo>
                  <a:lnTo>
                    <a:pt x="0" y="703"/>
                  </a:lnTo>
                  <a:lnTo>
                    <a:pt x="0" y="703"/>
                  </a:lnTo>
                  <a:lnTo>
                    <a:pt x="1" y="716"/>
                  </a:lnTo>
                  <a:lnTo>
                    <a:pt x="4" y="728"/>
                  </a:lnTo>
                  <a:lnTo>
                    <a:pt x="10" y="739"/>
                  </a:lnTo>
                  <a:lnTo>
                    <a:pt x="19" y="748"/>
                  </a:lnTo>
                  <a:lnTo>
                    <a:pt x="27" y="756"/>
                  </a:lnTo>
                  <a:lnTo>
                    <a:pt x="39" y="762"/>
                  </a:lnTo>
                  <a:lnTo>
                    <a:pt x="50" y="765"/>
                  </a:lnTo>
                  <a:lnTo>
                    <a:pt x="63" y="766"/>
                  </a:lnTo>
                  <a:lnTo>
                    <a:pt x="448" y="766"/>
                  </a:lnTo>
                  <a:lnTo>
                    <a:pt x="448" y="766"/>
                  </a:lnTo>
                  <a:lnTo>
                    <a:pt x="460" y="765"/>
                  </a:lnTo>
                  <a:lnTo>
                    <a:pt x="472" y="762"/>
                  </a:lnTo>
                  <a:lnTo>
                    <a:pt x="483" y="756"/>
                  </a:lnTo>
                  <a:lnTo>
                    <a:pt x="492" y="748"/>
                  </a:lnTo>
                  <a:lnTo>
                    <a:pt x="501" y="739"/>
                  </a:lnTo>
                  <a:lnTo>
                    <a:pt x="507" y="728"/>
                  </a:lnTo>
                  <a:lnTo>
                    <a:pt x="510" y="716"/>
                  </a:lnTo>
                  <a:lnTo>
                    <a:pt x="512" y="703"/>
                  </a:lnTo>
                  <a:lnTo>
                    <a:pt x="512" y="287"/>
                  </a:lnTo>
                  <a:lnTo>
                    <a:pt x="512" y="287"/>
                  </a:lnTo>
                  <a:lnTo>
                    <a:pt x="510" y="274"/>
                  </a:lnTo>
                  <a:lnTo>
                    <a:pt x="507" y="262"/>
                  </a:lnTo>
                  <a:lnTo>
                    <a:pt x="501" y="251"/>
                  </a:lnTo>
                  <a:lnTo>
                    <a:pt x="492" y="241"/>
                  </a:lnTo>
                  <a:lnTo>
                    <a:pt x="483" y="234"/>
                  </a:lnTo>
                  <a:lnTo>
                    <a:pt x="472" y="228"/>
                  </a:lnTo>
                  <a:lnTo>
                    <a:pt x="460" y="224"/>
                  </a:lnTo>
                  <a:lnTo>
                    <a:pt x="448" y="223"/>
                  </a:lnTo>
                  <a:lnTo>
                    <a:pt x="448" y="223"/>
                  </a:lnTo>
                  <a:close/>
                  <a:moveTo>
                    <a:pt x="400" y="223"/>
                  </a:moveTo>
                  <a:lnTo>
                    <a:pt x="111" y="223"/>
                  </a:lnTo>
                  <a:lnTo>
                    <a:pt x="111" y="47"/>
                  </a:lnTo>
                  <a:lnTo>
                    <a:pt x="400" y="47"/>
                  </a:lnTo>
                  <a:lnTo>
                    <a:pt x="400"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8" name="Freeform 8">
              <a:extLst>
                <a:ext uri="{FF2B5EF4-FFF2-40B4-BE49-F238E27FC236}">
                  <a16:creationId xmlns:a16="http://schemas.microsoft.com/office/drawing/2014/main" id="{A6B5ED91-5F9C-4B9C-B0F7-0E8778B49467}"/>
                </a:ext>
              </a:extLst>
            </p:cNvPr>
            <p:cNvSpPr>
              <a:spLocks noEditPoints="1"/>
            </p:cNvSpPr>
            <p:nvPr/>
          </p:nvSpPr>
          <p:spPr bwMode="auto">
            <a:xfrm>
              <a:off x="6479175" y="5411051"/>
              <a:ext cx="430212" cy="287338"/>
            </a:xfrm>
            <a:custGeom>
              <a:avLst/>
              <a:gdLst>
                <a:gd name="T0" fmla="*/ 747 w 1356"/>
                <a:gd name="T1" fmla="*/ 10 h 907"/>
                <a:gd name="T2" fmla="*/ 630 w 1356"/>
                <a:gd name="T3" fmla="*/ 1 h 907"/>
                <a:gd name="T4" fmla="*/ 574 w 1356"/>
                <a:gd name="T5" fmla="*/ 66 h 907"/>
                <a:gd name="T6" fmla="*/ 377 w 1356"/>
                <a:gd name="T7" fmla="*/ 100 h 907"/>
                <a:gd name="T8" fmla="*/ 187 w 1356"/>
                <a:gd name="T9" fmla="*/ 215 h 907"/>
                <a:gd name="T10" fmla="*/ 56 w 1356"/>
                <a:gd name="T11" fmla="*/ 391 h 907"/>
                <a:gd name="T12" fmla="*/ 0 w 1356"/>
                <a:gd name="T13" fmla="*/ 609 h 907"/>
                <a:gd name="T14" fmla="*/ 7 w 1356"/>
                <a:gd name="T15" fmla="*/ 829 h 907"/>
                <a:gd name="T16" fmla="*/ 50 w 1356"/>
                <a:gd name="T17" fmla="*/ 896 h 907"/>
                <a:gd name="T18" fmla="*/ 118 w 1356"/>
                <a:gd name="T19" fmla="*/ 904 h 907"/>
                <a:gd name="T20" fmla="*/ 284 w 1356"/>
                <a:gd name="T21" fmla="*/ 794 h 907"/>
                <a:gd name="T22" fmla="*/ 519 w 1356"/>
                <a:gd name="T23" fmla="*/ 629 h 907"/>
                <a:gd name="T24" fmla="*/ 678 w 1356"/>
                <a:gd name="T25" fmla="*/ 596 h 907"/>
                <a:gd name="T26" fmla="*/ 808 w 1356"/>
                <a:gd name="T27" fmla="*/ 618 h 907"/>
                <a:gd name="T28" fmla="*/ 1022 w 1356"/>
                <a:gd name="T29" fmla="*/ 752 h 907"/>
                <a:gd name="T30" fmla="*/ 1228 w 1356"/>
                <a:gd name="T31" fmla="*/ 901 h 907"/>
                <a:gd name="T32" fmla="*/ 1299 w 1356"/>
                <a:gd name="T33" fmla="*/ 899 h 907"/>
                <a:gd name="T34" fmla="*/ 1344 w 1356"/>
                <a:gd name="T35" fmla="*/ 841 h 907"/>
                <a:gd name="T36" fmla="*/ 1356 w 1356"/>
                <a:gd name="T37" fmla="*/ 639 h 907"/>
                <a:gd name="T38" fmla="*/ 1311 w 1356"/>
                <a:gd name="T39" fmla="*/ 416 h 907"/>
                <a:gd name="T40" fmla="*/ 1188 w 1356"/>
                <a:gd name="T41" fmla="*/ 233 h 907"/>
                <a:gd name="T42" fmla="*/ 1005 w 1356"/>
                <a:gd name="T43" fmla="*/ 111 h 907"/>
                <a:gd name="T44" fmla="*/ 782 w 1356"/>
                <a:gd name="T45" fmla="*/ 66 h 907"/>
                <a:gd name="T46" fmla="*/ 366 w 1356"/>
                <a:gd name="T47" fmla="*/ 515 h 907"/>
                <a:gd name="T48" fmla="*/ 338 w 1356"/>
                <a:gd name="T49" fmla="*/ 612 h 907"/>
                <a:gd name="T50" fmla="*/ 295 w 1356"/>
                <a:gd name="T51" fmla="*/ 606 h 907"/>
                <a:gd name="T52" fmla="*/ 265 w 1356"/>
                <a:gd name="T53" fmla="*/ 509 h 907"/>
                <a:gd name="T54" fmla="*/ 170 w 1356"/>
                <a:gd name="T55" fmla="*/ 478 h 907"/>
                <a:gd name="T56" fmla="*/ 143 w 1356"/>
                <a:gd name="T57" fmla="*/ 435 h 907"/>
                <a:gd name="T58" fmla="*/ 206 w 1356"/>
                <a:gd name="T59" fmla="*/ 394 h 907"/>
                <a:gd name="T60" fmla="*/ 274 w 1356"/>
                <a:gd name="T61" fmla="*/ 326 h 907"/>
                <a:gd name="T62" fmla="*/ 315 w 1356"/>
                <a:gd name="T63" fmla="*/ 263 h 907"/>
                <a:gd name="T64" fmla="*/ 358 w 1356"/>
                <a:gd name="T65" fmla="*/ 290 h 907"/>
                <a:gd name="T66" fmla="*/ 385 w 1356"/>
                <a:gd name="T67" fmla="*/ 388 h 907"/>
                <a:gd name="T68" fmla="*/ 487 w 1356"/>
                <a:gd name="T69" fmla="*/ 415 h 907"/>
                <a:gd name="T70" fmla="*/ 492 w 1356"/>
                <a:gd name="T71" fmla="*/ 458 h 907"/>
                <a:gd name="T72" fmla="*/ 908 w 1356"/>
                <a:gd name="T73" fmla="*/ 436 h 907"/>
                <a:gd name="T74" fmla="*/ 839 w 1356"/>
                <a:gd name="T75" fmla="*/ 457 h 907"/>
                <a:gd name="T76" fmla="*/ 805 w 1356"/>
                <a:gd name="T77" fmla="*/ 393 h 907"/>
                <a:gd name="T78" fmla="*/ 861 w 1356"/>
                <a:gd name="T79" fmla="*/ 348 h 907"/>
                <a:gd name="T80" fmla="*/ 917 w 1356"/>
                <a:gd name="T81" fmla="*/ 393 h 907"/>
                <a:gd name="T82" fmla="*/ 912 w 1356"/>
                <a:gd name="T83" fmla="*/ 230 h 907"/>
                <a:gd name="T84" fmla="*/ 983 w 1356"/>
                <a:gd name="T85" fmla="*/ 223 h 907"/>
                <a:gd name="T86" fmla="*/ 998 w 1356"/>
                <a:gd name="T87" fmla="*/ 302 h 907"/>
                <a:gd name="T88" fmla="*/ 930 w 1356"/>
                <a:gd name="T89" fmla="*/ 323 h 907"/>
                <a:gd name="T90" fmla="*/ 895 w 1356"/>
                <a:gd name="T91" fmla="*/ 259 h 907"/>
                <a:gd name="T92" fmla="*/ 1008 w 1356"/>
                <a:gd name="T93" fmla="*/ 541 h 907"/>
                <a:gd name="T94" fmla="*/ 939 w 1356"/>
                <a:gd name="T95" fmla="*/ 520 h 907"/>
                <a:gd name="T96" fmla="*/ 946 w 1356"/>
                <a:gd name="T97" fmla="*/ 448 h 907"/>
                <a:gd name="T98" fmla="*/ 1018 w 1356"/>
                <a:gd name="T99" fmla="*/ 442 h 907"/>
                <a:gd name="T100" fmla="*/ 1033 w 1356"/>
                <a:gd name="T101" fmla="*/ 521 h 907"/>
                <a:gd name="T102" fmla="*/ 1078 w 1356"/>
                <a:gd name="T103" fmla="*/ 412 h 907"/>
                <a:gd name="T104" fmla="*/ 1021 w 1356"/>
                <a:gd name="T105" fmla="*/ 365 h 907"/>
                <a:gd name="T106" fmla="*/ 1056 w 1356"/>
                <a:gd name="T107" fmla="*/ 302 h 907"/>
                <a:gd name="T108" fmla="*/ 1125 w 1356"/>
                <a:gd name="T109" fmla="*/ 324 h 907"/>
                <a:gd name="T110" fmla="*/ 1250 w 1356"/>
                <a:gd name="T111" fmla="*/ 471 h 907"/>
                <a:gd name="T112" fmla="*/ 1182 w 1356"/>
                <a:gd name="T113" fmla="*/ 492 h 907"/>
                <a:gd name="T114" fmla="*/ 1147 w 1356"/>
                <a:gd name="T115" fmla="*/ 428 h 907"/>
                <a:gd name="T116" fmla="*/ 1202 w 1356"/>
                <a:gd name="T117" fmla="*/ 382 h 907"/>
                <a:gd name="T118" fmla="*/ 1259 w 1356"/>
                <a:gd name="T119" fmla="*/ 42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6" h="907">
                  <a:moveTo>
                    <a:pt x="782" y="66"/>
                  </a:moveTo>
                  <a:lnTo>
                    <a:pt x="778" y="66"/>
                  </a:lnTo>
                  <a:lnTo>
                    <a:pt x="778" y="66"/>
                  </a:lnTo>
                  <a:lnTo>
                    <a:pt x="775" y="52"/>
                  </a:lnTo>
                  <a:lnTo>
                    <a:pt x="771" y="40"/>
                  </a:lnTo>
                  <a:lnTo>
                    <a:pt x="764" y="28"/>
                  </a:lnTo>
                  <a:lnTo>
                    <a:pt x="757" y="18"/>
                  </a:lnTo>
                  <a:lnTo>
                    <a:pt x="747" y="10"/>
                  </a:lnTo>
                  <a:lnTo>
                    <a:pt x="737" y="4"/>
                  </a:lnTo>
                  <a:lnTo>
                    <a:pt x="726" y="1"/>
                  </a:lnTo>
                  <a:lnTo>
                    <a:pt x="721" y="0"/>
                  </a:lnTo>
                  <a:lnTo>
                    <a:pt x="715" y="0"/>
                  </a:lnTo>
                  <a:lnTo>
                    <a:pt x="641" y="0"/>
                  </a:lnTo>
                  <a:lnTo>
                    <a:pt x="641" y="0"/>
                  </a:lnTo>
                  <a:lnTo>
                    <a:pt x="635" y="0"/>
                  </a:lnTo>
                  <a:lnTo>
                    <a:pt x="630" y="1"/>
                  </a:lnTo>
                  <a:lnTo>
                    <a:pt x="619" y="4"/>
                  </a:lnTo>
                  <a:lnTo>
                    <a:pt x="608" y="10"/>
                  </a:lnTo>
                  <a:lnTo>
                    <a:pt x="599" y="18"/>
                  </a:lnTo>
                  <a:lnTo>
                    <a:pt x="592" y="28"/>
                  </a:lnTo>
                  <a:lnTo>
                    <a:pt x="585" y="40"/>
                  </a:lnTo>
                  <a:lnTo>
                    <a:pt x="581" y="52"/>
                  </a:lnTo>
                  <a:lnTo>
                    <a:pt x="578" y="66"/>
                  </a:lnTo>
                  <a:lnTo>
                    <a:pt x="574" y="66"/>
                  </a:lnTo>
                  <a:lnTo>
                    <a:pt x="574" y="66"/>
                  </a:lnTo>
                  <a:lnTo>
                    <a:pt x="545" y="67"/>
                  </a:lnTo>
                  <a:lnTo>
                    <a:pt x="516" y="69"/>
                  </a:lnTo>
                  <a:lnTo>
                    <a:pt x="487" y="72"/>
                  </a:lnTo>
                  <a:lnTo>
                    <a:pt x="458" y="77"/>
                  </a:lnTo>
                  <a:lnTo>
                    <a:pt x="430" y="84"/>
                  </a:lnTo>
                  <a:lnTo>
                    <a:pt x="403" y="92"/>
                  </a:lnTo>
                  <a:lnTo>
                    <a:pt x="377" y="100"/>
                  </a:lnTo>
                  <a:lnTo>
                    <a:pt x="351" y="111"/>
                  </a:lnTo>
                  <a:lnTo>
                    <a:pt x="325" y="122"/>
                  </a:lnTo>
                  <a:lnTo>
                    <a:pt x="300" y="135"/>
                  </a:lnTo>
                  <a:lnTo>
                    <a:pt x="276" y="149"/>
                  </a:lnTo>
                  <a:lnTo>
                    <a:pt x="254" y="164"/>
                  </a:lnTo>
                  <a:lnTo>
                    <a:pt x="231" y="180"/>
                  </a:lnTo>
                  <a:lnTo>
                    <a:pt x="209" y="196"/>
                  </a:lnTo>
                  <a:lnTo>
                    <a:pt x="187" y="215"/>
                  </a:lnTo>
                  <a:lnTo>
                    <a:pt x="168" y="233"/>
                  </a:lnTo>
                  <a:lnTo>
                    <a:pt x="149" y="254"/>
                  </a:lnTo>
                  <a:lnTo>
                    <a:pt x="131" y="274"/>
                  </a:lnTo>
                  <a:lnTo>
                    <a:pt x="114" y="296"/>
                  </a:lnTo>
                  <a:lnTo>
                    <a:pt x="97" y="319"/>
                  </a:lnTo>
                  <a:lnTo>
                    <a:pt x="83" y="341"/>
                  </a:lnTo>
                  <a:lnTo>
                    <a:pt x="69" y="366"/>
                  </a:lnTo>
                  <a:lnTo>
                    <a:pt x="56" y="391"/>
                  </a:lnTo>
                  <a:lnTo>
                    <a:pt x="44" y="416"/>
                  </a:lnTo>
                  <a:lnTo>
                    <a:pt x="35" y="442"/>
                  </a:lnTo>
                  <a:lnTo>
                    <a:pt x="26" y="469"/>
                  </a:lnTo>
                  <a:lnTo>
                    <a:pt x="17" y="496"/>
                  </a:lnTo>
                  <a:lnTo>
                    <a:pt x="12" y="524"/>
                  </a:lnTo>
                  <a:lnTo>
                    <a:pt x="6" y="552"/>
                  </a:lnTo>
                  <a:lnTo>
                    <a:pt x="3" y="580"/>
                  </a:lnTo>
                  <a:lnTo>
                    <a:pt x="0" y="609"/>
                  </a:lnTo>
                  <a:lnTo>
                    <a:pt x="0" y="639"/>
                  </a:lnTo>
                  <a:lnTo>
                    <a:pt x="0" y="753"/>
                  </a:lnTo>
                  <a:lnTo>
                    <a:pt x="0" y="753"/>
                  </a:lnTo>
                  <a:lnTo>
                    <a:pt x="0" y="771"/>
                  </a:lnTo>
                  <a:lnTo>
                    <a:pt x="1" y="787"/>
                  </a:lnTo>
                  <a:lnTo>
                    <a:pt x="3" y="802"/>
                  </a:lnTo>
                  <a:lnTo>
                    <a:pt x="5" y="816"/>
                  </a:lnTo>
                  <a:lnTo>
                    <a:pt x="7" y="829"/>
                  </a:lnTo>
                  <a:lnTo>
                    <a:pt x="11" y="841"/>
                  </a:lnTo>
                  <a:lnTo>
                    <a:pt x="15" y="852"/>
                  </a:lnTo>
                  <a:lnTo>
                    <a:pt x="19" y="861"/>
                  </a:lnTo>
                  <a:lnTo>
                    <a:pt x="25" y="870"/>
                  </a:lnTo>
                  <a:lnTo>
                    <a:pt x="30" y="878"/>
                  </a:lnTo>
                  <a:lnTo>
                    <a:pt x="37" y="885"/>
                  </a:lnTo>
                  <a:lnTo>
                    <a:pt x="43" y="891"/>
                  </a:lnTo>
                  <a:lnTo>
                    <a:pt x="50" y="896"/>
                  </a:lnTo>
                  <a:lnTo>
                    <a:pt x="57" y="899"/>
                  </a:lnTo>
                  <a:lnTo>
                    <a:pt x="65" y="902"/>
                  </a:lnTo>
                  <a:lnTo>
                    <a:pt x="73" y="905"/>
                  </a:lnTo>
                  <a:lnTo>
                    <a:pt x="81" y="907"/>
                  </a:lnTo>
                  <a:lnTo>
                    <a:pt x="90" y="907"/>
                  </a:lnTo>
                  <a:lnTo>
                    <a:pt x="100" y="907"/>
                  </a:lnTo>
                  <a:lnTo>
                    <a:pt x="108" y="906"/>
                  </a:lnTo>
                  <a:lnTo>
                    <a:pt x="118" y="904"/>
                  </a:lnTo>
                  <a:lnTo>
                    <a:pt x="128" y="901"/>
                  </a:lnTo>
                  <a:lnTo>
                    <a:pt x="148" y="894"/>
                  </a:lnTo>
                  <a:lnTo>
                    <a:pt x="170" y="884"/>
                  </a:lnTo>
                  <a:lnTo>
                    <a:pt x="191" y="871"/>
                  </a:lnTo>
                  <a:lnTo>
                    <a:pt x="213" y="855"/>
                  </a:lnTo>
                  <a:lnTo>
                    <a:pt x="235" y="838"/>
                  </a:lnTo>
                  <a:lnTo>
                    <a:pt x="235" y="838"/>
                  </a:lnTo>
                  <a:lnTo>
                    <a:pt x="284" y="794"/>
                  </a:lnTo>
                  <a:lnTo>
                    <a:pt x="334" y="752"/>
                  </a:lnTo>
                  <a:lnTo>
                    <a:pt x="359" y="732"/>
                  </a:lnTo>
                  <a:lnTo>
                    <a:pt x="384" y="711"/>
                  </a:lnTo>
                  <a:lnTo>
                    <a:pt x="410" y="693"/>
                  </a:lnTo>
                  <a:lnTo>
                    <a:pt x="436" y="674"/>
                  </a:lnTo>
                  <a:lnTo>
                    <a:pt x="463" y="658"/>
                  </a:lnTo>
                  <a:lnTo>
                    <a:pt x="491" y="643"/>
                  </a:lnTo>
                  <a:lnTo>
                    <a:pt x="519" y="629"/>
                  </a:lnTo>
                  <a:lnTo>
                    <a:pt x="548" y="618"/>
                  </a:lnTo>
                  <a:lnTo>
                    <a:pt x="579" y="608"/>
                  </a:lnTo>
                  <a:lnTo>
                    <a:pt x="595" y="605"/>
                  </a:lnTo>
                  <a:lnTo>
                    <a:pt x="611" y="602"/>
                  </a:lnTo>
                  <a:lnTo>
                    <a:pt x="628" y="600"/>
                  </a:lnTo>
                  <a:lnTo>
                    <a:pt x="644" y="598"/>
                  </a:lnTo>
                  <a:lnTo>
                    <a:pt x="661" y="596"/>
                  </a:lnTo>
                  <a:lnTo>
                    <a:pt x="678" y="596"/>
                  </a:lnTo>
                  <a:lnTo>
                    <a:pt x="678" y="596"/>
                  </a:lnTo>
                  <a:lnTo>
                    <a:pt x="695" y="596"/>
                  </a:lnTo>
                  <a:lnTo>
                    <a:pt x="712" y="598"/>
                  </a:lnTo>
                  <a:lnTo>
                    <a:pt x="728" y="600"/>
                  </a:lnTo>
                  <a:lnTo>
                    <a:pt x="745" y="602"/>
                  </a:lnTo>
                  <a:lnTo>
                    <a:pt x="761" y="605"/>
                  </a:lnTo>
                  <a:lnTo>
                    <a:pt x="776" y="608"/>
                  </a:lnTo>
                  <a:lnTo>
                    <a:pt x="808" y="618"/>
                  </a:lnTo>
                  <a:lnTo>
                    <a:pt x="837" y="629"/>
                  </a:lnTo>
                  <a:lnTo>
                    <a:pt x="865" y="643"/>
                  </a:lnTo>
                  <a:lnTo>
                    <a:pt x="893" y="658"/>
                  </a:lnTo>
                  <a:lnTo>
                    <a:pt x="919" y="674"/>
                  </a:lnTo>
                  <a:lnTo>
                    <a:pt x="946" y="693"/>
                  </a:lnTo>
                  <a:lnTo>
                    <a:pt x="972" y="711"/>
                  </a:lnTo>
                  <a:lnTo>
                    <a:pt x="997" y="732"/>
                  </a:lnTo>
                  <a:lnTo>
                    <a:pt x="1022" y="752"/>
                  </a:lnTo>
                  <a:lnTo>
                    <a:pt x="1071" y="794"/>
                  </a:lnTo>
                  <a:lnTo>
                    <a:pt x="1121" y="838"/>
                  </a:lnTo>
                  <a:lnTo>
                    <a:pt x="1121" y="838"/>
                  </a:lnTo>
                  <a:lnTo>
                    <a:pt x="1143" y="855"/>
                  </a:lnTo>
                  <a:lnTo>
                    <a:pt x="1164" y="871"/>
                  </a:lnTo>
                  <a:lnTo>
                    <a:pt x="1186" y="884"/>
                  </a:lnTo>
                  <a:lnTo>
                    <a:pt x="1208" y="894"/>
                  </a:lnTo>
                  <a:lnTo>
                    <a:pt x="1228" y="901"/>
                  </a:lnTo>
                  <a:lnTo>
                    <a:pt x="1238" y="904"/>
                  </a:lnTo>
                  <a:lnTo>
                    <a:pt x="1248" y="906"/>
                  </a:lnTo>
                  <a:lnTo>
                    <a:pt x="1256" y="907"/>
                  </a:lnTo>
                  <a:lnTo>
                    <a:pt x="1266" y="907"/>
                  </a:lnTo>
                  <a:lnTo>
                    <a:pt x="1275" y="907"/>
                  </a:lnTo>
                  <a:lnTo>
                    <a:pt x="1283" y="905"/>
                  </a:lnTo>
                  <a:lnTo>
                    <a:pt x="1291" y="902"/>
                  </a:lnTo>
                  <a:lnTo>
                    <a:pt x="1299" y="899"/>
                  </a:lnTo>
                  <a:lnTo>
                    <a:pt x="1306" y="896"/>
                  </a:lnTo>
                  <a:lnTo>
                    <a:pt x="1313" y="891"/>
                  </a:lnTo>
                  <a:lnTo>
                    <a:pt x="1319" y="885"/>
                  </a:lnTo>
                  <a:lnTo>
                    <a:pt x="1326" y="878"/>
                  </a:lnTo>
                  <a:lnTo>
                    <a:pt x="1331" y="870"/>
                  </a:lnTo>
                  <a:lnTo>
                    <a:pt x="1337" y="861"/>
                  </a:lnTo>
                  <a:lnTo>
                    <a:pt x="1341" y="852"/>
                  </a:lnTo>
                  <a:lnTo>
                    <a:pt x="1344" y="841"/>
                  </a:lnTo>
                  <a:lnTo>
                    <a:pt x="1349" y="829"/>
                  </a:lnTo>
                  <a:lnTo>
                    <a:pt x="1351" y="816"/>
                  </a:lnTo>
                  <a:lnTo>
                    <a:pt x="1353" y="802"/>
                  </a:lnTo>
                  <a:lnTo>
                    <a:pt x="1355" y="787"/>
                  </a:lnTo>
                  <a:lnTo>
                    <a:pt x="1356" y="771"/>
                  </a:lnTo>
                  <a:lnTo>
                    <a:pt x="1356" y="753"/>
                  </a:lnTo>
                  <a:lnTo>
                    <a:pt x="1356" y="639"/>
                  </a:lnTo>
                  <a:lnTo>
                    <a:pt x="1356" y="639"/>
                  </a:lnTo>
                  <a:lnTo>
                    <a:pt x="1355" y="609"/>
                  </a:lnTo>
                  <a:lnTo>
                    <a:pt x="1353" y="580"/>
                  </a:lnTo>
                  <a:lnTo>
                    <a:pt x="1350" y="552"/>
                  </a:lnTo>
                  <a:lnTo>
                    <a:pt x="1344" y="524"/>
                  </a:lnTo>
                  <a:lnTo>
                    <a:pt x="1338" y="496"/>
                  </a:lnTo>
                  <a:lnTo>
                    <a:pt x="1330" y="469"/>
                  </a:lnTo>
                  <a:lnTo>
                    <a:pt x="1322" y="442"/>
                  </a:lnTo>
                  <a:lnTo>
                    <a:pt x="1311" y="416"/>
                  </a:lnTo>
                  <a:lnTo>
                    <a:pt x="1300" y="391"/>
                  </a:lnTo>
                  <a:lnTo>
                    <a:pt x="1287" y="366"/>
                  </a:lnTo>
                  <a:lnTo>
                    <a:pt x="1273" y="341"/>
                  </a:lnTo>
                  <a:lnTo>
                    <a:pt x="1259" y="319"/>
                  </a:lnTo>
                  <a:lnTo>
                    <a:pt x="1242" y="296"/>
                  </a:lnTo>
                  <a:lnTo>
                    <a:pt x="1225" y="274"/>
                  </a:lnTo>
                  <a:lnTo>
                    <a:pt x="1207" y="254"/>
                  </a:lnTo>
                  <a:lnTo>
                    <a:pt x="1188" y="233"/>
                  </a:lnTo>
                  <a:lnTo>
                    <a:pt x="1168" y="215"/>
                  </a:lnTo>
                  <a:lnTo>
                    <a:pt x="1147" y="196"/>
                  </a:lnTo>
                  <a:lnTo>
                    <a:pt x="1125" y="180"/>
                  </a:lnTo>
                  <a:lnTo>
                    <a:pt x="1103" y="164"/>
                  </a:lnTo>
                  <a:lnTo>
                    <a:pt x="1080" y="149"/>
                  </a:lnTo>
                  <a:lnTo>
                    <a:pt x="1056" y="135"/>
                  </a:lnTo>
                  <a:lnTo>
                    <a:pt x="1031" y="122"/>
                  </a:lnTo>
                  <a:lnTo>
                    <a:pt x="1005" y="111"/>
                  </a:lnTo>
                  <a:lnTo>
                    <a:pt x="979" y="100"/>
                  </a:lnTo>
                  <a:lnTo>
                    <a:pt x="953" y="92"/>
                  </a:lnTo>
                  <a:lnTo>
                    <a:pt x="925" y="84"/>
                  </a:lnTo>
                  <a:lnTo>
                    <a:pt x="898" y="77"/>
                  </a:lnTo>
                  <a:lnTo>
                    <a:pt x="869" y="72"/>
                  </a:lnTo>
                  <a:lnTo>
                    <a:pt x="840" y="69"/>
                  </a:lnTo>
                  <a:lnTo>
                    <a:pt x="811" y="67"/>
                  </a:lnTo>
                  <a:lnTo>
                    <a:pt x="782" y="66"/>
                  </a:lnTo>
                  <a:lnTo>
                    <a:pt x="782" y="66"/>
                  </a:lnTo>
                  <a:close/>
                  <a:moveTo>
                    <a:pt x="434" y="486"/>
                  </a:moveTo>
                  <a:lnTo>
                    <a:pt x="393" y="486"/>
                  </a:lnTo>
                  <a:lnTo>
                    <a:pt x="393" y="486"/>
                  </a:lnTo>
                  <a:lnTo>
                    <a:pt x="388" y="495"/>
                  </a:lnTo>
                  <a:lnTo>
                    <a:pt x="382" y="502"/>
                  </a:lnTo>
                  <a:lnTo>
                    <a:pt x="374" y="509"/>
                  </a:lnTo>
                  <a:lnTo>
                    <a:pt x="366" y="515"/>
                  </a:lnTo>
                  <a:lnTo>
                    <a:pt x="366" y="553"/>
                  </a:lnTo>
                  <a:lnTo>
                    <a:pt x="366" y="553"/>
                  </a:lnTo>
                  <a:lnTo>
                    <a:pt x="365" y="566"/>
                  </a:lnTo>
                  <a:lnTo>
                    <a:pt x="362" y="578"/>
                  </a:lnTo>
                  <a:lnTo>
                    <a:pt x="358" y="589"/>
                  </a:lnTo>
                  <a:lnTo>
                    <a:pt x="352" y="599"/>
                  </a:lnTo>
                  <a:lnTo>
                    <a:pt x="346" y="606"/>
                  </a:lnTo>
                  <a:lnTo>
                    <a:pt x="338" y="612"/>
                  </a:lnTo>
                  <a:lnTo>
                    <a:pt x="329" y="616"/>
                  </a:lnTo>
                  <a:lnTo>
                    <a:pt x="325" y="617"/>
                  </a:lnTo>
                  <a:lnTo>
                    <a:pt x="320" y="617"/>
                  </a:lnTo>
                  <a:lnTo>
                    <a:pt x="320" y="617"/>
                  </a:lnTo>
                  <a:lnTo>
                    <a:pt x="315" y="617"/>
                  </a:lnTo>
                  <a:lnTo>
                    <a:pt x="311" y="616"/>
                  </a:lnTo>
                  <a:lnTo>
                    <a:pt x="302" y="612"/>
                  </a:lnTo>
                  <a:lnTo>
                    <a:pt x="295" y="606"/>
                  </a:lnTo>
                  <a:lnTo>
                    <a:pt x="287" y="599"/>
                  </a:lnTo>
                  <a:lnTo>
                    <a:pt x="282" y="589"/>
                  </a:lnTo>
                  <a:lnTo>
                    <a:pt x="277" y="578"/>
                  </a:lnTo>
                  <a:lnTo>
                    <a:pt x="275" y="566"/>
                  </a:lnTo>
                  <a:lnTo>
                    <a:pt x="274" y="553"/>
                  </a:lnTo>
                  <a:lnTo>
                    <a:pt x="274" y="515"/>
                  </a:lnTo>
                  <a:lnTo>
                    <a:pt x="274" y="515"/>
                  </a:lnTo>
                  <a:lnTo>
                    <a:pt x="265" y="509"/>
                  </a:lnTo>
                  <a:lnTo>
                    <a:pt x="258" y="502"/>
                  </a:lnTo>
                  <a:lnTo>
                    <a:pt x="251" y="495"/>
                  </a:lnTo>
                  <a:lnTo>
                    <a:pt x="246" y="486"/>
                  </a:lnTo>
                  <a:lnTo>
                    <a:pt x="206" y="486"/>
                  </a:lnTo>
                  <a:lnTo>
                    <a:pt x="206" y="486"/>
                  </a:lnTo>
                  <a:lnTo>
                    <a:pt x="193" y="485"/>
                  </a:lnTo>
                  <a:lnTo>
                    <a:pt x="181" y="482"/>
                  </a:lnTo>
                  <a:lnTo>
                    <a:pt x="170" y="478"/>
                  </a:lnTo>
                  <a:lnTo>
                    <a:pt x="161" y="472"/>
                  </a:lnTo>
                  <a:lnTo>
                    <a:pt x="153" y="466"/>
                  </a:lnTo>
                  <a:lnTo>
                    <a:pt x="147" y="458"/>
                  </a:lnTo>
                  <a:lnTo>
                    <a:pt x="144" y="449"/>
                  </a:lnTo>
                  <a:lnTo>
                    <a:pt x="143" y="445"/>
                  </a:lnTo>
                  <a:lnTo>
                    <a:pt x="142" y="440"/>
                  </a:lnTo>
                  <a:lnTo>
                    <a:pt x="142" y="440"/>
                  </a:lnTo>
                  <a:lnTo>
                    <a:pt x="143" y="435"/>
                  </a:lnTo>
                  <a:lnTo>
                    <a:pt x="144" y="431"/>
                  </a:lnTo>
                  <a:lnTo>
                    <a:pt x="147" y="422"/>
                  </a:lnTo>
                  <a:lnTo>
                    <a:pt x="153" y="415"/>
                  </a:lnTo>
                  <a:lnTo>
                    <a:pt x="161" y="407"/>
                  </a:lnTo>
                  <a:lnTo>
                    <a:pt x="170" y="402"/>
                  </a:lnTo>
                  <a:lnTo>
                    <a:pt x="181" y="398"/>
                  </a:lnTo>
                  <a:lnTo>
                    <a:pt x="193" y="395"/>
                  </a:lnTo>
                  <a:lnTo>
                    <a:pt x="206" y="394"/>
                  </a:lnTo>
                  <a:lnTo>
                    <a:pt x="250" y="394"/>
                  </a:lnTo>
                  <a:lnTo>
                    <a:pt x="250" y="394"/>
                  </a:lnTo>
                  <a:lnTo>
                    <a:pt x="256" y="388"/>
                  </a:lnTo>
                  <a:lnTo>
                    <a:pt x="261" y="382"/>
                  </a:lnTo>
                  <a:lnTo>
                    <a:pt x="268" y="377"/>
                  </a:lnTo>
                  <a:lnTo>
                    <a:pt x="274" y="372"/>
                  </a:lnTo>
                  <a:lnTo>
                    <a:pt x="274" y="326"/>
                  </a:lnTo>
                  <a:lnTo>
                    <a:pt x="274" y="326"/>
                  </a:lnTo>
                  <a:lnTo>
                    <a:pt x="275" y="313"/>
                  </a:lnTo>
                  <a:lnTo>
                    <a:pt x="277" y="301"/>
                  </a:lnTo>
                  <a:lnTo>
                    <a:pt x="282" y="290"/>
                  </a:lnTo>
                  <a:lnTo>
                    <a:pt x="287" y="282"/>
                  </a:lnTo>
                  <a:lnTo>
                    <a:pt x="295" y="274"/>
                  </a:lnTo>
                  <a:lnTo>
                    <a:pt x="302" y="268"/>
                  </a:lnTo>
                  <a:lnTo>
                    <a:pt x="311" y="265"/>
                  </a:lnTo>
                  <a:lnTo>
                    <a:pt x="315" y="263"/>
                  </a:lnTo>
                  <a:lnTo>
                    <a:pt x="320" y="262"/>
                  </a:lnTo>
                  <a:lnTo>
                    <a:pt x="320" y="262"/>
                  </a:lnTo>
                  <a:lnTo>
                    <a:pt x="325" y="263"/>
                  </a:lnTo>
                  <a:lnTo>
                    <a:pt x="329" y="265"/>
                  </a:lnTo>
                  <a:lnTo>
                    <a:pt x="338" y="268"/>
                  </a:lnTo>
                  <a:lnTo>
                    <a:pt x="346" y="274"/>
                  </a:lnTo>
                  <a:lnTo>
                    <a:pt x="352" y="282"/>
                  </a:lnTo>
                  <a:lnTo>
                    <a:pt x="358" y="290"/>
                  </a:lnTo>
                  <a:lnTo>
                    <a:pt x="362" y="301"/>
                  </a:lnTo>
                  <a:lnTo>
                    <a:pt x="365" y="313"/>
                  </a:lnTo>
                  <a:lnTo>
                    <a:pt x="366" y="326"/>
                  </a:lnTo>
                  <a:lnTo>
                    <a:pt x="366" y="372"/>
                  </a:lnTo>
                  <a:lnTo>
                    <a:pt x="366" y="372"/>
                  </a:lnTo>
                  <a:lnTo>
                    <a:pt x="373" y="377"/>
                  </a:lnTo>
                  <a:lnTo>
                    <a:pt x="378" y="382"/>
                  </a:lnTo>
                  <a:lnTo>
                    <a:pt x="385" y="388"/>
                  </a:lnTo>
                  <a:lnTo>
                    <a:pt x="389" y="394"/>
                  </a:lnTo>
                  <a:lnTo>
                    <a:pt x="434" y="394"/>
                  </a:lnTo>
                  <a:lnTo>
                    <a:pt x="434" y="394"/>
                  </a:lnTo>
                  <a:lnTo>
                    <a:pt x="447" y="395"/>
                  </a:lnTo>
                  <a:lnTo>
                    <a:pt x="458" y="398"/>
                  </a:lnTo>
                  <a:lnTo>
                    <a:pt x="469" y="402"/>
                  </a:lnTo>
                  <a:lnTo>
                    <a:pt x="479" y="407"/>
                  </a:lnTo>
                  <a:lnTo>
                    <a:pt x="487" y="415"/>
                  </a:lnTo>
                  <a:lnTo>
                    <a:pt x="492" y="422"/>
                  </a:lnTo>
                  <a:lnTo>
                    <a:pt x="496" y="431"/>
                  </a:lnTo>
                  <a:lnTo>
                    <a:pt x="498" y="435"/>
                  </a:lnTo>
                  <a:lnTo>
                    <a:pt x="498" y="440"/>
                  </a:lnTo>
                  <a:lnTo>
                    <a:pt x="498" y="440"/>
                  </a:lnTo>
                  <a:lnTo>
                    <a:pt x="498" y="445"/>
                  </a:lnTo>
                  <a:lnTo>
                    <a:pt x="496" y="449"/>
                  </a:lnTo>
                  <a:lnTo>
                    <a:pt x="492" y="458"/>
                  </a:lnTo>
                  <a:lnTo>
                    <a:pt x="487" y="466"/>
                  </a:lnTo>
                  <a:lnTo>
                    <a:pt x="479" y="472"/>
                  </a:lnTo>
                  <a:lnTo>
                    <a:pt x="469" y="478"/>
                  </a:lnTo>
                  <a:lnTo>
                    <a:pt x="458" y="482"/>
                  </a:lnTo>
                  <a:lnTo>
                    <a:pt x="447" y="485"/>
                  </a:lnTo>
                  <a:lnTo>
                    <a:pt x="434" y="486"/>
                  </a:lnTo>
                  <a:lnTo>
                    <a:pt x="434" y="486"/>
                  </a:lnTo>
                  <a:close/>
                  <a:moveTo>
                    <a:pt x="908" y="436"/>
                  </a:moveTo>
                  <a:lnTo>
                    <a:pt x="908" y="436"/>
                  </a:lnTo>
                  <a:lnTo>
                    <a:pt x="901" y="445"/>
                  </a:lnTo>
                  <a:lnTo>
                    <a:pt x="892" y="452"/>
                  </a:lnTo>
                  <a:lnTo>
                    <a:pt x="882" y="457"/>
                  </a:lnTo>
                  <a:lnTo>
                    <a:pt x="872" y="460"/>
                  </a:lnTo>
                  <a:lnTo>
                    <a:pt x="861" y="461"/>
                  </a:lnTo>
                  <a:lnTo>
                    <a:pt x="850" y="460"/>
                  </a:lnTo>
                  <a:lnTo>
                    <a:pt x="839" y="457"/>
                  </a:lnTo>
                  <a:lnTo>
                    <a:pt x="829" y="452"/>
                  </a:lnTo>
                  <a:lnTo>
                    <a:pt x="829" y="452"/>
                  </a:lnTo>
                  <a:lnTo>
                    <a:pt x="821" y="444"/>
                  </a:lnTo>
                  <a:lnTo>
                    <a:pt x="813" y="435"/>
                  </a:lnTo>
                  <a:lnTo>
                    <a:pt x="809" y="426"/>
                  </a:lnTo>
                  <a:lnTo>
                    <a:pt x="805" y="416"/>
                  </a:lnTo>
                  <a:lnTo>
                    <a:pt x="804" y="405"/>
                  </a:lnTo>
                  <a:lnTo>
                    <a:pt x="805" y="393"/>
                  </a:lnTo>
                  <a:lnTo>
                    <a:pt x="809" y="383"/>
                  </a:lnTo>
                  <a:lnTo>
                    <a:pt x="814" y="373"/>
                  </a:lnTo>
                  <a:lnTo>
                    <a:pt x="814" y="373"/>
                  </a:lnTo>
                  <a:lnTo>
                    <a:pt x="822" y="364"/>
                  </a:lnTo>
                  <a:lnTo>
                    <a:pt x="830" y="358"/>
                  </a:lnTo>
                  <a:lnTo>
                    <a:pt x="840" y="352"/>
                  </a:lnTo>
                  <a:lnTo>
                    <a:pt x="850" y="349"/>
                  </a:lnTo>
                  <a:lnTo>
                    <a:pt x="861" y="348"/>
                  </a:lnTo>
                  <a:lnTo>
                    <a:pt x="872" y="349"/>
                  </a:lnTo>
                  <a:lnTo>
                    <a:pt x="882" y="352"/>
                  </a:lnTo>
                  <a:lnTo>
                    <a:pt x="892" y="358"/>
                  </a:lnTo>
                  <a:lnTo>
                    <a:pt x="892" y="358"/>
                  </a:lnTo>
                  <a:lnTo>
                    <a:pt x="902" y="365"/>
                  </a:lnTo>
                  <a:lnTo>
                    <a:pt x="908" y="374"/>
                  </a:lnTo>
                  <a:lnTo>
                    <a:pt x="914" y="383"/>
                  </a:lnTo>
                  <a:lnTo>
                    <a:pt x="917" y="393"/>
                  </a:lnTo>
                  <a:lnTo>
                    <a:pt x="918" y="405"/>
                  </a:lnTo>
                  <a:lnTo>
                    <a:pt x="917" y="416"/>
                  </a:lnTo>
                  <a:lnTo>
                    <a:pt x="914" y="426"/>
                  </a:lnTo>
                  <a:lnTo>
                    <a:pt x="908" y="436"/>
                  </a:lnTo>
                  <a:lnTo>
                    <a:pt x="908" y="436"/>
                  </a:lnTo>
                  <a:close/>
                  <a:moveTo>
                    <a:pt x="904" y="239"/>
                  </a:moveTo>
                  <a:lnTo>
                    <a:pt x="904" y="239"/>
                  </a:lnTo>
                  <a:lnTo>
                    <a:pt x="912" y="230"/>
                  </a:lnTo>
                  <a:lnTo>
                    <a:pt x="920" y="222"/>
                  </a:lnTo>
                  <a:lnTo>
                    <a:pt x="930" y="218"/>
                  </a:lnTo>
                  <a:lnTo>
                    <a:pt x="941" y="215"/>
                  </a:lnTo>
                  <a:lnTo>
                    <a:pt x="952" y="214"/>
                  </a:lnTo>
                  <a:lnTo>
                    <a:pt x="963" y="215"/>
                  </a:lnTo>
                  <a:lnTo>
                    <a:pt x="973" y="218"/>
                  </a:lnTo>
                  <a:lnTo>
                    <a:pt x="983" y="223"/>
                  </a:lnTo>
                  <a:lnTo>
                    <a:pt x="983" y="223"/>
                  </a:lnTo>
                  <a:lnTo>
                    <a:pt x="992" y="231"/>
                  </a:lnTo>
                  <a:lnTo>
                    <a:pt x="1000" y="240"/>
                  </a:lnTo>
                  <a:lnTo>
                    <a:pt x="1004" y="249"/>
                  </a:lnTo>
                  <a:lnTo>
                    <a:pt x="1007" y="259"/>
                  </a:lnTo>
                  <a:lnTo>
                    <a:pt x="1008" y="270"/>
                  </a:lnTo>
                  <a:lnTo>
                    <a:pt x="1007" y="281"/>
                  </a:lnTo>
                  <a:lnTo>
                    <a:pt x="1004" y="292"/>
                  </a:lnTo>
                  <a:lnTo>
                    <a:pt x="998" y="302"/>
                  </a:lnTo>
                  <a:lnTo>
                    <a:pt x="998" y="302"/>
                  </a:lnTo>
                  <a:lnTo>
                    <a:pt x="991" y="311"/>
                  </a:lnTo>
                  <a:lnTo>
                    <a:pt x="982" y="318"/>
                  </a:lnTo>
                  <a:lnTo>
                    <a:pt x="972" y="323"/>
                  </a:lnTo>
                  <a:lnTo>
                    <a:pt x="963" y="326"/>
                  </a:lnTo>
                  <a:lnTo>
                    <a:pt x="952" y="327"/>
                  </a:lnTo>
                  <a:lnTo>
                    <a:pt x="941" y="326"/>
                  </a:lnTo>
                  <a:lnTo>
                    <a:pt x="930" y="323"/>
                  </a:lnTo>
                  <a:lnTo>
                    <a:pt x="920" y="318"/>
                  </a:lnTo>
                  <a:lnTo>
                    <a:pt x="920" y="318"/>
                  </a:lnTo>
                  <a:lnTo>
                    <a:pt x="911" y="310"/>
                  </a:lnTo>
                  <a:lnTo>
                    <a:pt x="904" y="301"/>
                  </a:lnTo>
                  <a:lnTo>
                    <a:pt x="899" y="292"/>
                  </a:lnTo>
                  <a:lnTo>
                    <a:pt x="895" y="281"/>
                  </a:lnTo>
                  <a:lnTo>
                    <a:pt x="894" y="270"/>
                  </a:lnTo>
                  <a:lnTo>
                    <a:pt x="895" y="259"/>
                  </a:lnTo>
                  <a:lnTo>
                    <a:pt x="899" y="248"/>
                  </a:lnTo>
                  <a:lnTo>
                    <a:pt x="904" y="239"/>
                  </a:lnTo>
                  <a:lnTo>
                    <a:pt x="904" y="239"/>
                  </a:lnTo>
                  <a:close/>
                  <a:moveTo>
                    <a:pt x="1033" y="521"/>
                  </a:moveTo>
                  <a:lnTo>
                    <a:pt x="1033" y="521"/>
                  </a:lnTo>
                  <a:lnTo>
                    <a:pt x="1027" y="529"/>
                  </a:lnTo>
                  <a:lnTo>
                    <a:pt x="1018" y="536"/>
                  </a:lnTo>
                  <a:lnTo>
                    <a:pt x="1008" y="541"/>
                  </a:lnTo>
                  <a:lnTo>
                    <a:pt x="997" y="545"/>
                  </a:lnTo>
                  <a:lnTo>
                    <a:pt x="987" y="546"/>
                  </a:lnTo>
                  <a:lnTo>
                    <a:pt x="976" y="545"/>
                  </a:lnTo>
                  <a:lnTo>
                    <a:pt x="965" y="541"/>
                  </a:lnTo>
                  <a:lnTo>
                    <a:pt x="955" y="536"/>
                  </a:lnTo>
                  <a:lnTo>
                    <a:pt x="955" y="536"/>
                  </a:lnTo>
                  <a:lnTo>
                    <a:pt x="946" y="528"/>
                  </a:lnTo>
                  <a:lnTo>
                    <a:pt x="939" y="520"/>
                  </a:lnTo>
                  <a:lnTo>
                    <a:pt x="933" y="510"/>
                  </a:lnTo>
                  <a:lnTo>
                    <a:pt x="931" y="500"/>
                  </a:lnTo>
                  <a:lnTo>
                    <a:pt x="930" y="489"/>
                  </a:lnTo>
                  <a:lnTo>
                    <a:pt x="931" y="479"/>
                  </a:lnTo>
                  <a:lnTo>
                    <a:pt x="934" y="468"/>
                  </a:lnTo>
                  <a:lnTo>
                    <a:pt x="940" y="457"/>
                  </a:lnTo>
                  <a:lnTo>
                    <a:pt x="940" y="457"/>
                  </a:lnTo>
                  <a:lnTo>
                    <a:pt x="946" y="448"/>
                  </a:lnTo>
                  <a:lnTo>
                    <a:pt x="955" y="442"/>
                  </a:lnTo>
                  <a:lnTo>
                    <a:pt x="965" y="436"/>
                  </a:lnTo>
                  <a:lnTo>
                    <a:pt x="976" y="433"/>
                  </a:lnTo>
                  <a:lnTo>
                    <a:pt x="987" y="432"/>
                  </a:lnTo>
                  <a:lnTo>
                    <a:pt x="997" y="433"/>
                  </a:lnTo>
                  <a:lnTo>
                    <a:pt x="1008" y="436"/>
                  </a:lnTo>
                  <a:lnTo>
                    <a:pt x="1018" y="442"/>
                  </a:lnTo>
                  <a:lnTo>
                    <a:pt x="1018" y="442"/>
                  </a:lnTo>
                  <a:lnTo>
                    <a:pt x="1027" y="449"/>
                  </a:lnTo>
                  <a:lnTo>
                    <a:pt x="1034" y="458"/>
                  </a:lnTo>
                  <a:lnTo>
                    <a:pt x="1040" y="468"/>
                  </a:lnTo>
                  <a:lnTo>
                    <a:pt x="1042" y="479"/>
                  </a:lnTo>
                  <a:lnTo>
                    <a:pt x="1043" y="489"/>
                  </a:lnTo>
                  <a:lnTo>
                    <a:pt x="1042" y="500"/>
                  </a:lnTo>
                  <a:lnTo>
                    <a:pt x="1039" y="510"/>
                  </a:lnTo>
                  <a:lnTo>
                    <a:pt x="1033" y="521"/>
                  </a:lnTo>
                  <a:lnTo>
                    <a:pt x="1033" y="521"/>
                  </a:lnTo>
                  <a:close/>
                  <a:moveTo>
                    <a:pt x="1124" y="387"/>
                  </a:moveTo>
                  <a:lnTo>
                    <a:pt x="1124" y="387"/>
                  </a:lnTo>
                  <a:lnTo>
                    <a:pt x="1117" y="395"/>
                  </a:lnTo>
                  <a:lnTo>
                    <a:pt x="1108" y="402"/>
                  </a:lnTo>
                  <a:lnTo>
                    <a:pt x="1098" y="407"/>
                  </a:lnTo>
                  <a:lnTo>
                    <a:pt x="1088" y="410"/>
                  </a:lnTo>
                  <a:lnTo>
                    <a:pt x="1078" y="412"/>
                  </a:lnTo>
                  <a:lnTo>
                    <a:pt x="1067" y="410"/>
                  </a:lnTo>
                  <a:lnTo>
                    <a:pt x="1056" y="407"/>
                  </a:lnTo>
                  <a:lnTo>
                    <a:pt x="1045" y="402"/>
                  </a:lnTo>
                  <a:lnTo>
                    <a:pt x="1045" y="402"/>
                  </a:lnTo>
                  <a:lnTo>
                    <a:pt x="1036" y="394"/>
                  </a:lnTo>
                  <a:lnTo>
                    <a:pt x="1030" y="386"/>
                  </a:lnTo>
                  <a:lnTo>
                    <a:pt x="1024" y="376"/>
                  </a:lnTo>
                  <a:lnTo>
                    <a:pt x="1021" y="365"/>
                  </a:lnTo>
                  <a:lnTo>
                    <a:pt x="1020" y="354"/>
                  </a:lnTo>
                  <a:lnTo>
                    <a:pt x="1021" y="343"/>
                  </a:lnTo>
                  <a:lnTo>
                    <a:pt x="1024" y="334"/>
                  </a:lnTo>
                  <a:lnTo>
                    <a:pt x="1030" y="323"/>
                  </a:lnTo>
                  <a:lnTo>
                    <a:pt x="1030" y="323"/>
                  </a:lnTo>
                  <a:lnTo>
                    <a:pt x="1037" y="314"/>
                  </a:lnTo>
                  <a:lnTo>
                    <a:pt x="1046" y="308"/>
                  </a:lnTo>
                  <a:lnTo>
                    <a:pt x="1056" y="302"/>
                  </a:lnTo>
                  <a:lnTo>
                    <a:pt x="1067" y="299"/>
                  </a:lnTo>
                  <a:lnTo>
                    <a:pt x="1078" y="298"/>
                  </a:lnTo>
                  <a:lnTo>
                    <a:pt x="1088" y="299"/>
                  </a:lnTo>
                  <a:lnTo>
                    <a:pt x="1099" y="302"/>
                  </a:lnTo>
                  <a:lnTo>
                    <a:pt x="1109" y="308"/>
                  </a:lnTo>
                  <a:lnTo>
                    <a:pt x="1109" y="308"/>
                  </a:lnTo>
                  <a:lnTo>
                    <a:pt x="1118" y="315"/>
                  </a:lnTo>
                  <a:lnTo>
                    <a:pt x="1125" y="324"/>
                  </a:lnTo>
                  <a:lnTo>
                    <a:pt x="1130" y="334"/>
                  </a:lnTo>
                  <a:lnTo>
                    <a:pt x="1133" y="343"/>
                  </a:lnTo>
                  <a:lnTo>
                    <a:pt x="1134" y="354"/>
                  </a:lnTo>
                  <a:lnTo>
                    <a:pt x="1133" y="366"/>
                  </a:lnTo>
                  <a:lnTo>
                    <a:pt x="1130" y="376"/>
                  </a:lnTo>
                  <a:lnTo>
                    <a:pt x="1124" y="387"/>
                  </a:lnTo>
                  <a:lnTo>
                    <a:pt x="1124" y="387"/>
                  </a:lnTo>
                  <a:close/>
                  <a:moveTo>
                    <a:pt x="1250" y="471"/>
                  </a:moveTo>
                  <a:lnTo>
                    <a:pt x="1250" y="471"/>
                  </a:lnTo>
                  <a:lnTo>
                    <a:pt x="1242" y="480"/>
                  </a:lnTo>
                  <a:lnTo>
                    <a:pt x="1234" y="486"/>
                  </a:lnTo>
                  <a:lnTo>
                    <a:pt x="1224" y="492"/>
                  </a:lnTo>
                  <a:lnTo>
                    <a:pt x="1214" y="495"/>
                  </a:lnTo>
                  <a:lnTo>
                    <a:pt x="1203" y="496"/>
                  </a:lnTo>
                  <a:lnTo>
                    <a:pt x="1191" y="495"/>
                  </a:lnTo>
                  <a:lnTo>
                    <a:pt x="1182" y="492"/>
                  </a:lnTo>
                  <a:lnTo>
                    <a:pt x="1171" y="486"/>
                  </a:lnTo>
                  <a:lnTo>
                    <a:pt x="1171" y="486"/>
                  </a:lnTo>
                  <a:lnTo>
                    <a:pt x="1162" y="479"/>
                  </a:lnTo>
                  <a:lnTo>
                    <a:pt x="1156" y="470"/>
                  </a:lnTo>
                  <a:lnTo>
                    <a:pt x="1150" y="460"/>
                  </a:lnTo>
                  <a:lnTo>
                    <a:pt x="1147" y="451"/>
                  </a:lnTo>
                  <a:lnTo>
                    <a:pt x="1146" y="440"/>
                  </a:lnTo>
                  <a:lnTo>
                    <a:pt x="1147" y="428"/>
                  </a:lnTo>
                  <a:lnTo>
                    <a:pt x="1150" y="418"/>
                  </a:lnTo>
                  <a:lnTo>
                    <a:pt x="1156" y="407"/>
                  </a:lnTo>
                  <a:lnTo>
                    <a:pt x="1156" y="407"/>
                  </a:lnTo>
                  <a:lnTo>
                    <a:pt x="1163" y="399"/>
                  </a:lnTo>
                  <a:lnTo>
                    <a:pt x="1172" y="392"/>
                  </a:lnTo>
                  <a:lnTo>
                    <a:pt x="1182" y="387"/>
                  </a:lnTo>
                  <a:lnTo>
                    <a:pt x="1191" y="383"/>
                  </a:lnTo>
                  <a:lnTo>
                    <a:pt x="1202" y="382"/>
                  </a:lnTo>
                  <a:lnTo>
                    <a:pt x="1214" y="383"/>
                  </a:lnTo>
                  <a:lnTo>
                    <a:pt x="1224" y="387"/>
                  </a:lnTo>
                  <a:lnTo>
                    <a:pt x="1235" y="392"/>
                  </a:lnTo>
                  <a:lnTo>
                    <a:pt x="1235" y="392"/>
                  </a:lnTo>
                  <a:lnTo>
                    <a:pt x="1243" y="400"/>
                  </a:lnTo>
                  <a:lnTo>
                    <a:pt x="1250" y="408"/>
                  </a:lnTo>
                  <a:lnTo>
                    <a:pt x="1255" y="418"/>
                  </a:lnTo>
                  <a:lnTo>
                    <a:pt x="1259" y="428"/>
                  </a:lnTo>
                  <a:lnTo>
                    <a:pt x="1260" y="439"/>
                  </a:lnTo>
                  <a:lnTo>
                    <a:pt x="1259" y="451"/>
                  </a:lnTo>
                  <a:lnTo>
                    <a:pt x="1255" y="460"/>
                  </a:lnTo>
                  <a:lnTo>
                    <a:pt x="1250" y="471"/>
                  </a:lnTo>
                  <a:lnTo>
                    <a:pt x="1250"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9" name="TextBox 68">
              <a:extLst>
                <a:ext uri="{FF2B5EF4-FFF2-40B4-BE49-F238E27FC236}">
                  <a16:creationId xmlns:a16="http://schemas.microsoft.com/office/drawing/2014/main" id="{0326D282-DA98-4E06-834C-F402E228F1C7}"/>
                </a:ext>
              </a:extLst>
            </p:cNvPr>
            <p:cNvSpPr txBox="1"/>
            <p:nvPr/>
          </p:nvSpPr>
          <p:spPr>
            <a:xfrm>
              <a:off x="6973266" y="2841999"/>
              <a:ext cx="2752697" cy="461584"/>
            </a:xfrm>
            <a:prstGeom prst="rect">
              <a:avLst/>
            </a:prstGeom>
            <a:noFill/>
          </p:spPr>
          <p:txBody>
            <a:bodyPr wrap="square" lIns="0" tIns="0" rIns="0" bIns="0" rtlCol="0">
              <a:noAutofit/>
            </a:bodyPr>
            <a:lstStyle/>
            <a:p>
              <a:pPr>
                <a:spcAft>
                  <a:spcPts val="900"/>
                </a:spcAft>
              </a:pPr>
              <a:r>
                <a:rPr lang="en-US" sz="1200" dirty="0">
                  <a:solidFill>
                    <a:schemeClr val="bg1"/>
                  </a:solidFill>
                  <a:latin typeface="+mj-lt"/>
                </a:rPr>
                <a:t>Croatian Bank for Reconstruction</a:t>
              </a:r>
              <a:r>
                <a:rPr lang="hr-HR" sz="1200" dirty="0">
                  <a:solidFill>
                    <a:schemeClr val="bg1"/>
                  </a:solidFill>
                  <a:latin typeface="+mj-lt"/>
                </a:rPr>
                <a:t>     </a:t>
              </a:r>
              <a:r>
                <a:rPr lang="en-US" sz="1200" dirty="0">
                  <a:solidFill>
                    <a:schemeClr val="bg1"/>
                  </a:solidFill>
                  <a:latin typeface="+mj-lt"/>
                </a:rPr>
                <a:t>and Development</a:t>
              </a:r>
              <a:endParaRPr lang="en-GB" sz="1200" dirty="0">
                <a:solidFill>
                  <a:schemeClr val="bg1"/>
                </a:solidFill>
                <a:latin typeface="+mj-lt"/>
              </a:endParaRPr>
            </a:p>
          </p:txBody>
        </p:sp>
        <p:sp>
          <p:nvSpPr>
            <p:cNvPr id="70" name="TextBox 69">
              <a:extLst>
                <a:ext uri="{FF2B5EF4-FFF2-40B4-BE49-F238E27FC236}">
                  <a16:creationId xmlns:a16="http://schemas.microsoft.com/office/drawing/2014/main" id="{4E49C3AE-7C4E-40E2-A99E-0D418AED5D8D}"/>
                </a:ext>
              </a:extLst>
            </p:cNvPr>
            <p:cNvSpPr txBox="1"/>
            <p:nvPr/>
          </p:nvSpPr>
          <p:spPr>
            <a:xfrm>
              <a:off x="7021529" y="3716455"/>
              <a:ext cx="1849348" cy="307082"/>
            </a:xfrm>
            <a:prstGeom prst="rect">
              <a:avLst/>
            </a:prstGeom>
            <a:noFill/>
          </p:spPr>
          <p:txBody>
            <a:bodyPr wrap="square" lIns="0" tIns="0" rIns="0" bIns="0" rtlCol="0">
              <a:noAutofit/>
            </a:bodyPr>
            <a:lstStyle/>
            <a:p>
              <a:pPr>
                <a:spcAft>
                  <a:spcPts val="900"/>
                </a:spcAft>
              </a:pPr>
              <a:r>
                <a:rPr lang="hr-HR" sz="1200" dirty="0">
                  <a:solidFill>
                    <a:schemeClr val="bg1"/>
                  </a:solidFill>
                  <a:latin typeface="+mj-lt"/>
                </a:rPr>
                <a:t>EIB</a:t>
              </a:r>
              <a:endParaRPr lang="en-GB" sz="1200" dirty="0">
                <a:solidFill>
                  <a:schemeClr val="bg1"/>
                </a:solidFill>
                <a:latin typeface="+mj-lt"/>
              </a:endParaRPr>
            </a:p>
          </p:txBody>
        </p:sp>
        <p:sp>
          <p:nvSpPr>
            <p:cNvPr id="71" name="TextBox 70">
              <a:extLst>
                <a:ext uri="{FF2B5EF4-FFF2-40B4-BE49-F238E27FC236}">
                  <a16:creationId xmlns:a16="http://schemas.microsoft.com/office/drawing/2014/main" id="{C5D46DBD-2957-4AF2-8E38-D6120AF7554A}"/>
                </a:ext>
              </a:extLst>
            </p:cNvPr>
            <p:cNvSpPr txBox="1"/>
            <p:nvPr/>
          </p:nvSpPr>
          <p:spPr>
            <a:xfrm>
              <a:off x="7021528" y="4564368"/>
              <a:ext cx="2192247" cy="307082"/>
            </a:xfrm>
            <a:prstGeom prst="rect">
              <a:avLst/>
            </a:prstGeom>
            <a:noFill/>
          </p:spPr>
          <p:txBody>
            <a:bodyPr wrap="square" lIns="0" tIns="0" rIns="0" bIns="0" rtlCol="0">
              <a:noAutofit/>
            </a:bodyPr>
            <a:lstStyle/>
            <a:p>
              <a:pPr>
                <a:spcAft>
                  <a:spcPts val="900"/>
                </a:spcAft>
              </a:pPr>
              <a:r>
                <a:rPr lang="en-US" sz="1200" dirty="0">
                  <a:solidFill>
                    <a:schemeClr val="bg1"/>
                  </a:solidFill>
                  <a:latin typeface="+mj-lt"/>
                </a:rPr>
                <a:t> EU funding programs</a:t>
              </a:r>
              <a:r>
                <a:rPr lang="hr-HR" sz="1200" dirty="0">
                  <a:solidFill>
                    <a:schemeClr val="bg1"/>
                  </a:solidFill>
                  <a:latin typeface="+mj-lt"/>
                </a:rPr>
                <a:t> </a:t>
              </a:r>
              <a:endParaRPr lang="en-US" sz="1200" dirty="0">
                <a:solidFill>
                  <a:schemeClr val="bg1"/>
                </a:solidFill>
                <a:latin typeface="+mj-lt"/>
              </a:endParaRPr>
            </a:p>
          </p:txBody>
        </p:sp>
        <p:sp>
          <p:nvSpPr>
            <p:cNvPr id="72" name="TextBox 71">
              <a:extLst>
                <a:ext uri="{FF2B5EF4-FFF2-40B4-BE49-F238E27FC236}">
                  <a16:creationId xmlns:a16="http://schemas.microsoft.com/office/drawing/2014/main" id="{78974EE0-0208-4027-AA50-4065079D957D}"/>
                </a:ext>
              </a:extLst>
            </p:cNvPr>
            <p:cNvSpPr txBox="1"/>
            <p:nvPr/>
          </p:nvSpPr>
          <p:spPr>
            <a:xfrm>
              <a:off x="7021529" y="5391992"/>
              <a:ext cx="1849348" cy="307082"/>
            </a:xfrm>
            <a:prstGeom prst="rect">
              <a:avLst/>
            </a:prstGeom>
            <a:noFill/>
          </p:spPr>
          <p:txBody>
            <a:bodyPr wrap="square" lIns="0" tIns="0" rIns="0" bIns="0" rtlCol="0">
              <a:noAutofit/>
            </a:bodyPr>
            <a:lstStyle/>
            <a:p>
              <a:pPr>
                <a:spcAft>
                  <a:spcPts val="900"/>
                </a:spcAft>
              </a:pPr>
              <a:r>
                <a:rPr lang="en-GB" sz="900" dirty="0">
                  <a:solidFill>
                    <a:schemeClr val="bg1"/>
                  </a:solidFill>
                  <a:latin typeface="+mj-lt"/>
                </a:rPr>
                <a:t>Text to go here to go here to go here to go here to go here to</a:t>
              </a:r>
            </a:p>
          </p:txBody>
        </p:sp>
      </p:grpSp>
      <p:cxnSp>
        <p:nvCxnSpPr>
          <p:cNvPr id="82" name="Straight Connector 81">
            <a:extLst>
              <a:ext uri="{FF2B5EF4-FFF2-40B4-BE49-F238E27FC236}">
                <a16:creationId xmlns:a16="http://schemas.microsoft.com/office/drawing/2014/main" id="{84A318D5-4949-4D0C-AEB7-56EC0B8905F3}"/>
              </a:ext>
            </a:extLst>
          </p:cNvPr>
          <p:cNvCxnSpPr/>
          <p:nvPr/>
        </p:nvCxnSpPr>
        <p:spPr>
          <a:xfrm>
            <a:off x="7104112" y="1520327"/>
            <a:ext cx="0" cy="4875464"/>
          </a:xfrm>
          <a:prstGeom prst="line">
            <a:avLst/>
          </a:prstGeom>
          <a:ln>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83" name="Freeform 4851">
            <a:extLst>
              <a:ext uri="{FF2B5EF4-FFF2-40B4-BE49-F238E27FC236}">
                <a16:creationId xmlns:a16="http://schemas.microsoft.com/office/drawing/2014/main" id="{4B7A3DD7-00BF-4E15-8706-62CC65136784}"/>
              </a:ext>
            </a:extLst>
          </p:cNvPr>
          <p:cNvSpPr>
            <a:spLocks noEditPoints="1"/>
          </p:cNvSpPr>
          <p:nvPr/>
        </p:nvSpPr>
        <p:spPr bwMode="auto">
          <a:xfrm>
            <a:off x="3227665" y="4063647"/>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930">
            <a:extLst>
              <a:ext uri="{FF2B5EF4-FFF2-40B4-BE49-F238E27FC236}">
                <a16:creationId xmlns:a16="http://schemas.microsoft.com/office/drawing/2014/main" id="{5EB8609C-CCCF-4622-89EC-A652BD56A360}"/>
              </a:ext>
            </a:extLst>
          </p:cNvPr>
          <p:cNvSpPr>
            <a:spLocks noEditPoints="1"/>
          </p:cNvSpPr>
          <p:nvPr/>
        </p:nvSpPr>
        <p:spPr bwMode="auto">
          <a:xfrm>
            <a:off x="4676631" y="4627842"/>
            <a:ext cx="264449" cy="361524"/>
          </a:xfrm>
          <a:custGeom>
            <a:avLst/>
            <a:gdLst>
              <a:gd name="T0" fmla="*/ 302 w 304"/>
              <a:gd name="T1" fmla="*/ 270 h 384"/>
              <a:gd name="T2" fmla="*/ 284 w 304"/>
              <a:gd name="T3" fmla="*/ 322 h 384"/>
              <a:gd name="T4" fmla="*/ 254 w 304"/>
              <a:gd name="T5" fmla="*/ 354 h 384"/>
              <a:gd name="T6" fmla="*/ 204 w 304"/>
              <a:gd name="T7" fmla="*/ 380 h 384"/>
              <a:gd name="T8" fmla="*/ 162 w 304"/>
              <a:gd name="T9" fmla="*/ 384 h 384"/>
              <a:gd name="T10" fmla="*/ 170 w 304"/>
              <a:gd name="T11" fmla="*/ 330 h 384"/>
              <a:gd name="T12" fmla="*/ 202 w 304"/>
              <a:gd name="T13" fmla="*/ 282 h 384"/>
              <a:gd name="T14" fmla="*/ 236 w 304"/>
              <a:gd name="T15" fmla="*/ 256 h 384"/>
              <a:gd name="T16" fmla="*/ 290 w 304"/>
              <a:gd name="T17" fmla="*/ 242 h 384"/>
              <a:gd name="T18" fmla="*/ 0 w 304"/>
              <a:gd name="T19" fmla="*/ 242 h 384"/>
              <a:gd name="T20" fmla="*/ 8 w 304"/>
              <a:gd name="T21" fmla="*/ 298 h 384"/>
              <a:gd name="T22" fmla="*/ 38 w 304"/>
              <a:gd name="T23" fmla="*/ 346 h 384"/>
              <a:gd name="T24" fmla="*/ 74 w 304"/>
              <a:gd name="T25" fmla="*/ 370 h 384"/>
              <a:gd name="T26" fmla="*/ 128 w 304"/>
              <a:gd name="T27" fmla="*/ 384 h 384"/>
              <a:gd name="T28" fmla="*/ 140 w 304"/>
              <a:gd name="T29" fmla="*/ 356 h 384"/>
              <a:gd name="T30" fmla="*/ 122 w 304"/>
              <a:gd name="T31" fmla="*/ 304 h 384"/>
              <a:gd name="T32" fmla="*/ 92 w 304"/>
              <a:gd name="T33" fmla="*/ 272 h 384"/>
              <a:gd name="T34" fmla="*/ 42 w 304"/>
              <a:gd name="T35" fmla="*/ 246 h 384"/>
              <a:gd name="T36" fmla="*/ 0 w 304"/>
              <a:gd name="T37" fmla="*/ 242 h 384"/>
              <a:gd name="T38" fmla="*/ 138 w 304"/>
              <a:gd name="T39" fmla="*/ 68 h 384"/>
              <a:gd name="T40" fmla="*/ 160 w 304"/>
              <a:gd name="T41" fmla="*/ 78 h 384"/>
              <a:gd name="T42" fmla="*/ 172 w 304"/>
              <a:gd name="T43" fmla="*/ 44 h 384"/>
              <a:gd name="T44" fmla="*/ 152 w 304"/>
              <a:gd name="T45" fmla="*/ 0 h 384"/>
              <a:gd name="T46" fmla="*/ 134 w 304"/>
              <a:gd name="T47" fmla="*/ 30 h 384"/>
              <a:gd name="T48" fmla="*/ 182 w 304"/>
              <a:gd name="T49" fmla="*/ 94 h 384"/>
              <a:gd name="T50" fmla="*/ 162 w 304"/>
              <a:gd name="T51" fmla="*/ 146 h 384"/>
              <a:gd name="T52" fmla="*/ 202 w 304"/>
              <a:gd name="T53" fmla="*/ 136 h 384"/>
              <a:gd name="T54" fmla="*/ 230 w 304"/>
              <a:gd name="T55" fmla="*/ 102 h 384"/>
              <a:gd name="T56" fmla="*/ 220 w 304"/>
              <a:gd name="T57" fmla="*/ 76 h 384"/>
              <a:gd name="T58" fmla="*/ 182 w 304"/>
              <a:gd name="T59" fmla="*/ 94 h 384"/>
              <a:gd name="T60" fmla="*/ 74 w 304"/>
              <a:gd name="T61" fmla="*/ 102 h 384"/>
              <a:gd name="T62" fmla="*/ 102 w 304"/>
              <a:gd name="T63" fmla="*/ 136 h 384"/>
              <a:gd name="T64" fmla="*/ 142 w 304"/>
              <a:gd name="T65" fmla="*/ 146 h 384"/>
              <a:gd name="T66" fmla="*/ 122 w 304"/>
              <a:gd name="T67" fmla="*/ 94 h 384"/>
              <a:gd name="T68" fmla="*/ 84 w 304"/>
              <a:gd name="T69" fmla="*/ 76 h 384"/>
              <a:gd name="T70" fmla="*/ 192 w 304"/>
              <a:gd name="T71" fmla="*/ 176 h 384"/>
              <a:gd name="T72" fmla="*/ 164 w 304"/>
              <a:gd name="T73" fmla="*/ 232 h 384"/>
              <a:gd name="T74" fmla="*/ 204 w 304"/>
              <a:gd name="T75" fmla="*/ 246 h 384"/>
              <a:gd name="T76" fmla="*/ 240 w 304"/>
              <a:gd name="T77" fmla="*/ 224 h 384"/>
              <a:gd name="T78" fmla="*/ 268 w 304"/>
              <a:gd name="T79" fmla="*/ 166 h 384"/>
              <a:gd name="T80" fmla="*/ 228 w 304"/>
              <a:gd name="T81" fmla="*/ 152 h 384"/>
              <a:gd name="T82" fmla="*/ 192 w 304"/>
              <a:gd name="T83" fmla="*/ 176 h 384"/>
              <a:gd name="T84" fmla="*/ 42 w 304"/>
              <a:gd name="T85" fmla="*/ 188 h 384"/>
              <a:gd name="T86" fmla="*/ 64 w 304"/>
              <a:gd name="T87" fmla="*/ 224 h 384"/>
              <a:gd name="T88" fmla="*/ 120 w 304"/>
              <a:gd name="T89" fmla="*/ 252 h 384"/>
              <a:gd name="T90" fmla="*/ 136 w 304"/>
              <a:gd name="T91" fmla="*/ 212 h 384"/>
              <a:gd name="T92" fmla="*/ 112 w 304"/>
              <a:gd name="T93" fmla="*/ 176 h 384"/>
              <a:gd name="T94" fmla="*/ 56 w 304"/>
              <a:gd name="T95" fmla="*/ 1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84">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826">
            <a:extLst>
              <a:ext uri="{FF2B5EF4-FFF2-40B4-BE49-F238E27FC236}">
                <a16:creationId xmlns:a16="http://schemas.microsoft.com/office/drawing/2014/main" id="{4185F5BB-9037-4865-AA59-C2D8C0B78014}"/>
              </a:ext>
            </a:extLst>
          </p:cNvPr>
          <p:cNvSpPr>
            <a:spLocks noEditPoints="1"/>
          </p:cNvSpPr>
          <p:nvPr/>
        </p:nvSpPr>
        <p:spPr bwMode="auto">
          <a:xfrm>
            <a:off x="3842452" y="4654208"/>
            <a:ext cx="406945" cy="406945"/>
          </a:xfrm>
          <a:custGeom>
            <a:avLst/>
            <a:gdLst>
              <a:gd name="T0" fmla="*/ 202 w 332"/>
              <a:gd name="T1" fmla="*/ 12 h 332"/>
              <a:gd name="T2" fmla="*/ 228 w 332"/>
              <a:gd name="T3" fmla="*/ 26 h 332"/>
              <a:gd name="T4" fmla="*/ 322 w 332"/>
              <a:gd name="T5" fmla="*/ 120 h 332"/>
              <a:gd name="T6" fmla="*/ 300 w 332"/>
              <a:gd name="T7" fmla="*/ 128 h 332"/>
              <a:gd name="T8" fmla="*/ 320 w 332"/>
              <a:gd name="T9" fmla="*/ 132 h 332"/>
              <a:gd name="T10" fmla="*/ 322 w 332"/>
              <a:gd name="T11" fmla="*/ 56 h 332"/>
              <a:gd name="T12" fmla="*/ 308 w 332"/>
              <a:gd name="T13" fmla="*/ 88 h 332"/>
              <a:gd name="T14" fmla="*/ 320 w 332"/>
              <a:gd name="T15" fmla="*/ 46 h 332"/>
              <a:gd name="T16" fmla="*/ 306 w 332"/>
              <a:gd name="T17" fmla="*/ 12 h 332"/>
              <a:gd name="T18" fmla="*/ 300 w 332"/>
              <a:gd name="T19" fmla="*/ 32 h 332"/>
              <a:gd name="T20" fmla="*/ 260 w 332"/>
              <a:gd name="T21" fmla="*/ 22 h 332"/>
              <a:gd name="T22" fmla="*/ 282 w 332"/>
              <a:gd name="T23" fmla="*/ 4 h 332"/>
              <a:gd name="T24" fmla="*/ 240 w 332"/>
              <a:gd name="T25" fmla="*/ 10 h 332"/>
              <a:gd name="T26" fmla="*/ 26 w 332"/>
              <a:gd name="T27" fmla="*/ 136 h 332"/>
              <a:gd name="T28" fmla="*/ 16 w 332"/>
              <a:gd name="T29" fmla="*/ 98 h 332"/>
              <a:gd name="T30" fmla="*/ 14 w 332"/>
              <a:gd name="T31" fmla="*/ 136 h 332"/>
              <a:gd name="T32" fmla="*/ 132 w 332"/>
              <a:gd name="T33" fmla="*/ 12 h 332"/>
              <a:gd name="T34" fmla="*/ 118 w 332"/>
              <a:gd name="T35" fmla="*/ 30 h 332"/>
              <a:gd name="T36" fmla="*/ 100 w 332"/>
              <a:gd name="T37" fmla="*/ 12 h 332"/>
              <a:gd name="T38" fmla="*/ 58 w 332"/>
              <a:gd name="T39" fmla="*/ 2 h 332"/>
              <a:gd name="T40" fmla="*/ 80 w 332"/>
              <a:gd name="T41" fmla="*/ 22 h 332"/>
              <a:gd name="T42" fmla="*/ 32 w 332"/>
              <a:gd name="T43" fmla="*/ 32 h 332"/>
              <a:gd name="T44" fmla="*/ 36 w 332"/>
              <a:gd name="T45" fmla="*/ 6 h 332"/>
              <a:gd name="T46" fmla="*/ 14 w 332"/>
              <a:gd name="T47" fmla="*/ 38 h 332"/>
              <a:gd name="T48" fmla="*/ 22 w 332"/>
              <a:gd name="T49" fmla="*/ 80 h 332"/>
              <a:gd name="T50" fmla="*/ 12 w 332"/>
              <a:gd name="T51" fmla="*/ 48 h 332"/>
              <a:gd name="T52" fmla="*/ 4 w 332"/>
              <a:gd name="T53" fmla="*/ 86 h 332"/>
              <a:gd name="T54" fmla="*/ 130 w 332"/>
              <a:gd name="T55" fmla="*/ 320 h 332"/>
              <a:gd name="T56" fmla="*/ 116 w 332"/>
              <a:gd name="T57" fmla="*/ 302 h 332"/>
              <a:gd name="T58" fmla="*/ 110 w 332"/>
              <a:gd name="T59" fmla="*/ 324 h 332"/>
              <a:gd name="T60" fmla="*/ 16 w 332"/>
              <a:gd name="T61" fmla="*/ 194 h 332"/>
              <a:gd name="T62" fmla="*/ 20 w 332"/>
              <a:gd name="T63" fmla="*/ 222 h 332"/>
              <a:gd name="T64" fmla="*/ 24 w 332"/>
              <a:gd name="T65" fmla="*/ 244 h 332"/>
              <a:gd name="T66" fmla="*/ 2 w 332"/>
              <a:gd name="T67" fmla="*/ 248 h 332"/>
              <a:gd name="T68" fmla="*/ 10 w 332"/>
              <a:gd name="T69" fmla="*/ 276 h 332"/>
              <a:gd name="T70" fmla="*/ 36 w 332"/>
              <a:gd name="T71" fmla="*/ 304 h 332"/>
              <a:gd name="T72" fmla="*/ 8 w 332"/>
              <a:gd name="T73" fmla="*/ 288 h 332"/>
              <a:gd name="T74" fmla="*/ 30 w 332"/>
              <a:gd name="T75" fmla="*/ 322 h 332"/>
              <a:gd name="T76" fmla="*/ 90 w 332"/>
              <a:gd name="T77" fmla="*/ 322 h 332"/>
              <a:gd name="T78" fmla="*/ 58 w 332"/>
              <a:gd name="T79" fmla="*/ 310 h 332"/>
              <a:gd name="T80" fmla="*/ 60 w 332"/>
              <a:gd name="T81" fmla="*/ 332 h 332"/>
              <a:gd name="T82" fmla="*/ 322 w 332"/>
              <a:gd name="T83" fmla="*/ 212 h 332"/>
              <a:gd name="T84" fmla="*/ 300 w 332"/>
              <a:gd name="T85" fmla="*/ 206 h 332"/>
              <a:gd name="T86" fmla="*/ 222 w 332"/>
              <a:gd name="T87" fmla="*/ 314 h 332"/>
              <a:gd name="T88" fmla="*/ 192 w 332"/>
              <a:gd name="T89" fmla="*/ 310 h 332"/>
              <a:gd name="T90" fmla="*/ 222 w 332"/>
              <a:gd name="T91" fmla="*/ 318 h 332"/>
              <a:gd name="T92" fmla="*/ 252 w 332"/>
              <a:gd name="T93" fmla="*/ 310 h 332"/>
              <a:gd name="T94" fmla="*/ 240 w 332"/>
              <a:gd name="T95" fmla="*/ 328 h 332"/>
              <a:gd name="T96" fmla="*/ 276 w 332"/>
              <a:gd name="T97" fmla="*/ 326 h 332"/>
              <a:gd name="T98" fmla="*/ 322 w 332"/>
              <a:gd name="T99" fmla="*/ 300 h 332"/>
              <a:gd name="T100" fmla="*/ 294 w 332"/>
              <a:gd name="T101" fmla="*/ 304 h 332"/>
              <a:gd name="T102" fmla="*/ 298 w 332"/>
              <a:gd name="T103" fmla="*/ 326 h 332"/>
              <a:gd name="T104" fmla="*/ 318 w 332"/>
              <a:gd name="T105" fmla="*/ 240 h 332"/>
              <a:gd name="T106" fmla="*/ 312 w 332"/>
              <a:gd name="T107" fmla="*/ 274 h 332"/>
              <a:gd name="T108" fmla="*/ 330 w 332"/>
              <a:gd name="T109" fmla="*/ 274 h 332"/>
              <a:gd name="T110" fmla="*/ 140 w 332"/>
              <a:gd name="T111" fmla="*/ 104 h 332"/>
              <a:gd name="T112" fmla="*/ 296 w 332"/>
              <a:gd name="T113" fmla="*/ 140 h 332"/>
              <a:gd name="T114" fmla="*/ 228 w 332"/>
              <a:gd name="T115" fmla="*/ 192 h 332"/>
              <a:gd name="T116" fmla="*/ 282 w 332"/>
              <a:gd name="T117" fmla="*/ 228 h 332"/>
              <a:gd name="T118" fmla="*/ 42 w 332"/>
              <a:gd name="T119" fmla="*/ 2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2" h="332">
                <a:moveTo>
                  <a:pt x="204" y="32"/>
                </a:moveTo>
                <a:lnTo>
                  <a:pt x="204" y="32"/>
                </a:lnTo>
                <a:lnTo>
                  <a:pt x="200" y="30"/>
                </a:lnTo>
                <a:lnTo>
                  <a:pt x="198" y="28"/>
                </a:lnTo>
                <a:lnTo>
                  <a:pt x="196" y="26"/>
                </a:lnTo>
                <a:lnTo>
                  <a:pt x="194" y="22"/>
                </a:lnTo>
                <a:lnTo>
                  <a:pt x="194" y="22"/>
                </a:lnTo>
                <a:lnTo>
                  <a:pt x="194" y="18"/>
                </a:lnTo>
                <a:lnTo>
                  <a:pt x="196" y="16"/>
                </a:lnTo>
                <a:lnTo>
                  <a:pt x="198" y="12"/>
                </a:lnTo>
                <a:lnTo>
                  <a:pt x="202" y="12"/>
                </a:lnTo>
                <a:lnTo>
                  <a:pt x="202" y="12"/>
                </a:lnTo>
                <a:lnTo>
                  <a:pt x="212" y="10"/>
                </a:lnTo>
                <a:lnTo>
                  <a:pt x="212" y="10"/>
                </a:lnTo>
                <a:lnTo>
                  <a:pt x="222" y="8"/>
                </a:lnTo>
                <a:lnTo>
                  <a:pt x="222" y="8"/>
                </a:lnTo>
                <a:lnTo>
                  <a:pt x="226" y="8"/>
                </a:lnTo>
                <a:lnTo>
                  <a:pt x="228" y="10"/>
                </a:lnTo>
                <a:lnTo>
                  <a:pt x="232" y="12"/>
                </a:lnTo>
                <a:lnTo>
                  <a:pt x="234" y="16"/>
                </a:lnTo>
                <a:lnTo>
                  <a:pt x="234" y="16"/>
                </a:lnTo>
                <a:lnTo>
                  <a:pt x="234" y="20"/>
                </a:lnTo>
                <a:lnTo>
                  <a:pt x="232" y="24"/>
                </a:lnTo>
                <a:lnTo>
                  <a:pt x="228" y="26"/>
                </a:lnTo>
                <a:lnTo>
                  <a:pt x="226" y="28"/>
                </a:lnTo>
                <a:lnTo>
                  <a:pt x="226" y="28"/>
                </a:lnTo>
                <a:lnTo>
                  <a:pt x="214" y="30"/>
                </a:lnTo>
                <a:lnTo>
                  <a:pt x="214" y="30"/>
                </a:lnTo>
                <a:lnTo>
                  <a:pt x="206" y="32"/>
                </a:lnTo>
                <a:lnTo>
                  <a:pt x="206" y="32"/>
                </a:lnTo>
                <a:lnTo>
                  <a:pt x="204" y="32"/>
                </a:lnTo>
                <a:lnTo>
                  <a:pt x="204" y="32"/>
                </a:lnTo>
                <a:close/>
                <a:moveTo>
                  <a:pt x="320" y="132"/>
                </a:moveTo>
                <a:lnTo>
                  <a:pt x="320" y="132"/>
                </a:lnTo>
                <a:lnTo>
                  <a:pt x="322" y="120"/>
                </a:lnTo>
                <a:lnTo>
                  <a:pt x="322" y="120"/>
                </a:lnTo>
                <a:lnTo>
                  <a:pt x="322" y="116"/>
                </a:lnTo>
                <a:lnTo>
                  <a:pt x="320" y="114"/>
                </a:lnTo>
                <a:lnTo>
                  <a:pt x="318" y="110"/>
                </a:lnTo>
                <a:lnTo>
                  <a:pt x="314" y="108"/>
                </a:lnTo>
                <a:lnTo>
                  <a:pt x="314" y="108"/>
                </a:lnTo>
                <a:lnTo>
                  <a:pt x="310" y="110"/>
                </a:lnTo>
                <a:lnTo>
                  <a:pt x="306" y="110"/>
                </a:lnTo>
                <a:lnTo>
                  <a:pt x="304" y="114"/>
                </a:lnTo>
                <a:lnTo>
                  <a:pt x="302" y="118"/>
                </a:lnTo>
                <a:lnTo>
                  <a:pt x="302" y="118"/>
                </a:lnTo>
                <a:lnTo>
                  <a:pt x="300" y="128"/>
                </a:lnTo>
                <a:lnTo>
                  <a:pt x="300" y="128"/>
                </a:lnTo>
                <a:lnTo>
                  <a:pt x="300" y="132"/>
                </a:lnTo>
                <a:lnTo>
                  <a:pt x="302" y="136"/>
                </a:lnTo>
                <a:lnTo>
                  <a:pt x="306" y="138"/>
                </a:lnTo>
                <a:lnTo>
                  <a:pt x="310" y="140"/>
                </a:lnTo>
                <a:lnTo>
                  <a:pt x="310" y="140"/>
                </a:lnTo>
                <a:lnTo>
                  <a:pt x="310" y="140"/>
                </a:lnTo>
                <a:lnTo>
                  <a:pt x="310" y="140"/>
                </a:lnTo>
                <a:lnTo>
                  <a:pt x="314" y="138"/>
                </a:lnTo>
                <a:lnTo>
                  <a:pt x="318" y="138"/>
                </a:lnTo>
                <a:lnTo>
                  <a:pt x="320" y="134"/>
                </a:lnTo>
                <a:lnTo>
                  <a:pt x="320" y="132"/>
                </a:lnTo>
                <a:lnTo>
                  <a:pt x="320" y="132"/>
                </a:lnTo>
                <a:close/>
                <a:moveTo>
                  <a:pt x="328" y="92"/>
                </a:moveTo>
                <a:lnTo>
                  <a:pt x="328" y="92"/>
                </a:lnTo>
                <a:lnTo>
                  <a:pt x="330" y="82"/>
                </a:lnTo>
                <a:lnTo>
                  <a:pt x="330" y="82"/>
                </a:lnTo>
                <a:lnTo>
                  <a:pt x="330" y="74"/>
                </a:lnTo>
                <a:lnTo>
                  <a:pt x="330" y="74"/>
                </a:lnTo>
                <a:lnTo>
                  <a:pt x="332" y="66"/>
                </a:lnTo>
                <a:lnTo>
                  <a:pt x="332" y="66"/>
                </a:lnTo>
                <a:lnTo>
                  <a:pt x="330" y="62"/>
                </a:lnTo>
                <a:lnTo>
                  <a:pt x="328" y="58"/>
                </a:lnTo>
                <a:lnTo>
                  <a:pt x="326" y="56"/>
                </a:lnTo>
                <a:lnTo>
                  <a:pt x="322" y="56"/>
                </a:lnTo>
                <a:lnTo>
                  <a:pt x="322" y="56"/>
                </a:lnTo>
                <a:lnTo>
                  <a:pt x="318" y="56"/>
                </a:lnTo>
                <a:lnTo>
                  <a:pt x="314" y="58"/>
                </a:lnTo>
                <a:lnTo>
                  <a:pt x="312" y="62"/>
                </a:lnTo>
                <a:lnTo>
                  <a:pt x="312" y="64"/>
                </a:lnTo>
                <a:lnTo>
                  <a:pt x="312" y="64"/>
                </a:lnTo>
                <a:lnTo>
                  <a:pt x="310" y="72"/>
                </a:lnTo>
                <a:lnTo>
                  <a:pt x="310" y="72"/>
                </a:lnTo>
                <a:lnTo>
                  <a:pt x="310" y="80"/>
                </a:lnTo>
                <a:lnTo>
                  <a:pt x="310" y="80"/>
                </a:lnTo>
                <a:lnTo>
                  <a:pt x="308" y="88"/>
                </a:lnTo>
                <a:lnTo>
                  <a:pt x="308" y="88"/>
                </a:lnTo>
                <a:lnTo>
                  <a:pt x="308" y="92"/>
                </a:lnTo>
                <a:lnTo>
                  <a:pt x="310" y="96"/>
                </a:lnTo>
                <a:lnTo>
                  <a:pt x="312" y="98"/>
                </a:lnTo>
                <a:lnTo>
                  <a:pt x="316" y="100"/>
                </a:lnTo>
                <a:lnTo>
                  <a:pt x="316" y="100"/>
                </a:lnTo>
                <a:lnTo>
                  <a:pt x="318" y="100"/>
                </a:lnTo>
                <a:lnTo>
                  <a:pt x="318" y="100"/>
                </a:lnTo>
                <a:lnTo>
                  <a:pt x="324" y="98"/>
                </a:lnTo>
                <a:lnTo>
                  <a:pt x="326" y="96"/>
                </a:lnTo>
                <a:lnTo>
                  <a:pt x="328" y="92"/>
                </a:lnTo>
                <a:lnTo>
                  <a:pt x="328" y="92"/>
                </a:lnTo>
                <a:close/>
                <a:moveTo>
                  <a:pt x="320" y="46"/>
                </a:moveTo>
                <a:lnTo>
                  <a:pt x="320" y="46"/>
                </a:lnTo>
                <a:lnTo>
                  <a:pt x="324" y="44"/>
                </a:lnTo>
                <a:lnTo>
                  <a:pt x="326" y="40"/>
                </a:lnTo>
                <a:lnTo>
                  <a:pt x="326" y="36"/>
                </a:lnTo>
                <a:lnTo>
                  <a:pt x="326" y="32"/>
                </a:lnTo>
                <a:lnTo>
                  <a:pt x="326" y="32"/>
                </a:lnTo>
                <a:lnTo>
                  <a:pt x="320" y="26"/>
                </a:lnTo>
                <a:lnTo>
                  <a:pt x="320" y="26"/>
                </a:lnTo>
                <a:lnTo>
                  <a:pt x="314" y="18"/>
                </a:lnTo>
                <a:lnTo>
                  <a:pt x="314" y="18"/>
                </a:lnTo>
                <a:lnTo>
                  <a:pt x="306" y="12"/>
                </a:lnTo>
                <a:lnTo>
                  <a:pt x="306" y="12"/>
                </a:lnTo>
                <a:lnTo>
                  <a:pt x="304" y="10"/>
                </a:lnTo>
                <a:lnTo>
                  <a:pt x="300" y="10"/>
                </a:lnTo>
                <a:lnTo>
                  <a:pt x="296" y="12"/>
                </a:lnTo>
                <a:lnTo>
                  <a:pt x="292" y="14"/>
                </a:lnTo>
                <a:lnTo>
                  <a:pt x="292" y="14"/>
                </a:lnTo>
                <a:lnTo>
                  <a:pt x="292" y="18"/>
                </a:lnTo>
                <a:lnTo>
                  <a:pt x="290" y="22"/>
                </a:lnTo>
                <a:lnTo>
                  <a:pt x="292" y="24"/>
                </a:lnTo>
                <a:lnTo>
                  <a:pt x="294" y="28"/>
                </a:lnTo>
                <a:lnTo>
                  <a:pt x="294" y="28"/>
                </a:lnTo>
                <a:lnTo>
                  <a:pt x="300" y="32"/>
                </a:lnTo>
                <a:lnTo>
                  <a:pt x="300" y="32"/>
                </a:lnTo>
                <a:lnTo>
                  <a:pt x="304" y="38"/>
                </a:lnTo>
                <a:lnTo>
                  <a:pt x="304" y="38"/>
                </a:lnTo>
                <a:lnTo>
                  <a:pt x="308" y="42"/>
                </a:lnTo>
                <a:lnTo>
                  <a:pt x="308" y="42"/>
                </a:lnTo>
                <a:lnTo>
                  <a:pt x="312" y="46"/>
                </a:lnTo>
                <a:lnTo>
                  <a:pt x="316" y="48"/>
                </a:lnTo>
                <a:lnTo>
                  <a:pt x="316" y="48"/>
                </a:lnTo>
                <a:lnTo>
                  <a:pt x="320" y="46"/>
                </a:lnTo>
                <a:lnTo>
                  <a:pt x="320" y="46"/>
                </a:lnTo>
                <a:close/>
                <a:moveTo>
                  <a:pt x="252" y="22"/>
                </a:moveTo>
                <a:lnTo>
                  <a:pt x="252" y="22"/>
                </a:lnTo>
                <a:lnTo>
                  <a:pt x="260" y="22"/>
                </a:lnTo>
                <a:lnTo>
                  <a:pt x="260" y="22"/>
                </a:lnTo>
                <a:lnTo>
                  <a:pt x="268" y="20"/>
                </a:lnTo>
                <a:lnTo>
                  <a:pt x="268" y="20"/>
                </a:lnTo>
                <a:lnTo>
                  <a:pt x="274" y="20"/>
                </a:lnTo>
                <a:lnTo>
                  <a:pt x="274" y="20"/>
                </a:lnTo>
                <a:lnTo>
                  <a:pt x="278" y="20"/>
                </a:lnTo>
                <a:lnTo>
                  <a:pt x="280" y="18"/>
                </a:lnTo>
                <a:lnTo>
                  <a:pt x="284" y="14"/>
                </a:lnTo>
                <a:lnTo>
                  <a:pt x="284" y="12"/>
                </a:lnTo>
                <a:lnTo>
                  <a:pt x="284" y="12"/>
                </a:lnTo>
                <a:lnTo>
                  <a:pt x="284" y="8"/>
                </a:lnTo>
                <a:lnTo>
                  <a:pt x="282" y="4"/>
                </a:lnTo>
                <a:lnTo>
                  <a:pt x="278" y="2"/>
                </a:lnTo>
                <a:lnTo>
                  <a:pt x="274" y="0"/>
                </a:lnTo>
                <a:lnTo>
                  <a:pt x="274" y="0"/>
                </a:lnTo>
                <a:lnTo>
                  <a:pt x="266" y="0"/>
                </a:lnTo>
                <a:lnTo>
                  <a:pt x="266" y="0"/>
                </a:lnTo>
                <a:lnTo>
                  <a:pt x="258" y="2"/>
                </a:lnTo>
                <a:lnTo>
                  <a:pt x="258" y="2"/>
                </a:lnTo>
                <a:lnTo>
                  <a:pt x="250" y="2"/>
                </a:lnTo>
                <a:lnTo>
                  <a:pt x="250" y="2"/>
                </a:lnTo>
                <a:lnTo>
                  <a:pt x="246" y="4"/>
                </a:lnTo>
                <a:lnTo>
                  <a:pt x="242" y="6"/>
                </a:lnTo>
                <a:lnTo>
                  <a:pt x="240" y="10"/>
                </a:lnTo>
                <a:lnTo>
                  <a:pt x="240" y="14"/>
                </a:lnTo>
                <a:lnTo>
                  <a:pt x="240" y="14"/>
                </a:lnTo>
                <a:lnTo>
                  <a:pt x="242" y="18"/>
                </a:lnTo>
                <a:lnTo>
                  <a:pt x="244" y="20"/>
                </a:lnTo>
                <a:lnTo>
                  <a:pt x="248" y="22"/>
                </a:lnTo>
                <a:lnTo>
                  <a:pt x="250" y="22"/>
                </a:lnTo>
                <a:lnTo>
                  <a:pt x="250" y="22"/>
                </a:lnTo>
                <a:lnTo>
                  <a:pt x="252" y="22"/>
                </a:lnTo>
                <a:lnTo>
                  <a:pt x="252" y="22"/>
                </a:lnTo>
                <a:close/>
                <a:moveTo>
                  <a:pt x="22" y="138"/>
                </a:moveTo>
                <a:lnTo>
                  <a:pt x="22" y="138"/>
                </a:lnTo>
                <a:lnTo>
                  <a:pt x="26" y="136"/>
                </a:lnTo>
                <a:lnTo>
                  <a:pt x="30" y="134"/>
                </a:lnTo>
                <a:lnTo>
                  <a:pt x="30" y="130"/>
                </a:lnTo>
                <a:lnTo>
                  <a:pt x="32" y="126"/>
                </a:lnTo>
                <a:lnTo>
                  <a:pt x="32" y="126"/>
                </a:lnTo>
                <a:lnTo>
                  <a:pt x="30" y="116"/>
                </a:lnTo>
                <a:lnTo>
                  <a:pt x="30" y="116"/>
                </a:lnTo>
                <a:lnTo>
                  <a:pt x="28" y="106"/>
                </a:lnTo>
                <a:lnTo>
                  <a:pt x="28" y="106"/>
                </a:lnTo>
                <a:lnTo>
                  <a:pt x="26" y="102"/>
                </a:lnTo>
                <a:lnTo>
                  <a:pt x="24" y="100"/>
                </a:lnTo>
                <a:lnTo>
                  <a:pt x="20" y="98"/>
                </a:lnTo>
                <a:lnTo>
                  <a:pt x="16" y="98"/>
                </a:lnTo>
                <a:lnTo>
                  <a:pt x="16" y="98"/>
                </a:lnTo>
                <a:lnTo>
                  <a:pt x="12" y="100"/>
                </a:lnTo>
                <a:lnTo>
                  <a:pt x="10" y="102"/>
                </a:lnTo>
                <a:lnTo>
                  <a:pt x="8" y="106"/>
                </a:lnTo>
                <a:lnTo>
                  <a:pt x="8" y="110"/>
                </a:lnTo>
                <a:lnTo>
                  <a:pt x="8" y="110"/>
                </a:lnTo>
                <a:lnTo>
                  <a:pt x="10" y="120"/>
                </a:lnTo>
                <a:lnTo>
                  <a:pt x="10" y="120"/>
                </a:lnTo>
                <a:lnTo>
                  <a:pt x="12" y="130"/>
                </a:lnTo>
                <a:lnTo>
                  <a:pt x="12" y="130"/>
                </a:lnTo>
                <a:lnTo>
                  <a:pt x="12" y="132"/>
                </a:lnTo>
                <a:lnTo>
                  <a:pt x="14" y="136"/>
                </a:lnTo>
                <a:lnTo>
                  <a:pt x="18" y="138"/>
                </a:lnTo>
                <a:lnTo>
                  <a:pt x="22" y="138"/>
                </a:lnTo>
                <a:lnTo>
                  <a:pt x="22" y="138"/>
                </a:lnTo>
                <a:lnTo>
                  <a:pt x="22" y="138"/>
                </a:lnTo>
                <a:lnTo>
                  <a:pt x="22" y="138"/>
                </a:lnTo>
                <a:close/>
                <a:moveTo>
                  <a:pt x="140" y="22"/>
                </a:moveTo>
                <a:lnTo>
                  <a:pt x="140" y="22"/>
                </a:lnTo>
                <a:lnTo>
                  <a:pt x="140" y="18"/>
                </a:lnTo>
                <a:lnTo>
                  <a:pt x="138" y="14"/>
                </a:lnTo>
                <a:lnTo>
                  <a:pt x="134" y="12"/>
                </a:lnTo>
                <a:lnTo>
                  <a:pt x="132" y="12"/>
                </a:lnTo>
                <a:lnTo>
                  <a:pt x="132" y="12"/>
                </a:lnTo>
                <a:lnTo>
                  <a:pt x="120" y="10"/>
                </a:lnTo>
                <a:lnTo>
                  <a:pt x="120" y="10"/>
                </a:lnTo>
                <a:lnTo>
                  <a:pt x="116" y="10"/>
                </a:lnTo>
                <a:lnTo>
                  <a:pt x="114" y="12"/>
                </a:lnTo>
                <a:lnTo>
                  <a:pt x="110" y="14"/>
                </a:lnTo>
                <a:lnTo>
                  <a:pt x="110" y="18"/>
                </a:lnTo>
                <a:lnTo>
                  <a:pt x="110" y="18"/>
                </a:lnTo>
                <a:lnTo>
                  <a:pt x="110" y="22"/>
                </a:lnTo>
                <a:lnTo>
                  <a:pt x="110" y="26"/>
                </a:lnTo>
                <a:lnTo>
                  <a:pt x="114" y="28"/>
                </a:lnTo>
                <a:lnTo>
                  <a:pt x="118" y="30"/>
                </a:lnTo>
                <a:lnTo>
                  <a:pt x="118" y="30"/>
                </a:lnTo>
                <a:lnTo>
                  <a:pt x="128" y="30"/>
                </a:lnTo>
                <a:lnTo>
                  <a:pt x="128" y="30"/>
                </a:lnTo>
                <a:lnTo>
                  <a:pt x="130" y="30"/>
                </a:lnTo>
                <a:lnTo>
                  <a:pt x="130" y="30"/>
                </a:lnTo>
                <a:lnTo>
                  <a:pt x="134" y="30"/>
                </a:lnTo>
                <a:lnTo>
                  <a:pt x="136" y="28"/>
                </a:lnTo>
                <a:lnTo>
                  <a:pt x="138" y="26"/>
                </a:lnTo>
                <a:lnTo>
                  <a:pt x="140" y="22"/>
                </a:lnTo>
                <a:lnTo>
                  <a:pt x="140" y="22"/>
                </a:lnTo>
                <a:close/>
                <a:moveTo>
                  <a:pt x="100" y="16"/>
                </a:moveTo>
                <a:lnTo>
                  <a:pt x="100" y="16"/>
                </a:lnTo>
                <a:lnTo>
                  <a:pt x="100" y="12"/>
                </a:lnTo>
                <a:lnTo>
                  <a:pt x="98" y="8"/>
                </a:lnTo>
                <a:lnTo>
                  <a:pt x="96" y="6"/>
                </a:lnTo>
                <a:lnTo>
                  <a:pt x="92" y="4"/>
                </a:lnTo>
                <a:lnTo>
                  <a:pt x="92" y="4"/>
                </a:lnTo>
                <a:lnTo>
                  <a:pt x="84" y="2"/>
                </a:lnTo>
                <a:lnTo>
                  <a:pt x="84" y="2"/>
                </a:lnTo>
                <a:lnTo>
                  <a:pt x="74" y="0"/>
                </a:lnTo>
                <a:lnTo>
                  <a:pt x="74" y="0"/>
                </a:lnTo>
                <a:lnTo>
                  <a:pt x="66" y="0"/>
                </a:lnTo>
                <a:lnTo>
                  <a:pt x="66" y="0"/>
                </a:lnTo>
                <a:lnTo>
                  <a:pt x="62" y="0"/>
                </a:lnTo>
                <a:lnTo>
                  <a:pt x="58" y="2"/>
                </a:lnTo>
                <a:lnTo>
                  <a:pt x="56" y="6"/>
                </a:lnTo>
                <a:lnTo>
                  <a:pt x="56" y="10"/>
                </a:lnTo>
                <a:lnTo>
                  <a:pt x="56" y="10"/>
                </a:lnTo>
                <a:lnTo>
                  <a:pt x="56" y="14"/>
                </a:lnTo>
                <a:lnTo>
                  <a:pt x="58" y="16"/>
                </a:lnTo>
                <a:lnTo>
                  <a:pt x="62" y="20"/>
                </a:lnTo>
                <a:lnTo>
                  <a:pt x="64" y="20"/>
                </a:lnTo>
                <a:lnTo>
                  <a:pt x="64" y="20"/>
                </a:lnTo>
                <a:lnTo>
                  <a:pt x="72" y="20"/>
                </a:lnTo>
                <a:lnTo>
                  <a:pt x="72" y="20"/>
                </a:lnTo>
                <a:lnTo>
                  <a:pt x="80" y="22"/>
                </a:lnTo>
                <a:lnTo>
                  <a:pt x="80" y="22"/>
                </a:lnTo>
                <a:lnTo>
                  <a:pt x="88" y="24"/>
                </a:lnTo>
                <a:lnTo>
                  <a:pt x="88" y="24"/>
                </a:lnTo>
                <a:lnTo>
                  <a:pt x="90" y="24"/>
                </a:lnTo>
                <a:lnTo>
                  <a:pt x="90" y="24"/>
                </a:lnTo>
                <a:lnTo>
                  <a:pt x="96" y="22"/>
                </a:lnTo>
                <a:lnTo>
                  <a:pt x="98" y="18"/>
                </a:lnTo>
                <a:lnTo>
                  <a:pt x="100" y="16"/>
                </a:lnTo>
                <a:lnTo>
                  <a:pt x="100" y="16"/>
                </a:lnTo>
                <a:close/>
                <a:moveTo>
                  <a:pt x="28" y="36"/>
                </a:moveTo>
                <a:lnTo>
                  <a:pt x="28" y="36"/>
                </a:lnTo>
                <a:lnTo>
                  <a:pt x="32" y="32"/>
                </a:lnTo>
                <a:lnTo>
                  <a:pt x="32" y="32"/>
                </a:lnTo>
                <a:lnTo>
                  <a:pt x="38" y="28"/>
                </a:lnTo>
                <a:lnTo>
                  <a:pt x="38" y="28"/>
                </a:lnTo>
                <a:lnTo>
                  <a:pt x="42" y="24"/>
                </a:lnTo>
                <a:lnTo>
                  <a:pt x="42" y="24"/>
                </a:lnTo>
                <a:lnTo>
                  <a:pt x="46" y="22"/>
                </a:lnTo>
                <a:lnTo>
                  <a:pt x="48" y="18"/>
                </a:lnTo>
                <a:lnTo>
                  <a:pt x="48" y="14"/>
                </a:lnTo>
                <a:lnTo>
                  <a:pt x="46" y="10"/>
                </a:lnTo>
                <a:lnTo>
                  <a:pt x="46" y="10"/>
                </a:lnTo>
                <a:lnTo>
                  <a:pt x="44" y="8"/>
                </a:lnTo>
                <a:lnTo>
                  <a:pt x="40" y="6"/>
                </a:lnTo>
                <a:lnTo>
                  <a:pt x="36" y="6"/>
                </a:lnTo>
                <a:lnTo>
                  <a:pt x="34" y="6"/>
                </a:lnTo>
                <a:lnTo>
                  <a:pt x="34" y="6"/>
                </a:lnTo>
                <a:lnTo>
                  <a:pt x="26" y="12"/>
                </a:lnTo>
                <a:lnTo>
                  <a:pt x="26" y="12"/>
                </a:lnTo>
                <a:lnTo>
                  <a:pt x="18" y="18"/>
                </a:lnTo>
                <a:lnTo>
                  <a:pt x="18" y="18"/>
                </a:lnTo>
                <a:lnTo>
                  <a:pt x="12" y="24"/>
                </a:lnTo>
                <a:lnTo>
                  <a:pt x="12" y="24"/>
                </a:lnTo>
                <a:lnTo>
                  <a:pt x="10" y="28"/>
                </a:lnTo>
                <a:lnTo>
                  <a:pt x="10" y="32"/>
                </a:lnTo>
                <a:lnTo>
                  <a:pt x="12" y="36"/>
                </a:lnTo>
                <a:lnTo>
                  <a:pt x="14" y="38"/>
                </a:lnTo>
                <a:lnTo>
                  <a:pt x="14" y="38"/>
                </a:lnTo>
                <a:lnTo>
                  <a:pt x="20" y="40"/>
                </a:lnTo>
                <a:lnTo>
                  <a:pt x="20" y="40"/>
                </a:lnTo>
                <a:lnTo>
                  <a:pt x="24" y="40"/>
                </a:lnTo>
                <a:lnTo>
                  <a:pt x="28" y="36"/>
                </a:lnTo>
                <a:lnTo>
                  <a:pt x="28" y="36"/>
                </a:lnTo>
                <a:close/>
                <a:moveTo>
                  <a:pt x="14" y="90"/>
                </a:moveTo>
                <a:lnTo>
                  <a:pt x="14" y="90"/>
                </a:lnTo>
                <a:lnTo>
                  <a:pt x="18" y="90"/>
                </a:lnTo>
                <a:lnTo>
                  <a:pt x="20" y="86"/>
                </a:lnTo>
                <a:lnTo>
                  <a:pt x="22" y="84"/>
                </a:lnTo>
                <a:lnTo>
                  <a:pt x="22" y="80"/>
                </a:lnTo>
                <a:lnTo>
                  <a:pt x="22" y="80"/>
                </a:lnTo>
                <a:lnTo>
                  <a:pt x="22" y="72"/>
                </a:lnTo>
                <a:lnTo>
                  <a:pt x="22" y="72"/>
                </a:lnTo>
                <a:lnTo>
                  <a:pt x="20" y="64"/>
                </a:lnTo>
                <a:lnTo>
                  <a:pt x="20" y="64"/>
                </a:lnTo>
                <a:lnTo>
                  <a:pt x="20" y="58"/>
                </a:lnTo>
                <a:lnTo>
                  <a:pt x="20" y="58"/>
                </a:lnTo>
                <a:lnTo>
                  <a:pt x="20" y="54"/>
                </a:lnTo>
                <a:lnTo>
                  <a:pt x="18" y="50"/>
                </a:lnTo>
                <a:lnTo>
                  <a:pt x="16" y="48"/>
                </a:lnTo>
                <a:lnTo>
                  <a:pt x="12" y="48"/>
                </a:lnTo>
                <a:lnTo>
                  <a:pt x="12" y="48"/>
                </a:lnTo>
                <a:lnTo>
                  <a:pt x="8" y="48"/>
                </a:lnTo>
                <a:lnTo>
                  <a:pt x="4" y="50"/>
                </a:lnTo>
                <a:lnTo>
                  <a:pt x="2" y="54"/>
                </a:lnTo>
                <a:lnTo>
                  <a:pt x="0" y="56"/>
                </a:lnTo>
                <a:lnTo>
                  <a:pt x="0" y="56"/>
                </a:lnTo>
                <a:lnTo>
                  <a:pt x="0" y="66"/>
                </a:lnTo>
                <a:lnTo>
                  <a:pt x="0" y="66"/>
                </a:lnTo>
                <a:lnTo>
                  <a:pt x="2" y="74"/>
                </a:lnTo>
                <a:lnTo>
                  <a:pt x="2" y="74"/>
                </a:lnTo>
                <a:lnTo>
                  <a:pt x="2" y="82"/>
                </a:lnTo>
                <a:lnTo>
                  <a:pt x="2" y="82"/>
                </a:lnTo>
                <a:lnTo>
                  <a:pt x="4" y="86"/>
                </a:lnTo>
                <a:lnTo>
                  <a:pt x="6" y="88"/>
                </a:lnTo>
                <a:lnTo>
                  <a:pt x="10" y="90"/>
                </a:lnTo>
                <a:lnTo>
                  <a:pt x="12" y="90"/>
                </a:lnTo>
                <a:lnTo>
                  <a:pt x="12" y="90"/>
                </a:lnTo>
                <a:lnTo>
                  <a:pt x="14" y="90"/>
                </a:lnTo>
                <a:lnTo>
                  <a:pt x="14" y="90"/>
                </a:lnTo>
                <a:close/>
                <a:moveTo>
                  <a:pt x="110" y="324"/>
                </a:moveTo>
                <a:lnTo>
                  <a:pt x="110" y="324"/>
                </a:lnTo>
                <a:lnTo>
                  <a:pt x="120" y="322"/>
                </a:lnTo>
                <a:lnTo>
                  <a:pt x="120" y="322"/>
                </a:lnTo>
                <a:lnTo>
                  <a:pt x="130" y="320"/>
                </a:lnTo>
                <a:lnTo>
                  <a:pt x="130" y="320"/>
                </a:lnTo>
                <a:lnTo>
                  <a:pt x="132" y="318"/>
                </a:lnTo>
                <a:lnTo>
                  <a:pt x="136" y="316"/>
                </a:lnTo>
                <a:lnTo>
                  <a:pt x="138" y="312"/>
                </a:lnTo>
                <a:lnTo>
                  <a:pt x="138" y="308"/>
                </a:lnTo>
                <a:lnTo>
                  <a:pt x="138" y="308"/>
                </a:lnTo>
                <a:lnTo>
                  <a:pt x="136" y="306"/>
                </a:lnTo>
                <a:lnTo>
                  <a:pt x="134" y="302"/>
                </a:lnTo>
                <a:lnTo>
                  <a:pt x="130" y="300"/>
                </a:lnTo>
                <a:lnTo>
                  <a:pt x="126" y="300"/>
                </a:lnTo>
                <a:lnTo>
                  <a:pt x="126" y="300"/>
                </a:lnTo>
                <a:lnTo>
                  <a:pt x="116" y="302"/>
                </a:lnTo>
                <a:lnTo>
                  <a:pt x="116" y="302"/>
                </a:lnTo>
                <a:lnTo>
                  <a:pt x="106" y="304"/>
                </a:lnTo>
                <a:lnTo>
                  <a:pt x="106" y="304"/>
                </a:lnTo>
                <a:lnTo>
                  <a:pt x="102" y="306"/>
                </a:lnTo>
                <a:lnTo>
                  <a:pt x="100" y="308"/>
                </a:lnTo>
                <a:lnTo>
                  <a:pt x="98" y="312"/>
                </a:lnTo>
                <a:lnTo>
                  <a:pt x="98" y="316"/>
                </a:lnTo>
                <a:lnTo>
                  <a:pt x="98" y="316"/>
                </a:lnTo>
                <a:lnTo>
                  <a:pt x="100" y="318"/>
                </a:lnTo>
                <a:lnTo>
                  <a:pt x="102" y="322"/>
                </a:lnTo>
                <a:lnTo>
                  <a:pt x="108" y="324"/>
                </a:lnTo>
                <a:lnTo>
                  <a:pt x="108" y="324"/>
                </a:lnTo>
                <a:lnTo>
                  <a:pt x="110" y="324"/>
                </a:lnTo>
                <a:lnTo>
                  <a:pt x="110" y="324"/>
                </a:lnTo>
                <a:close/>
                <a:moveTo>
                  <a:pt x="30" y="214"/>
                </a:moveTo>
                <a:lnTo>
                  <a:pt x="30" y="214"/>
                </a:lnTo>
                <a:lnTo>
                  <a:pt x="30" y="204"/>
                </a:lnTo>
                <a:lnTo>
                  <a:pt x="30" y="204"/>
                </a:lnTo>
                <a:lnTo>
                  <a:pt x="30" y="200"/>
                </a:lnTo>
                <a:lnTo>
                  <a:pt x="30" y="196"/>
                </a:lnTo>
                <a:lnTo>
                  <a:pt x="26" y="194"/>
                </a:lnTo>
                <a:lnTo>
                  <a:pt x="22" y="192"/>
                </a:lnTo>
                <a:lnTo>
                  <a:pt x="22" y="192"/>
                </a:lnTo>
                <a:lnTo>
                  <a:pt x="18" y="192"/>
                </a:lnTo>
                <a:lnTo>
                  <a:pt x="16" y="194"/>
                </a:lnTo>
                <a:lnTo>
                  <a:pt x="12" y="196"/>
                </a:lnTo>
                <a:lnTo>
                  <a:pt x="12" y="200"/>
                </a:lnTo>
                <a:lnTo>
                  <a:pt x="12" y="200"/>
                </a:lnTo>
                <a:lnTo>
                  <a:pt x="10" y="210"/>
                </a:lnTo>
                <a:lnTo>
                  <a:pt x="10" y="210"/>
                </a:lnTo>
                <a:lnTo>
                  <a:pt x="10" y="214"/>
                </a:lnTo>
                <a:lnTo>
                  <a:pt x="12" y="218"/>
                </a:lnTo>
                <a:lnTo>
                  <a:pt x="14" y="222"/>
                </a:lnTo>
                <a:lnTo>
                  <a:pt x="18" y="222"/>
                </a:lnTo>
                <a:lnTo>
                  <a:pt x="18" y="222"/>
                </a:lnTo>
                <a:lnTo>
                  <a:pt x="20" y="222"/>
                </a:lnTo>
                <a:lnTo>
                  <a:pt x="20" y="222"/>
                </a:lnTo>
                <a:lnTo>
                  <a:pt x="22" y="222"/>
                </a:lnTo>
                <a:lnTo>
                  <a:pt x="26" y="220"/>
                </a:lnTo>
                <a:lnTo>
                  <a:pt x="28" y="218"/>
                </a:lnTo>
                <a:lnTo>
                  <a:pt x="30" y="214"/>
                </a:lnTo>
                <a:lnTo>
                  <a:pt x="30" y="214"/>
                </a:lnTo>
                <a:close/>
                <a:moveTo>
                  <a:pt x="20" y="266"/>
                </a:moveTo>
                <a:lnTo>
                  <a:pt x="20" y="266"/>
                </a:lnTo>
                <a:lnTo>
                  <a:pt x="20" y="260"/>
                </a:lnTo>
                <a:lnTo>
                  <a:pt x="20" y="260"/>
                </a:lnTo>
                <a:lnTo>
                  <a:pt x="22" y="252"/>
                </a:lnTo>
                <a:lnTo>
                  <a:pt x="22" y="252"/>
                </a:lnTo>
                <a:lnTo>
                  <a:pt x="24" y="244"/>
                </a:lnTo>
                <a:lnTo>
                  <a:pt x="24" y="244"/>
                </a:lnTo>
                <a:lnTo>
                  <a:pt x="24" y="240"/>
                </a:lnTo>
                <a:lnTo>
                  <a:pt x="22" y="236"/>
                </a:lnTo>
                <a:lnTo>
                  <a:pt x="20" y="234"/>
                </a:lnTo>
                <a:lnTo>
                  <a:pt x="16" y="232"/>
                </a:lnTo>
                <a:lnTo>
                  <a:pt x="16" y="232"/>
                </a:lnTo>
                <a:lnTo>
                  <a:pt x="12" y="232"/>
                </a:lnTo>
                <a:lnTo>
                  <a:pt x="8" y="234"/>
                </a:lnTo>
                <a:lnTo>
                  <a:pt x="6" y="236"/>
                </a:lnTo>
                <a:lnTo>
                  <a:pt x="4" y="240"/>
                </a:lnTo>
                <a:lnTo>
                  <a:pt x="4" y="240"/>
                </a:lnTo>
                <a:lnTo>
                  <a:pt x="2" y="248"/>
                </a:lnTo>
                <a:lnTo>
                  <a:pt x="2" y="248"/>
                </a:lnTo>
                <a:lnTo>
                  <a:pt x="0" y="258"/>
                </a:lnTo>
                <a:lnTo>
                  <a:pt x="0" y="258"/>
                </a:lnTo>
                <a:lnTo>
                  <a:pt x="0" y="266"/>
                </a:lnTo>
                <a:lnTo>
                  <a:pt x="0" y="266"/>
                </a:lnTo>
                <a:lnTo>
                  <a:pt x="0" y="270"/>
                </a:lnTo>
                <a:lnTo>
                  <a:pt x="2" y="272"/>
                </a:lnTo>
                <a:lnTo>
                  <a:pt x="6" y="276"/>
                </a:lnTo>
                <a:lnTo>
                  <a:pt x="10" y="276"/>
                </a:lnTo>
                <a:lnTo>
                  <a:pt x="10" y="276"/>
                </a:lnTo>
                <a:lnTo>
                  <a:pt x="10" y="276"/>
                </a:lnTo>
                <a:lnTo>
                  <a:pt x="10" y="276"/>
                </a:lnTo>
                <a:lnTo>
                  <a:pt x="14" y="276"/>
                </a:lnTo>
                <a:lnTo>
                  <a:pt x="18" y="274"/>
                </a:lnTo>
                <a:lnTo>
                  <a:pt x="20" y="270"/>
                </a:lnTo>
                <a:lnTo>
                  <a:pt x="20" y="266"/>
                </a:lnTo>
                <a:lnTo>
                  <a:pt x="20" y="266"/>
                </a:lnTo>
                <a:close/>
                <a:moveTo>
                  <a:pt x="38" y="318"/>
                </a:moveTo>
                <a:lnTo>
                  <a:pt x="38" y="318"/>
                </a:lnTo>
                <a:lnTo>
                  <a:pt x="40" y="314"/>
                </a:lnTo>
                <a:lnTo>
                  <a:pt x="40" y="310"/>
                </a:lnTo>
                <a:lnTo>
                  <a:pt x="40" y="306"/>
                </a:lnTo>
                <a:lnTo>
                  <a:pt x="36" y="304"/>
                </a:lnTo>
                <a:lnTo>
                  <a:pt x="36" y="304"/>
                </a:lnTo>
                <a:lnTo>
                  <a:pt x="32" y="300"/>
                </a:lnTo>
                <a:lnTo>
                  <a:pt x="32" y="300"/>
                </a:lnTo>
                <a:lnTo>
                  <a:pt x="28" y="294"/>
                </a:lnTo>
                <a:lnTo>
                  <a:pt x="28" y="294"/>
                </a:lnTo>
                <a:lnTo>
                  <a:pt x="24" y="290"/>
                </a:lnTo>
                <a:lnTo>
                  <a:pt x="24" y="290"/>
                </a:lnTo>
                <a:lnTo>
                  <a:pt x="22" y="286"/>
                </a:lnTo>
                <a:lnTo>
                  <a:pt x="18" y="284"/>
                </a:lnTo>
                <a:lnTo>
                  <a:pt x="14" y="284"/>
                </a:lnTo>
                <a:lnTo>
                  <a:pt x="10" y="286"/>
                </a:lnTo>
                <a:lnTo>
                  <a:pt x="10" y="286"/>
                </a:lnTo>
                <a:lnTo>
                  <a:pt x="8" y="288"/>
                </a:lnTo>
                <a:lnTo>
                  <a:pt x="6" y="290"/>
                </a:lnTo>
                <a:lnTo>
                  <a:pt x="6" y="294"/>
                </a:lnTo>
                <a:lnTo>
                  <a:pt x="6" y="298"/>
                </a:lnTo>
                <a:lnTo>
                  <a:pt x="6" y="298"/>
                </a:lnTo>
                <a:lnTo>
                  <a:pt x="12" y="306"/>
                </a:lnTo>
                <a:lnTo>
                  <a:pt x="12" y="306"/>
                </a:lnTo>
                <a:lnTo>
                  <a:pt x="18" y="314"/>
                </a:lnTo>
                <a:lnTo>
                  <a:pt x="18" y="314"/>
                </a:lnTo>
                <a:lnTo>
                  <a:pt x="24" y="320"/>
                </a:lnTo>
                <a:lnTo>
                  <a:pt x="24" y="320"/>
                </a:lnTo>
                <a:lnTo>
                  <a:pt x="30" y="322"/>
                </a:lnTo>
                <a:lnTo>
                  <a:pt x="30" y="322"/>
                </a:lnTo>
                <a:lnTo>
                  <a:pt x="36" y="320"/>
                </a:lnTo>
                <a:lnTo>
                  <a:pt x="38" y="318"/>
                </a:lnTo>
                <a:lnTo>
                  <a:pt x="38" y="318"/>
                </a:lnTo>
                <a:close/>
                <a:moveTo>
                  <a:pt x="66" y="330"/>
                </a:moveTo>
                <a:lnTo>
                  <a:pt x="66" y="330"/>
                </a:lnTo>
                <a:lnTo>
                  <a:pt x="74" y="330"/>
                </a:lnTo>
                <a:lnTo>
                  <a:pt x="74" y="330"/>
                </a:lnTo>
                <a:lnTo>
                  <a:pt x="82" y="328"/>
                </a:lnTo>
                <a:lnTo>
                  <a:pt x="82" y="328"/>
                </a:lnTo>
                <a:lnTo>
                  <a:pt x="86" y="328"/>
                </a:lnTo>
                <a:lnTo>
                  <a:pt x="90" y="324"/>
                </a:lnTo>
                <a:lnTo>
                  <a:pt x="90" y="322"/>
                </a:lnTo>
                <a:lnTo>
                  <a:pt x="90" y="318"/>
                </a:lnTo>
                <a:lnTo>
                  <a:pt x="90" y="318"/>
                </a:lnTo>
                <a:lnTo>
                  <a:pt x="90" y="314"/>
                </a:lnTo>
                <a:lnTo>
                  <a:pt x="86" y="310"/>
                </a:lnTo>
                <a:lnTo>
                  <a:pt x="84" y="310"/>
                </a:lnTo>
                <a:lnTo>
                  <a:pt x="80" y="310"/>
                </a:lnTo>
                <a:lnTo>
                  <a:pt x="80" y="310"/>
                </a:lnTo>
                <a:lnTo>
                  <a:pt x="72" y="310"/>
                </a:lnTo>
                <a:lnTo>
                  <a:pt x="72" y="310"/>
                </a:lnTo>
                <a:lnTo>
                  <a:pt x="64" y="310"/>
                </a:lnTo>
                <a:lnTo>
                  <a:pt x="64" y="310"/>
                </a:lnTo>
                <a:lnTo>
                  <a:pt x="58" y="310"/>
                </a:lnTo>
                <a:lnTo>
                  <a:pt x="58" y="310"/>
                </a:lnTo>
                <a:lnTo>
                  <a:pt x="54" y="312"/>
                </a:lnTo>
                <a:lnTo>
                  <a:pt x="50" y="314"/>
                </a:lnTo>
                <a:lnTo>
                  <a:pt x="48" y="316"/>
                </a:lnTo>
                <a:lnTo>
                  <a:pt x="48" y="320"/>
                </a:lnTo>
                <a:lnTo>
                  <a:pt x="48" y="320"/>
                </a:lnTo>
                <a:lnTo>
                  <a:pt x="48" y="324"/>
                </a:lnTo>
                <a:lnTo>
                  <a:pt x="50" y="328"/>
                </a:lnTo>
                <a:lnTo>
                  <a:pt x="54" y="330"/>
                </a:lnTo>
                <a:lnTo>
                  <a:pt x="58" y="330"/>
                </a:lnTo>
                <a:lnTo>
                  <a:pt x="58" y="330"/>
                </a:lnTo>
                <a:lnTo>
                  <a:pt x="60" y="332"/>
                </a:lnTo>
                <a:lnTo>
                  <a:pt x="60" y="332"/>
                </a:lnTo>
                <a:lnTo>
                  <a:pt x="66" y="330"/>
                </a:lnTo>
                <a:lnTo>
                  <a:pt x="66" y="330"/>
                </a:lnTo>
                <a:close/>
                <a:moveTo>
                  <a:pt x="316" y="234"/>
                </a:moveTo>
                <a:lnTo>
                  <a:pt x="316" y="234"/>
                </a:lnTo>
                <a:lnTo>
                  <a:pt x="320" y="232"/>
                </a:lnTo>
                <a:lnTo>
                  <a:pt x="322" y="228"/>
                </a:lnTo>
                <a:lnTo>
                  <a:pt x="324" y="226"/>
                </a:lnTo>
                <a:lnTo>
                  <a:pt x="324" y="222"/>
                </a:lnTo>
                <a:lnTo>
                  <a:pt x="324" y="222"/>
                </a:lnTo>
                <a:lnTo>
                  <a:pt x="322" y="212"/>
                </a:lnTo>
                <a:lnTo>
                  <a:pt x="322" y="212"/>
                </a:lnTo>
                <a:lnTo>
                  <a:pt x="320" y="202"/>
                </a:lnTo>
                <a:lnTo>
                  <a:pt x="320" y="202"/>
                </a:lnTo>
                <a:lnTo>
                  <a:pt x="318" y="198"/>
                </a:lnTo>
                <a:lnTo>
                  <a:pt x="316" y="196"/>
                </a:lnTo>
                <a:lnTo>
                  <a:pt x="312" y="194"/>
                </a:lnTo>
                <a:lnTo>
                  <a:pt x="308" y="194"/>
                </a:lnTo>
                <a:lnTo>
                  <a:pt x="308" y="194"/>
                </a:lnTo>
                <a:lnTo>
                  <a:pt x="306" y="196"/>
                </a:lnTo>
                <a:lnTo>
                  <a:pt x="302" y="198"/>
                </a:lnTo>
                <a:lnTo>
                  <a:pt x="300" y="202"/>
                </a:lnTo>
                <a:lnTo>
                  <a:pt x="300" y="206"/>
                </a:lnTo>
                <a:lnTo>
                  <a:pt x="300" y="206"/>
                </a:lnTo>
                <a:lnTo>
                  <a:pt x="302" y="214"/>
                </a:lnTo>
                <a:lnTo>
                  <a:pt x="302" y="214"/>
                </a:lnTo>
                <a:lnTo>
                  <a:pt x="304" y="226"/>
                </a:lnTo>
                <a:lnTo>
                  <a:pt x="304" y="226"/>
                </a:lnTo>
                <a:lnTo>
                  <a:pt x="306" y="228"/>
                </a:lnTo>
                <a:lnTo>
                  <a:pt x="308" y="232"/>
                </a:lnTo>
                <a:lnTo>
                  <a:pt x="314" y="234"/>
                </a:lnTo>
                <a:lnTo>
                  <a:pt x="314" y="234"/>
                </a:lnTo>
                <a:lnTo>
                  <a:pt x="316" y="234"/>
                </a:lnTo>
                <a:lnTo>
                  <a:pt x="316" y="234"/>
                </a:lnTo>
                <a:close/>
                <a:moveTo>
                  <a:pt x="222" y="314"/>
                </a:moveTo>
                <a:lnTo>
                  <a:pt x="222" y="314"/>
                </a:lnTo>
                <a:lnTo>
                  <a:pt x="222" y="310"/>
                </a:lnTo>
                <a:lnTo>
                  <a:pt x="220" y="306"/>
                </a:lnTo>
                <a:lnTo>
                  <a:pt x="218" y="304"/>
                </a:lnTo>
                <a:lnTo>
                  <a:pt x="214" y="302"/>
                </a:lnTo>
                <a:lnTo>
                  <a:pt x="214" y="302"/>
                </a:lnTo>
                <a:lnTo>
                  <a:pt x="204" y="300"/>
                </a:lnTo>
                <a:lnTo>
                  <a:pt x="204" y="300"/>
                </a:lnTo>
                <a:lnTo>
                  <a:pt x="200" y="300"/>
                </a:lnTo>
                <a:lnTo>
                  <a:pt x="196" y="302"/>
                </a:lnTo>
                <a:lnTo>
                  <a:pt x="194" y="306"/>
                </a:lnTo>
                <a:lnTo>
                  <a:pt x="192" y="310"/>
                </a:lnTo>
                <a:lnTo>
                  <a:pt x="192" y="310"/>
                </a:lnTo>
                <a:lnTo>
                  <a:pt x="192" y="314"/>
                </a:lnTo>
                <a:lnTo>
                  <a:pt x="194" y="316"/>
                </a:lnTo>
                <a:lnTo>
                  <a:pt x="196" y="320"/>
                </a:lnTo>
                <a:lnTo>
                  <a:pt x="200" y="320"/>
                </a:lnTo>
                <a:lnTo>
                  <a:pt x="200" y="320"/>
                </a:lnTo>
                <a:lnTo>
                  <a:pt x="210" y="322"/>
                </a:lnTo>
                <a:lnTo>
                  <a:pt x="210" y="322"/>
                </a:lnTo>
                <a:lnTo>
                  <a:pt x="212" y="322"/>
                </a:lnTo>
                <a:lnTo>
                  <a:pt x="212" y="322"/>
                </a:lnTo>
                <a:lnTo>
                  <a:pt x="216" y="322"/>
                </a:lnTo>
                <a:lnTo>
                  <a:pt x="220" y="320"/>
                </a:lnTo>
                <a:lnTo>
                  <a:pt x="222" y="318"/>
                </a:lnTo>
                <a:lnTo>
                  <a:pt x="222" y="314"/>
                </a:lnTo>
                <a:lnTo>
                  <a:pt x="222" y="314"/>
                </a:lnTo>
                <a:close/>
                <a:moveTo>
                  <a:pt x="276" y="322"/>
                </a:moveTo>
                <a:lnTo>
                  <a:pt x="276" y="322"/>
                </a:lnTo>
                <a:lnTo>
                  <a:pt x="276" y="318"/>
                </a:lnTo>
                <a:lnTo>
                  <a:pt x="274" y="314"/>
                </a:lnTo>
                <a:lnTo>
                  <a:pt x="270" y="312"/>
                </a:lnTo>
                <a:lnTo>
                  <a:pt x="266" y="312"/>
                </a:lnTo>
                <a:lnTo>
                  <a:pt x="266" y="312"/>
                </a:lnTo>
                <a:lnTo>
                  <a:pt x="260" y="310"/>
                </a:lnTo>
                <a:lnTo>
                  <a:pt x="260" y="310"/>
                </a:lnTo>
                <a:lnTo>
                  <a:pt x="252" y="310"/>
                </a:lnTo>
                <a:lnTo>
                  <a:pt x="252" y="310"/>
                </a:lnTo>
                <a:lnTo>
                  <a:pt x="244" y="308"/>
                </a:lnTo>
                <a:lnTo>
                  <a:pt x="244" y="308"/>
                </a:lnTo>
                <a:lnTo>
                  <a:pt x="240" y="308"/>
                </a:lnTo>
                <a:lnTo>
                  <a:pt x="236" y="310"/>
                </a:lnTo>
                <a:lnTo>
                  <a:pt x="234" y="312"/>
                </a:lnTo>
                <a:lnTo>
                  <a:pt x="232" y="316"/>
                </a:lnTo>
                <a:lnTo>
                  <a:pt x="232" y="316"/>
                </a:lnTo>
                <a:lnTo>
                  <a:pt x="232" y="320"/>
                </a:lnTo>
                <a:lnTo>
                  <a:pt x="234" y="324"/>
                </a:lnTo>
                <a:lnTo>
                  <a:pt x="236" y="326"/>
                </a:lnTo>
                <a:lnTo>
                  <a:pt x="240" y="328"/>
                </a:lnTo>
                <a:lnTo>
                  <a:pt x="240" y="328"/>
                </a:lnTo>
                <a:lnTo>
                  <a:pt x="248" y="330"/>
                </a:lnTo>
                <a:lnTo>
                  <a:pt x="248" y="330"/>
                </a:lnTo>
                <a:lnTo>
                  <a:pt x="258" y="330"/>
                </a:lnTo>
                <a:lnTo>
                  <a:pt x="258" y="330"/>
                </a:lnTo>
                <a:lnTo>
                  <a:pt x="266" y="332"/>
                </a:lnTo>
                <a:lnTo>
                  <a:pt x="266" y="332"/>
                </a:lnTo>
                <a:lnTo>
                  <a:pt x="266" y="332"/>
                </a:lnTo>
                <a:lnTo>
                  <a:pt x="266" y="332"/>
                </a:lnTo>
                <a:lnTo>
                  <a:pt x="270" y="330"/>
                </a:lnTo>
                <a:lnTo>
                  <a:pt x="274" y="328"/>
                </a:lnTo>
                <a:lnTo>
                  <a:pt x="276" y="326"/>
                </a:lnTo>
                <a:lnTo>
                  <a:pt x="276" y="322"/>
                </a:lnTo>
                <a:lnTo>
                  <a:pt x="276" y="322"/>
                </a:lnTo>
                <a:close/>
                <a:moveTo>
                  <a:pt x="298" y="326"/>
                </a:moveTo>
                <a:lnTo>
                  <a:pt x="298" y="326"/>
                </a:lnTo>
                <a:lnTo>
                  <a:pt x="306" y="320"/>
                </a:lnTo>
                <a:lnTo>
                  <a:pt x="306" y="320"/>
                </a:lnTo>
                <a:lnTo>
                  <a:pt x="314" y="314"/>
                </a:lnTo>
                <a:lnTo>
                  <a:pt x="314" y="314"/>
                </a:lnTo>
                <a:lnTo>
                  <a:pt x="320" y="306"/>
                </a:lnTo>
                <a:lnTo>
                  <a:pt x="320" y="306"/>
                </a:lnTo>
                <a:lnTo>
                  <a:pt x="322" y="304"/>
                </a:lnTo>
                <a:lnTo>
                  <a:pt x="322" y="300"/>
                </a:lnTo>
                <a:lnTo>
                  <a:pt x="320" y="296"/>
                </a:lnTo>
                <a:lnTo>
                  <a:pt x="318" y="292"/>
                </a:lnTo>
                <a:lnTo>
                  <a:pt x="318" y="292"/>
                </a:lnTo>
                <a:lnTo>
                  <a:pt x="314" y="290"/>
                </a:lnTo>
                <a:lnTo>
                  <a:pt x="310" y="290"/>
                </a:lnTo>
                <a:lnTo>
                  <a:pt x="306" y="292"/>
                </a:lnTo>
                <a:lnTo>
                  <a:pt x="304" y="294"/>
                </a:lnTo>
                <a:lnTo>
                  <a:pt x="304" y="294"/>
                </a:lnTo>
                <a:lnTo>
                  <a:pt x="300" y="300"/>
                </a:lnTo>
                <a:lnTo>
                  <a:pt x="300" y="300"/>
                </a:lnTo>
                <a:lnTo>
                  <a:pt x="294" y="304"/>
                </a:lnTo>
                <a:lnTo>
                  <a:pt x="294" y="304"/>
                </a:lnTo>
                <a:lnTo>
                  <a:pt x="290" y="308"/>
                </a:lnTo>
                <a:lnTo>
                  <a:pt x="290" y="308"/>
                </a:lnTo>
                <a:lnTo>
                  <a:pt x="286" y="310"/>
                </a:lnTo>
                <a:lnTo>
                  <a:pt x="284" y="314"/>
                </a:lnTo>
                <a:lnTo>
                  <a:pt x="284" y="316"/>
                </a:lnTo>
                <a:lnTo>
                  <a:pt x="286" y="320"/>
                </a:lnTo>
                <a:lnTo>
                  <a:pt x="286" y="320"/>
                </a:lnTo>
                <a:lnTo>
                  <a:pt x="288" y="324"/>
                </a:lnTo>
                <a:lnTo>
                  <a:pt x="294" y="326"/>
                </a:lnTo>
                <a:lnTo>
                  <a:pt x="294" y="326"/>
                </a:lnTo>
                <a:lnTo>
                  <a:pt x="298" y="326"/>
                </a:lnTo>
                <a:lnTo>
                  <a:pt x="298" y="326"/>
                </a:lnTo>
                <a:close/>
                <a:moveTo>
                  <a:pt x="330" y="274"/>
                </a:moveTo>
                <a:lnTo>
                  <a:pt x="330" y="274"/>
                </a:lnTo>
                <a:lnTo>
                  <a:pt x="330" y="266"/>
                </a:lnTo>
                <a:lnTo>
                  <a:pt x="330" y="266"/>
                </a:lnTo>
                <a:lnTo>
                  <a:pt x="330" y="258"/>
                </a:lnTo>
                <a:lnTo>
                  <a:pt x="330" y="258"/>
                </a:lnTo>
                <a:lnTo>
                  <a:pt x="328" y="248"/>
                </a:lnTo>
                <a:lnTo>
                  <a:pt x="328" y="248"/>
                </a:lnTo>
                <a:lnTo>
                  <a:pt x="328" y="246"/>
                </a:lnTo>
                <a:lnTo>
                  <a:pt x="324" y="242"/>
                </a:lnTo>
                <a:lnTo>
                  <a:pt x="322" y="240"/>
                </a:lnTo>
                <a:lnTo>
                  <a:pt x="318" y="240"/>
                </a:lnTo>
                <a:lnTo>
                  <a:pt x="318" y="240"/>
                </a:lnTo>
                <a:lnTo>
                  <a:pt x="314" y="242"/>
                </a:lnTo>
                <a:lnTo>
                  <a:pt x="310" y="244"/>
                </a:lnTo>
                <a:lnTo>
                  <a:pt x="310" y="248"/>
                </a:lnTo>
                <a:lnTo>
                  <a:pt x="310" y="252"/>
                </a:lnTo>
                <a:lnTo>
                  <a:pt x="310" y="252"/>
                </a:lnTo>
                <a:lnTo>
                  <a:pt x="310" y="260"/>
                </a:lnTo>
                <a:lnTo>
                  <a:pt x="310" y="260"/>
                </a:lnTo>
                <a:lnTo>
                  <a:pt x="310" y="268"/>
                </a:lnTo>
                <a:lnTo>
                  <a:pt x="310" y="268"/>
                </a:lnTo>
                <a:lnTo>
                  <a:pt x="312" y="274"/>
                </a:lnTo>
                <a:lnTo>
                  <a:pt x="312" y="274"/>
                </a:lnTo>
                <a:lnTo>
                  <a:pt x="312" y="278"/>
                </a:lnTo>
                <a:lnTo>
                  <a:pt x="314" y="280"/>
                </a:lnTo>
                <a:lnTo>
                  <a:pt x="316" y="282"/>
                </a:lnTo>
                <a:lnTo>
                  <a:pt x="320" y="284"/>
                </a:lnTo>
                <a:lnTo>
                  <a:pt x="320" y="284"/>
                </a:lnTo>
                <a:lnTo>
                  <a:pt x="322" y="284"/>
                </a:lnTo>
                <a:lnTo>
                  <a:pt x="322" y="284"/>
                </a:lnTo>
                <a:lnTo>
                  <a:pt x="324" y="284"/>
                </a:lnTo>
                <a:lnTo>
                  <a:pt x="328" y="282"/>
                </a:lnTo>
                <a:lnTo>
                  <a:pt x="330" y="278"/>
                </a:lnTo>
                <a:lnTo>
                  <a:pt x="330" y="274"/>
                </a:lnTo>
                <a:lnTo>
                  <a:pt x="330" y="274"/>
                </a:lnTo>
                <a:close/>
                <a:moveTo>
                  <a:pt x="36" y="140"/>
                </a:moveTo>
                <a:lnTo>
                  <a:pt x="36" y="140"/>
                </a:lnTo>
                <a:lnTo>
                  <a:pt x="42" y="120"/>
                </a:lnTo>
                <a:lnTo>
                  <a:pt x="50" y="104"/>
                </a:lnTo>
                <a:lnTo>
                  <a:pt x="60" y="88"/>
                </a:lnTo>
                <a:lnTo>
                  <a:pt x="72" y="72"/>
                </a:lnTo>
                <a:lnTo>
                  <a:pt x="88" y="60"/>
                </a:lnTo>
                <a:lnTo>
                  <a:pt x="104" y="50"/>
                </a:lnTo>
                <a:lnTo>
                  <a:pt x="120" y="42"/>
                </a:lnTo>
                <a:lnTo>
                  <a:pt x="140" y="36"/>
                </a:lnTo>
                <a:lnTo>
                  <a:pt x="140" y="104"/>
                </a:lnTo>
                <a:lnTo>
                  <a:pt x="140" y="104"/>
                </a:lnTo>
                <a:lnTo>
                  <a:pt x="128" y="110"/>
                </a:lnTo>
                <a:lnTo>
                  <a:pt x="118" y="118"/>
                </a:lnTo>
                <a:lnTo>
                  <a:pt x="110" y="128"/>
                </a:lnTo>
                <a:lnTo>
                  <a:pt x="104" y="140"/>
                </a:lnTo>
                <a:lnTo>
                  <a:pt x="36" y="140"/>
                </a:lnTo>
                <a:close/>
                <a:moveTo>
                  <a:pt x="192" y="104"/>
                </a:moveTo>
                <a:lnTo>
                  <a:pt x="192" y="104"/>
                </a:lnTo>
                <a:lnTo>
                  <a:pt x="204" y="110"/>
                </a:lnTo>
                <a:lnTo>
                  <a:pt x="214" y="118"/>
                </a:lnTo>
                <a:lnTo>
                  <a:pt x="222" y="128"/>
                </a:lnTo>
                <a:lnTo>
                  <a:pt x="228" y="140"/>
                </a:lnTo>
                <a:lnTo>
                  <a:pt x="296" y="140"/>
                </a:lnTo>
                <a:lnTo>
                  <a:pt x="296" y="140"/>
                </a:lnTo>
                <a:lnTo>
                  <a:pt x="290" y="120"/>
                </a:lnTo>
                <a:lnTo>
                  <a:pt x="282" y="104"/>
                </a:lnTo>
                <a:lnTo>
                  <a:pt x="272" y="88"/>
                </a:lnTo>
                <a:lnTo>
                  <a:pt x="260" y="72"/>
                </a:lnTo>
                <a:lnTo>
                  <a:pt x="244" y="60"/>
                </a:lnTo>
                <a:lnTo>
                  <a:pt x="228" y="50"/>
                </a:lnTo>
                <a:lnTo>
                  <a:pt x="212" y="42"/>
                </a:lnTo>
                <a:lnTo>
                  <a:pt x="192" y="36"/>
                </a:lnTo>
                <a:lnTo>
                  <a:pt x="192" y="104"/>
                </a:lnTo>
                <a:close/>
                <a:moveTo>
                  <a:pt x="228" y="192"/>
                </a:moveTo>
                <a:lnTo>
                  <a:pt x="228" y="192"/>
                </a:lnTo>
                <a:lnTo>
                  <a:pt x="222" y="204"/>
                </a:lnTo>
                <a:lnTo>
                  <a:pt x="214" y="214"/>
                </a:lnTo>
                <a:lnTo>
                  <a:pt x="204" y="222"/>
                </a:lnTo>
                <a:lnTo>
                  <a:pt x="192" y="228"/>
                </a:lnTo>
                <a:lnTo>
                  <a:pt x="192" y="296"/>
                </a:lnTo>
                <a:lnTo>
                  <a:pt x="192" y="296"/>
                </a:lnTo>
                <a:lnTo>
                  <a:pt x="212" y="290"/>
                </a:lnTo>
                <a:lnTo>
                  <a:pt x="228" y="282"/>
                </a:lnTo>
                <a:lnTo>
                  <a:pt x="244" y="272"/>
                </a:lnTo>
                <a:lnTo>
                  <a:pt x="260" y="260"/>
                </a:lnTo>
                <a:lnTo>
                  <a:pt x="272" y="246"/>
                </a:lnTo>
                <a:lnTo>
                  <a:pt x="282" y="228"/>
                </a:lnTo>
                <a:lnTo>
                  <a:pt x="290" y="212"/>
                </a:lnTo>
                <a:lnTo>
                  <a:pt x="296" y="192"/>
                </a:lnTo>
                <a:lnTo>
                  <a:pt x="228" y="192"/>
                </a:lnTo>
                <a:close/>
                <a:moveTo>
                  <a:pt x="140" y="228"/>
                </a:moveTo>
                <a:lnTo>
                  <a:pt x="140" y="228"/>
                </a:lnTo>
                <a:lnTo>
                  <a:pt x="128" y="222"/>
                </a:lnTo>
                <a:lnTo>
                  <a:pt x="118" y="214"/>
                </a:lnTo>
                <a:lnTo>
                  <a:pt x="110" y="204"/>
                </a:lnTo>
                <a:lnTo>
                  <a:pt x="104" y="192"/>
                </a:lnTo>
                <a:lnTo>
                  <a:pt x="36" y="192"/>
                </a:lnTo>
                <a:lnTo>
                  <a:pt x="36" y="192"/>
                </a:lnTo>
                <a:lnTo>
                  <a:pt x="42" y="212"/>
                </a:lnTo>
                <a:lnTo>
                  <a:pt x="50" y="228"/>
                </a:lnTo>
                <a:lnTo>
                  <a:pt x="60" y="244"/>
                </a:lnTo>
                <a:lnTo>
                  <a:pt x="72" y="260"/>
                </a:lnTo>
                <a:lnTo>
                  <a:pt x="88" y="272"/>
                </a:lnTo>
                <a:lnTo>
                  <a:pt x="104" y="282"/>
                </a:lnTo>
                <a:lnTo>
                  <a:pt x="120" y="290"/>
                </a:lnTo>
                <a:lnTo>
                  <a:pt x="140" y="296"/>
                </a:lnTo>
                <a:lnTo>
                  <a:pt x="140" y="228"/>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825">
            <a:extLst>
              <a:ext uri="{FF2B5EF4-FFF2-40B4-BE49-F238E27FC236}">
                <a16:creationId xmlns:a16="http://schemas.microsoft.com/office/drawing/2014/main" id="{927EDD98-6F1F-45A3-9630-62BDA4D8FC90}"/>
              </a:ext>
            </a:extLst>
          </p:cNvPr>
          <p:cNvSpPr>
            <a:spLocks noEditPoints="1"/>
          </p:cNvSpPr>
          <p:nvPr/>
        </p:nvSpPr>
        <p:spPr bwMode="auto">
          <a:xfrm>
            <a:off x="3877258" y="2862316"/>
            <a:ext cx="299080" cy="409397"/>
          </a:xfrm>
          <a:custGeom>
            <a:avLst/>
            <a:gdLst>
              <a:gd name="T0" fmla="*/ 244 w 244"/>
              <a:gd name="T1" fmla="*/ 162 h 334"/>
              <a:gd name="T2" fmla="*/ 242 w 244"/>
              <a:gd name="T3" fmla="*/ 166 h 334"/>
              <a:gd name="T4" fmla="*/ 238 w 244"/>
              <a:gd name="T5" fmla="*/ 172 h 334"/>
              <a:gd name="T6" fmla="*/ 188 w 244"/>
              <a:gd name="T7" fmla="*/ 172 h 334"/>
              <a:gd name="T8" fmla="*/ 188 w 244"/>
              <a:gd name="T9" fmla="*/ 114 h 334"/>
              <a:gd name="T10" fmla="*/ 184 w 244"/>
              <a:gd name="T11" fmla="*/ 88 h 334"/>
              <a:gd name="T12" fmla="*/ 168 w 244"/>
              <a:gd name="T13" fmla="*/ 68 h 334"/>
              <a:gd name="T14" fmla="*/ 148 w 244"/>
              <a:gd name="T15" fmla="*/ 54 h 334"/>
              <a:gd name="T16" fmla="*/ 122 w 244"/>
              <a:gd name="T17" fmla="*/ 48 h 334"/>
              <a:gd name="T18" fmla="*/ 108 w 244"/>
              <a:gd name="T19" fmla="*/ 50 h 334"/>
              <a:gd name="T20" fmla="*/ 84 w 244"/>
              <a:gd name="T21" fmla="*/ 60 h 334"/>
              <a:gd name="T22" fmla="*/ 66 w 244"/>
              <a:gd name="T23" fmla="*/ 78 h 334"/>
              <a:gd name="T24" fmla="*/ 58 w 244"/>
              <a:gd name="T25" fmla="*/ 100 h 334"/>
              <a:gd name="T26" fmla="*/ 56 w 244"/>
              <a:gd name="T27" fmla="*/ 172 h 334"/>
              <a:gd name="T28" fmla="*/ 10 w 244"/>
              <a:gd name="T29" fmla="*/ 172 h 334"/>
              <a:gd name="T30" fmla="*/ 4 w 244"/>
              <a:gd name="T31" fmla="*/ 170 h 334"/>
              <a:gd name="T32" fmla="*/ 0 w 244"/>
              <a:gd name="T33" fmla="*/ 162 h 334"/>
              <a:gd name="T34" fmla="*/ 0 w 244"/>
              <a:gd name="T35" fmla="*/ 10 h 334"/>
              <a:gd name="T36" fmla="*/ 4 w 244"/>
              <a:gd name="T37" fmla="*/ 2 h 334"/>
              <a:gd name="T38" fmla="*/ 10 w 244"/>
              <a:gd name="T39" fmla="*/ 0 h 334"/>
              <a:gd name="T40" fmla="*/ 234 w 244"/>
              <a:gd name="T41" fmla="*/ 0 h 334"/>
              <a:gd name="T42" fmla="*/ 240 w 244"/>
              <a:gd name="T43" fmla="*/ 2 h 334"/>
              <a:gd name="T44" fmla="*/ 244 w 244"/>
              <a:gd name="T45" fmla="*/ 10 h 334"/>
              <a:gd name="T46" fmla="*/ 222 w 244"/>
              <a:gd name="T47" fmla="*/ 334 h 334"/>
              <a:gd name="T48" fmla="*/ 102 w 244"/>
              <a:gd name="T49" fmla="*/ 122 h 334"/>
              <a:gd name="T50" fmla="*/ 222 w 244"/>
              <a:gd name="T51" fmla="*/ 334 h 334"/>
              <a:gd name="T52" fmla="*/ 114 w 244"/>
              <a:gd name="T53" fmla="*/ 156 h 334"/>
              <a:gd name="T54" fmla="*/ 128 w 244"/>
              <a:gd name="T55" fmla="*/ 138 h 334"/>
              <a:gd name="T56" fmla="*/ 114 w 244"/>
              <a:gd name="T57" fmla="*/ 172 h 334"/>
              <a:gd name="T58" fmla="*/ 134 w 244"/>
              <a:gd name="T59" fmla="*/ 206 h 334"/>
              <a:gd name="T60" fmla="*/ 114 w 244"/>
              <a:gd name="T61" fmla="*/ 172 h 334"/>
              <a:gd name="T62" fmla="*/ 134 w 244"/>
              <a:gd name="T63" fmla="*/ 226 h 334"/>
              <a:gd name="T64" fmla="*/ 104 w 244"/>
              <a:gd name="T65" fmla="*/ 30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334">
                <a:moveTo>
                  <a:pt x="244" y="10"/>
                </a:moveTo>
                <a:lnTo>
                  <a:pt x="244" y="162"/>
                </a:lnTo>
                <a:lnTo>
                  <a:pt x="244" y="162"/>
                </a:lnTo>
                <a:lnTo>
                  <a:pt x="242" y="166"/>
                </a:lnTo>
                <a:lnTo>
                  <a:pt x="240" y="170"/>
                </a:lnTo>
                <a:lnTo>
                  <a:pt x="238" y="172"/>
                </a:lnTo>
                <a:lnTo>
                  <a:pt x="234" y="172"/>
                </a:lnTo>
                <a:lnTo>
                  <a:pt x="188" y="172"/>
                </a:lnTo>
                <a:lnTo>
                  <a:pt x="188" y="114"/>
                </a:lnTo>
                <a:lnTo>
                  <a:pt x="188" y="114"/>
                </a:lnTo>
                <a:lnTo>
                  <a:pt x="186" y="100"/>
                </a:lnTo>
                <a:lnTo>
                  <a:pt x="184" y="88"/>
                </a:lnTo>
                <a:lnTo>
                  <a:pt x="176" y="78"/>
                </a:lnTo>
                <a:lnTo>
                  <a:pt x="168" y="68"/>
                </a:lnTo>
                <a:lnTo>
                  <a:pt x="160" y="60"/>
                </a:lnTo>
                <a:lnTo>
                  <a:pt x="148" y="54"/>
                </a:lnTo>
                <a:lnTo>
                  <a:pt x="136" y="50"/>
                </a:lnTo>
                <a:lnTo>
                  <a:pt x="122" y="48"/>
                </a:lnTo>
                <a:lnTo>
                  <a:pt x="122" y="48"/>
                </a:lnTo>
                <a:lnTo>
                  <a:pt x="108" y="50"/>
                </a:lnTo>
                <a:lnTo>
                  <a:pt x="96" y="54"/>
                </a:lnTo>
                <a:lnTo>
                  <a:pt x="84" y="60"/>
                </a:lnTo>
                <a:lnTo>
                  <a:pt x="76" y="68"/>
                </a:lnTo>
                <a:lnTo>
                  <a:pt x="66" y="78"/>
                </a:lnTo>
                <a:lnTo>
                  <a:pt x="60" y="88"/>
                </a:lnTo>
                <a:lnTo>
                  <a:pt x="58" y="100"/>
                </a:lnTo>
                <a:lnTo>
                  <a:pt x="56" y="114"/>
                </a:lnTo>
                <a:lnTo>
                  <a:pt x="56" y="172"/>
                </a:lnTo>
                <a:lnTo>
                  <a:pt x="10" y="172"/>
                </a:lnTo>
                <a:lnTo>
                  <a:pt x="10" y="172"/>
                </a:lnTo>
                <a:lnTo>
                  <a:pt x="6" y="172"/>
                </a:lnTo>
                <a:lnTo>
                  <a:pt x="4" y="170"/>
                </a:lnTo>
                <a:lnTo>
                  <a:pt x="2" y="166"/>
                </a:lnTo>
                <a:lnTo>
                  <a:pt x="0" y="162"/>
                </a:lnTo>
                <a:lnTo>
                  <a:pt x="0" y="10"/>
                </a:lnTo>
                <a:lnTo>
                  <a:pt x="0" y="10"/>
                </a:lnTo>
                <a:lnTo>
                  <a:pt x="2" y="6"/>
                </a:lnTo>
                <a:lnTo>
                  <a:pt x="4" y="2"/>
                </a:lnTo>
                <a:lnTo>
                  <a:pt x="6" y="0"/>
                </a:lnTo>
                <a:lnTo>
                  <a:pt x="10" y="0"/>
                </a:lnTo>
                <a:lnTo>
                  <a:pt x="234" y="0"/>
                </a:lnTo>
                <a:lnTo>
                  <a:pt x="234" y="0"/>
                </a:lnTo>
                <a:lnTo>
                  <a:pt x="238" y="0"/>
                </a:lnTo>
                <a:lnTo>
                  <a:pt x="240" y="2"/>
                </a:lnTo>
                <a:lnTo>
                  <a:pt x="242" y="6"/>
                </a:lnTo>
                <a:lnTo>
                  <a:pt x="244" y="10"/>
                </a:lnTo>
                <a:lnTo>
                  <a:pt x="244" y="10"/>
                </a:lnTo>
                <a:close/>
                <a:moveTo>
                  <a:pt x="222" y="334"/>
                </a:moveTo>
                <a:lnTo>
                  <a:pt x="22" y="334"/>
                </a:lnTo>
                <a:lnTo>
                  <a:pt x="102" y="122"/>
                </a:lnTo>
                <a:lnTo>
                  <a:pt x="142" y="122"/>
                </a:lnTo>
                <a:lnTo>
                  <a:pt x="222" y="334"/>
                </a:lnTo>
                <a:close/>
                <a:moveTo>
                  <a:pt x="116" y="138"/>
                </a:moveTo>
                <a:lnTo>
                  <a:pt x="114" y="156"/>
                </a:lnTo>
                <a:lnTo>
                  <a:pt x="130" y="156"/>
                </a:lnTo>
                <a:lnTo>
                  <a:pt x="128" y="138"/>
                </a:lnTo>
                <a:lnTo>
                  <a:pt x="116" y="138"/>
                </a:lnTo>
                <a:close/>
                <a:moveTo>
                  <a:pt x="114" y="172"/>
                </a:moveTo>
                <a:lnTo>
                  <a:pt x="110" y="206"/>
                </a:lnTo>
                <a:lnTo>
                  <a:pt x="134" y="206"/>
                </a:lnTo>
                <a:lnTo>
                  <a:pt x="130" y="172"/>
                </a:lnTo>
                <a:lnTo>
                  <a:pt x="114" y="172"/>
                </a:lnTo>
                <a:close/>
                <a:moveTo>
                  <a:pt x="140" y="300"/>
                </a:moveTo>
                <a:lnTo>
                  <a:pt x="134" y="226"/>
                </a:lnTo>
                <a:lnTo>
                  <a:pt x="110" y="226"/>
                </a:lnTo>
                <a:lnTo>
                  <a:pt x="104" y="300"/>
                </a:lnTo>
                <a:lnTo>
                  <a:pt x="140" y="3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Rectangle 86">
            <a:extLst>
              <a:ext uri="{FF2B5EF4-FFF2-40B4-BE49-F238E27FC236}">
                <a16:creationId xmlns:a16="http://schemas.microsoft.com/office/drawing/2014/main" id="{2D9F13E5-A8A6-468F-8D76-38F9A6F3F8B6}"/>
              </a:ext>
            </a:extLst>
          </p:cNvPr>
          <p:cNvSpPr/>
          <p:nvPr/>
        </p:nvSpPr>
        <p:spPr>
          <a:xfrm>
            <a:off x="0" y="297951"/>
            <a:ext cx="10253609"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8" name="Google Shape;398;p69">
            <a:extLst>
              <a:ext uri="{FF2B5EF4-FFF2-40B4-BE49-F238E27FC236}">
                <a16:creationId xmlns:a16="http://schemas.microsoft.com/office/drawing/2014/main" id="{D7FB9DE6-80DA-4020-8657-C8441EEAB5E3}"/>
              </a:ext>
            </a:extLst>
          </p:cNvPr>
          <p:cNvSpPr txBox="1">
            <a:spLocks/>
          </p:cNvSpPr>
          <p:nvPr/>
        </p:nvSpPr>
        <p:spPr>
          <a:xfrm>
            <a:off x="442913" y="376142"/>
            <a:ext cx="741838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hr-HR" sz="3000" b="1" kern="0" dirty="0">
                <a:solidFill>
                  <a:srgbClr val="464646"/>
                </a:solidFill>
                <a:latin typeface="Georgia"/>
                <a:ea typeface="Georgia"/>
                <a:cs typeface="Georgia"/>
                <a:sym typeface="Georgia"/>
              </a:rPr>
              <a:t>Financing </a:t>
            </a:r>
            <a:r>
              <a:rPr lang="hr-HR" sz="3000" b="1" kern="0" dirty="0" err="1">
                <a:solidFill>
                  <a:srgbClr val="464646"/>
                </a:solidFill>
                <a:latin typeface="Georgia"/>
                <a:ea typeface="Georgia"/>
                <a:cs typeface="Georgia"/>
                <a:sym typeface="Georgia"/>
              </a:rPr>
              <a:t>instruments</a:t>
            </a:r>
            <a:endParaRPr kumimoji="0" lang="en-US"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spTree>
    <p:extLst>
      <p:ext uri="{BB962C8B-B14F-4D97-AF65-F5344CB8AC3E}">
        <p14:creationId xmlns:p14="http://schemas.microsoft.com/office/powerpoint/2010/main" val="32777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6E34C4-FC7A-4D03-9A13-280E91AA558D}"/>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48EC16BA-3830-46A5-A540-A36D834DA5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dirty="0"/>
          </a:p>
        </p:txBody>
      </p:sp>
      <p:sp>
        <p:nvSpPr>
          <p:cNvPr id="3" name="Google Shape;398;p69">
            <a:extLst>
              <a:ext uri="{FF2B5EF4-FFF2-40B4-BE49-F238E27FC236}">
                <a16:creationId xmlns:a16="http://schemas.microsoft.com/office/drawing/2014/main" id="{2B131FDD-9636-4B98-ADAF-095819E09F2D}"/>
              </a:ext>
            </a:extLst>
          </p:cNvPr>
          <p:cNvSpPr txBox="1">
            <a:spLocks/>
          </p:cNvSpPr>
          <p:nvPr/>
        </p:nvSpPr>
        <p:spPr>
          <a:xfrm>
            <a:off x="257978" y="363209"/>
            <a:ext cx="10570984"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Institutional framework of the Republic of Croatia</a:t>
            </a:r>
            <a:endParaRPr kumimoji="0" lang="en-US"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sp>
        <p:nvSpPr>
          <p:cNvPr id="5" name="Rectangle: Rounded Corners 4">
            <a:extLst>
              <a:ext uri="{FF2B5EF4-FFF2-40B4-BE49-F238E27FC236}">
                <a16:creationId xmlns:a16="http://schemas.microsoft.com/office/drawing/2014/main" id="{2CF4659B-D40C-4D45-9327-6E5A802B7158}"/>
              </a:ext>
            </a:extLst>
          </p:cNvPr>
          <p:cNvSpPr/>
          <p:nvPr/>
        </p:nvSpPr>
        <p:spPr>
          <a:xfrm>
            <a:off x="4382947" y="1296364"/>
            <a:ext cx="3426106" cy="100699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a:extLst>
              <a:ext uri="{FF2B5EF4-FFF2-40B4-BE49-F238E27FC236}">
                <a16:creationId xmlns:a16="http://schemas.microsoft.com/office/drawing/2014/main" id="{CE481094-D623-4738-8846-533999EBF774}"/>
              </a:ext>
            </a:extLst>
          </p:cNvPr>
          <p:cNvSpPr txBox="1"/>
          <p:nvPr/>
        </p:nvSpPr>
        <p:spPr>
          <a:xfrm>
            <a:off x="4585504" y="1407447"/>
            <a:ext cx="3020992" cy="784830"/>
          </a:xfrm>
          <a:prstGeom prst="rect">
            <a:avLst/>
          </a:prstGeom>
          <a:noFill/>
        </p:spPr>
        <p:txBody>
          <a:bodyPr wrap="square" rtlCol="0">
            <a:spAutoFit/>
          </a:bodyPr>
          <a:lstStyle/>
          <a:p>
            <a:pPr algn="ctr"/>
            <a:r>
              <a:rPr lang="en-US" sz="1500" b="1" dirty="0">
                <a:solidFill>
                  <a:schemeClr val="bg1"/>
                </a:solidFill>
              </a:rPr>
              <a:t>Ministry of Regional Development and EU Funds (Coordinating Body)</a:t>
            </a:r>
          </a:p>
        </p:txBody>
      </p:sp>
      <p:cxnSp>
        <p:nvCxnSpPr>
          <p:cNvPr id="8" name="Connector: Elbow 7">
            <a:extLst>
              <a:ext uri="{FF2B5EF4-FFF2-40B4-BE49-F238E27FC236}">
                <a16:creationId xmlns:a16="http://schemas.microsoft.com/office/drawing/2014/main" id="{CB511DD5-CF46-4107-869D-BA29ADEF5D60}"/>
              </a:ext>
            </a:extLst>
          </p:cNvPr>
          <p:cNvCxnSpPr>
            <a:stCxn id="5" idx="1"/>
          </p:cNvCxnSpPr>
          <p:nvPr/>
        </p:nvCxnSpPr>
        <p:spPr>
          <a:xfrm rot="10800000" flipV="1">
            <a:off x="3634451" y="1799863"/>
            <a:ext cx="748496" cy="931762"/>
          </a:xfrm>
          <a:prstGeom prst="bentConnector2">
            <a:avLst/>
          </a:prstGeom>
          <a:ln>
            <a:solidFill>
              <a:schemeClr val="accent4"/>
            </a:solidFill>
            <a:tailEnd type="triangle"/>
          </a:ln>
        </p:spPr>
        <p:style>
          <a:lnRef idx="3">
            <a:schemeClr val="accent2"/>
          </a:lnRef>
          <a:fillRef idx="0">
            <a:schemeClr val="accent2"/>
          </a:fillRef>
          <a:effectRef idx="2">
            <a:schemeClr val="accent2"/>
          </a:effectRef>
          <a:fontRef idx="minor">
            <a:schemeClr val="tx1"/>
          </a:fontRef>
        </p:style>
      </p:cxnSp>
      <p:cxnSp>
        <p:nvCxnSpPr>
          <p:cNvPr id="12" name="Connector: Elbow 11">
            <a:extLst>
              <a:ext uri="{FF2B5EF4-FFF2-40B4-BE49-F238E27FC236}">
                <a16:creationId xmlns:a16="http://schemas.microsoft.com/office/drawing/2014/main" id="{4757604D-445C-426C-B706-5BB21F92DC3A}"/>
              </a:ext>
            </a:extLst>
          </p:cNvPr>
          <p:cNvCxnSpPr>
            <a:stCxn id="5" idx="3"/>
          </p:cNvCxnSpPr>
          <p:nvPr/>
        </p:nvCxnSpPr>
        <p:spPr>
          <a:xfrm>
            <a:off x="7809053" y="1799863"/>
            <a:ext cx="906684" cy="931763"/>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grpSp>
        <p:nvGrpSpPr>
          <p:cNvPr id="15" name="Group 14">
            <a:extLst>
              <a:ext uri="{FF2B5EF4-FFF2-40B4-BE49-F238E27FC236}">
                <a16:creationId xmlns:a16="http://schemas.microsoft.com/office/drawing/2014/main" id="{689D924C-A28E-4D54-9CB9-8217B68B51F1}"/>
              </a:ext>
            </a:extLst>
          </p:cNvPr>
          <p:cNvGrpSpPr/>
          <p:nvPr/>
        </p:nvGrpSpPr>
        <p:grpSpPr>
          <a:xfrm>
            <a:off x="544010" y="2690336"/>
            <a:ext cx="3593939" cy="738664"/>
            <a:chOff x="544010" y="2690336"/>
            <a:chExt cx="3593939" cy="738664"/>
          </a:xfrm>
        </p:grpSpPr>
        <p:sp>
          <p:nvSpPr>
            <p:cNvPr id="13" name="Rectangle: Rounded Corners 12">
              <a:extLst>
                <a:ext uri="{FF2B5EF4-FFF2-40B4-BE49-F238E27FC236}">
                  <a16:creationId xmlns:a16="http://schemas.microsoft.com/office/drawing/2014/main" id="{D32ADADC-CD92-463A-9438-1F662AC981A0}"/>
                </a:ext>
              </a:extLst>
            </p:cNvPr>
            <p:cNvSpPr/>
            <p:nvPr/>
          </p:nvSpPr>
          <p:spPr>
            <a:xfrm>
              <a:off x="544010" y="2731626"/>
              <a:ext cx="3275636" cy="69737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TextBox 13">
              <a:extLst>
                <a:ext uri="{FF2B5EF4-FFF2-40B4-BE49-F238E27FC236}">
                  <a16:creationId xmlns:a16="http://schemas.microsoft.com/office/drawing/2014/main" id="{0B8FF371-80C8-4814-B04E-D9435A3F9AC8}"/>
                </a:ext>
              </a:extLst>
            </p:cNvPr>
            <p:cNvSpPr txBox="1"/>
            <p:nvPr/>
          </p:nvSpPr>
          <p:spPr>
            <a:xfrm>
              <a:off x="544010" y="2690336"/>
              <a:ext cx="3593939" cy="738664"/>
            </a:xfrm>
            <a:prstGeom prst="rect">
              <a:avLst/>
            </a:prstGeom>
            <a:noFill/>
          </p:spPr>
          <p:txBody>
            <a:bodyPr wrap="square" rtlCol="0">
              <a:spAutoFit/>
            </a:bodyPr>
            <a:lstStyle/>
            <a:p>
              <a:r>
                <a:rPr lang="en-US" sz="1400" b="1" dirty="0">
                  <a:solidFill>
                    <a:schemeClr val="bg1"/>
                  </a:solidFill>
                </a:rPr>
                <a:t>Ministry of Regional Development </a:t>
              </a:r>
              <a:endParaRPr lang="hr-HR" sz="1400" b="1" dirty="0">
                <a:solidFill>
                  <a:schemeClr val="bg1"/>
                </a:solidFill>
              </a:endParaRPr>
            </a:p>
            <a:p>
              <a:r>
                <a:rPr lang="en-US" sz="1400" b="1" dirty="0">
                  <a:solidFill>
                    <a:schemeClr val="bg1"/>
                  </a:solidFill>
                </a:rPr>
                <a:t>and EU Funds (Government body – </a:t>
              </a:r>
              <a:endParaRPr lang="hr-HR" sz="1400" b="1" dirty="0">
                <a:solidFill>
                  <a:schemeClr val="bg1"/>
                </a:solidFill>
              </a:endParaRPr>
            </a:p>
            <a:p>
              <a:r>
                <a:rPr lang="en-US" sz="1400" b="1" dirty="0">
                  <a:solidFill>
                    <a:schemeClr val="bg1"/>
                  </a:solidFill>
                </a:rPr>
                <a:t>OP Competitiveness and cohesion)</a:t>
              </a:r>
            </a:p>
          </p:txBody>
        </p:sp>
      </p:grpSp>
      <p:grpSp>
        <p:nvGrpSpPr>
          <p:cNvPr id="16" name="Group 15">
            <a:extLst>
              <a:ext uri="{FF2B5EF4-FFF2-40B4-BE49-F238E27FC236}">
                <a16:creationId xmlns:a16="http://schemas.microsoft.com/office/drawing/2014/main" id="{9112059D-077D-448F-B9B7-57FD8B80F941}"/>
              </a:ext>
            </a:extLst>
          </p:cNvPr>
          <p:cNvGrpSpPr/>
          <p:nvPr/>
        </p:nvGrpSpPr>
        <p:grpSpPr>
          <a:xfrm>
            <a:off x="8492923" y="2738193"/>
            <a:ext cx="3593939" cy="738664"/>
            <a:chOff x="544010" y="2696903"/>
            <a:chExt cx="3593939" cy="738664"/>
          </a:xfrm>
        </p:grpSpPr>
        <p:sp>
          <p:nvSpPr>
            <p:cNvPr id="17" name="Rectangle: Rounded Corners 16">
              <a:extLst>
                <a:ext uri="{FF2B5EF4-FFF2-40B4-BE49-F238E27FC236}">
                  <a16:creationId xmlns:a16="http://schemas.microsoft.com/office/drawing/2014/main" id="{2BA53417-2F3B-4739-8DF3-27006951BE87}"/>
                </a:ext>
              </a:extLst>
            </p:cNvPr>
            <p:cNvSpPr/>
            <p:nvPr/>
          </p:nvSpPr>
          <p:spPr>
            <a:xfrm>
              <a:off x="544010" y="2731626"/>
              <a:ext cx="3275636" cy="69737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TextBox 17">
              <a:extLst>
                <a:ext uri="{FF2B5EF4-FFF2-40B4-BE49-F238E27FC236}">
                  <a16:creationId xmlns:a16="http://schemas.microsoft.com/office/drawing/2014/main" id="{1A37162D-1604-4C0E-85C6-31986EDD7AB8}"/>
                </a:ext>
              </a:extLst>
            </p:cNvPr>
            <p:cNvSpPr txBox="1"/>
            <p:nvPr/>
          </p:nvSpPr>
          <p:spPr>
            <a:xfrm>
              <a:off x="544010" y="2696903"/>
              <a:ext cx="3593939" cy="738664"/>
            </a:xfrm>
            <a:prstGeom prst="rect">
              <a:avLst/>
            </a:prstGeom>
            <a:noFill/>
          </p:spPr>
          <p:txBody>
            <a:bodyPr wrap="square" rtlCol="0">
              <a:spAutoFit/>
            </a:bodyPr>
            <a:lstStyle/>
            <a:p>
              <a:r>
                <a:rPr lang="en-US" sz="1400" b="1" dirty="0">
                  <a:solidFill>
                    <a:schemeClr val="bg1"/>
                  </a:solidFill>
                </a:rPr>
                <a:t>Ministry of Agriculture (Government body – Rural Development Program, </a:t>
              </a:r>
              <a:endParaRPr lang="hr-HR" sz="1400" b="1" dirty="0">
                <a:solidFill>
                  <a:schemeClr val="bg1"/>
                </a:solidFill>
              </a:endParaRPr>
            </a:p>
            <a:p>
              <a:r>
                <a:rPr lang="en-US" sz="1400" b="1" dirty="0">
                  <a:solidFill>
                    <a:schemeClr val="bg1"/>
                  </a:solidFill>
                </a:rPr>
                <a:t>OP Maritime Affairs and Fisheries)</a:t>
              </a:r>
            </a:p>
          </p:txBody>
        </p:sp>
      </p:grpSp>
      <p:grpSp>
        <p:nvGrpSpPr>
          <p:cNvPr id="19" name="Group 18">
            <a:extLst>
              <a:ext uri="{FF2B5EF4-FFF2-40B4-BE49-F238E27FC236}">
                <a16:creationId xmlns:a16="http://schemas.microsoft.com/office/drawing/2014/main" id="{19B70070-0F9E-4796-B8D1-1E47785E5E82}"/>
              </a:ext>
            </a:extLst>
          </p:cNvPr>
          <p:cNvGrpSpPr/>
          <p:nvPr/>
        </p:nvGrpSpPr>
        <p:grpSpPr>
          <a:xfrm>
            <a:off x="4518466" y="2687428"/>
            <a:ext cx="3593939" cy="738664"/>
            <a:chOff x="544010" y="2690336"/>
            <a:chExt cx="3593939" cy="738664"/>
          </a:xfrm>
        </p:grpSpPr>
        <p:sp>
          <p:nvSpPr>
            <p:cNvPr id="20" name="Rectangle: Rounded Corners 19">
              <a:extLst>
                <a:ext uri="{FF2B5EF4-FFF2-40B4-BE49-F238E27FC236}">
                  <a16:creationId xmlns:a16="http://schemas.microsoft.com/office/drawing/2014/main" id="{430F80F0-96DF-478F-95BD-DA25CAF08362}"/>
                </a:ext>
              </a:extLst>
            </p:cNvPr>
            <p:cNvSpPr/>
            <p:nvPr/>
          </p:nvSpPr>
          <p:spPr>
            <a:xfrm>
              <a:off x="544010" y="2731626"/>
              <a:ext cx="3275636" cy="69737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TextBox 20">
              <a:extLst>
                <a:ext uri="{FF2B5EF4-FFF2-40B4-BE49-F238E27FC236}">
                  <a16:creationId xmlns:a16="http://schemas.microsoft.com/office/drawing/2014/main" id="{319616AA-B941-49DC-82DA-B1612EC5FECC}"/>
                </a:ext>
              </a:extLst>
            </p:cNvPr>
            <p:cNvSpPr txBox="1"/>
            <p:nvPr/>
          </p:nvSpPr>
          <p:spPr>
            <a:xfrm>
              <a:off x="544010" y="2690336"/>
              <a:ext cx="3593939" cy="738664"/>
            </a:xfrm>
            <a:prstGeom prst="rect">
              <a:avLst/>
            </a:prstGeom>
            <a:noFill/>
          </p:spPr>
          <p:txBody>
            <a:bodyPr wrap="square" rtlCol="0">
              <a:spAutoFit/>
            </a:bodyPr>
            <a:lstStyle/>
            <a:p>
              <a:r>
                <a:rPr lang="en-US" sz="1400" b="1" dirty="0">
                  <a:solidFill>
                    <a:schemeClr val="bg1"/>
                  </a:solidFill>
                </a:rPr>
                <a:t>Ministry of Regional Development </a:t>
              </a:r>
              <a:endParaRPr lang="hr-HR" sz="1400" b="1" dirty="0">
                <a:solidFill>
                  <a:schemeClr val="bg1"/>
                </a:solidFill>
              </a:endParaRPr>
            </a:p>
            <a:p>
              <a:r>
                <a:rPr lang="en-US" sz="1400" b="1" dirty="0">
                  <a:solidFill>
                    <a:schemeClr val="bg1"/>
                  </a:solidFill>
                </a:rPr>
                <a:t>and EU Funds (Government body – </a:t>
              </a:r>
              <a:endParaRPr lang="hr-HR" sz="1400" b="1" dirty="0">
                <a:solidFill>
                  <a:schemeClr val="bg1"/>
                </a:solidFill>
              </a:endParaRPr>
            </a:p>
            <a:p>
              <a:r>
                <a:rPr lang="en-US" sz="1400" b="1" dirty="0">
                  <a:solidFill>
                    <a:schemeClr val="bg1"/>
                  </a:solidFill>
                </a:rPr>
                <a:t>OP Competitiveness and cohesion)</a:t>
              </a:r>
            </a:p>
          </p:txBody>
        </p:sp>
      </p:grpSp>
      <p:cxnSp>
        <p:nvCxnSpPr>
          <p:cNvPr id="23" name="Straight Arrow Connector 22">
            <a:extLst>
              <a:ext uri="{FF2B5EF4-FFF2-40B4-BE49-F238E27FC236}">
                <a16:creationId xmlns:a16="http://schemas.microsoft.com/office/drawing/2014/main" id="{69F8882A-C73E-4388-8C57-FCB20B827B5B}"/>
              </a:ext>
            </a:extLst>
          </p:cNvPr>
          <p:cNvCxnSpPr>
            <a:stCxn id="5" idx="2"/>
          </p:cNvCxnSpPr>
          <p:nvPr/>
        </p:nvCxnSpPr>
        <p:spPr>
          <a:xfrm>
            <a:off x="6096000" y="2303361"/>
            <a:ext cx="0" cy="38406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4" name="Rectangle: Rounded Corners 23">
            <a:extLst>
              <a:ext uri="{FF2B5EF4-FFF2-40B4-BE49-F238E27FC236}">
                <a16:creationId xmlns:a16="http://schemas.microsoft.com/office/drawing/2014/main" id="{647D238C-F986-4A41-95B8-F4557027EE9F}"/>
              </a:ext>
            </a:extLst>
          </p:cNvPr>
          <p:cNvSpPr/>
          <p:nvPr/>
        </p:nvSpPr>
        <p:spPr>
          <a:xfrm>
            <a:off x="245492" y="3970193"/>
            <a:ext cx="1963070" cy="212716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6" name="TextBox 25">
            <a:extLst>
              <a:ext uri="{FF2B5EF4-FFF2-40B4-BE49-F238E27FC236}">
                <a16:creationId xmlns:a16="http://schemas.microsoft.com/office/drawing/2014/main" id="{DA20088B-847E-4A30-A631-44E3D374C3EF}"/>
              </a:ext>
            </a:extLst>
          </p:cNvPr>
          <p:cNvSpPr txBox="1"/>
          <p:nvPr/>
        </p:nvSpPr>
        <p:spPr>
          <a:xfrm>
            <a:off x="273897" y="4011036"/>
            <a:ext cx="1963070" cy="1415772"/>
          </a:xfrm>
          <a:prstGeom prst="rect">
            <a:avLst/>
          </a:prstGeom>
          <a:noFill/>
        </p:spPr>
        <p:txBody>
          <a:bodyPr wrap="square" rtlCol="0">
            <a:spAutoFit/>
          </a:bodyPr>
          <a:lstStyle/>
          <a:p>
            <a:pPr algn="ctr"/>
            <a:r>
              <a:rPr lang="en-US" sz="1200" b="1" dirty="0">
                <a:solidFill>
                  <a:schemeClr val="bg1"/>
                </a:solidFill>
              </a:rPr>
              <a:t>Level 1</a:t>
            </a:r>
            <a:endParaRPr lang="hr-HR" sz="1200" b="1" dirty="0">
              <a:solidFill>
                <a:schemeClr val="bg1"/>
              </a:solidFill>
            </a:endParaRPr>
          </a:p>
          <a:p>
            <a:pPr algn="ctr"/>
            <a:r>
              <a:rPr lang="en-US" sz="1200" b="1" dirty="0">
                <a:solidFill>
                  <a:schemeClr val="bg1"/>
                </a:solidFill>
              </a:rPr>
              <a:t>Intermediate</a:t>
            </a:r>
            <a:r>
              <a:rPr lang="hr-HR" sz="1200" b="1" dirty="0">
                <a:solidFill>
                  <a:schemeClr val="bg1"/>
                </a:solidFill>
              </a:rPr>
              <a:t> </a:t>
            </a:r>
            <a:r>
              <a:rPr lang="en-US" sz="1200" b="1" dirty="0">
                <a:solidFill>
                  <a:schemeClr val="bg1"/>
                </a:solidFill>
              </a:rPr>
              <a:t>Bodies:</a:t>
            </a:r>
          </a:p>
          <a:p>
            <a:r>
              <a:rPr lang="en-US" sz="1200" dirty="0">
                <a:solidFill>
                  <a:schemeClr val="bg1"/>
                </a:solidFill>
              </a:rPr>
              <a:t>- Ministry of Economy and Sustainable Development</a:t>
            </a:r>
          </a:p>
          <a:p>
            <a:r>
              <a:rPr lang="en-US" sz="1200" dirty="0">
                <a:solidFill>
                  <a:schemeClr val="bg1"/>
                </a:solidFill>
              </a:rPr>
              <a:t>- Ministry of Physical Planning, Construction and State Assets</a:t>
            </a:r>
            <a:r>
              <a:rPr lang="hr-HR" sz="1400" dirty="0">
                <a:solidFill>
                  <a:schemeClr val="bg1"/>
                </a:solidFill>
              </a:rPr>
              <a:t>, .. </a:t>
            </a:r>
            <a:endParaRPr lang="en-US" sz="1200" dirty="0">
              <a:solidFill>
                <a:schemeClr val="bg1"/>
              </a:solidFill>
            </a:endParaRPr>
          </a:p>
        </p:txBody>
      </p:sp>
      <p:sp>
        <p:nvSpPr>
          <p:cNvPr id="31" name="Rectangle: Rounded Corners 30">
            <a:extLst>
              <a:ext uri="{FF2B5EF4-FFF2-40B4-BE49-F238E27FC236}">
                <a16:creationId xmlns:a16="http://schemas.microsoft.com/office/drawing/2014/main" id="{054F0E0C-7D70-402D-9083-1F292E734B27}"/>
              </a:ext>
            </a:extLst>
          </p:cNvPr>
          <p:cNvSpPr/>
          <p:nvPr/>
        </p:nvSpPr>
        <p:spPr>
          <a:xfrm>
            <a:off x="9805489" y="3968885"/>
            <a:ext cx="1963070" cy="215443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Rectangle: Rounded Corners 31">
            <a:extLst>
              <a:ext uri="{FF2B5EF4-FFF2-40B4-BE49-F238E27FC236}">
                <a16:creationId xmlns:a16="http://schemas.microsoft.com/office/drawing/2014/main" id="{D03E443F-4C29-4359-B273-90FE08DF4227}"/>
              </a:ext>
            </a:extLst>
          </p:cNvPr>
          <p:cNvSpPr/>
          <p:nvPr/>
        </p:nvSpPr>
        <p:spPr>
          <a:xfrm>
            <a:off x="2547984" y="3982518"/>
            <a:ext cx="1963070" cy="212716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3" name="Rectangle: Rounded Corners 32">
            <a:extLst>
              <a:ext uri="{FF2B5EF4-FFF2-40B4-BE49-F238E27FC236}">
                <a16:creationId xmlns:a16="http://schemas.microsoft.com/office/drawing/2014/main" id="{28A0C984-71E0-484E-B017-C61F08C82073}"/>
              </a:ext>
            </a:extLst>
          </p:cNvPr>
          <p:cNvSpPr/>
          <p:nvPr/>
        </p:nvSpPr>
        <p:spPr>
          <a:xfrm>
            <a:off x="4903041" y="3968885"/>
            <a:ext cx="1963070" cy="215443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4" name="Rectangle: Rounded Corners 33">
            <a:extLst>
              <a:ext uri="{FF2B5EF4-FFF2-40B4-BE49-F238E27FC236}">
                <a16:creationId xmlns:a16="http://schemas.microsoft.com/office/drawing/2014/main" id="{3ECF5E54-FE24-4866-B56C-D11F53889BE5}"/>
              </a:ext>
            </a:extLst>
          </p:cNvPr>
          <p:cNvSpPr/>
          <p:nvPr/>
        </p:nvSpPr>
        <p:spPr>
          <a:xfrm>
            <a:off x="7266198" y="4008514"/>
            <a:ext cx="1963070" cy="215443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5" name="TextBox 34">
            <a:extLst>
              <a:ext uri="{FF2B5EF4-FFF2-40B4-BE49-F238E27FC236}">
                <a16:creationId xmlns:a16="http://schemas.microsoft.com/office/drawing/2014/main" id="{E8EB6D94-80DB-40A6-9C7E-0C29C7A4D804}"/>
              </a:ext>
            </a:extLst>
          </p:cNvPr>
          <p:cNvSpPr txBox="1"/>
          <p:nvPr/>
        </p:nvSpPr>
        <p:spPr>
          <a:xfrm>
            <a:off x="2547984" y="4012267"/>
            <a:ext cx="1963070" cy="2154436"/>
          </a:xfrm>
          <a:prstGeom prst="rect">
            <a:avLst/>
          </a:prstGeom>
          <a:noFill/>
        </p:spPr>
        <p:txBody>
          <a:bodyPr wrap="square" rtlCol="0">
            <a:spAutoFit/>
          </a:bodyPr>
          <a:lstStyle/>
          <a:p>
            <a:pPr algn="ctr"/>
            <a:r>
              <a:rPr lang="en-US" sz="1200" b="1" dirty="0">
                <a:solidFill>
                  <a:schemeClr val="bg1"/>
                </a:solidFill>
              </a:rPr>
              <a:t>Level 2 </a:t>
            </a:r>
            <a:endParaRPr lang="hr-HR" sz="1200" b="1" dirty="0">
              <a:solidFill>
                <a:schemeClr val="bg1"/>
              </a:solidFill>
            </a:endParaRPr>
          </a:p>
          <a:p>
            <a:pPr algn="ctr"/>
            <a:r>
              <a:rPr lang="en-US" sz="1200" b="1" dirty="0">
                <a:solidFill>
                  <a:schemeClr val="bg1"/>
                </a:solidFill>
              </a:rPr>
              <a:t>Intermediate Bodies:</a:t>
            </a:r>
          </a:p>
          <a:p>
            <a:pPr algn="ctr"/>
            <a:r>
              <a:rPr lang="en-US" sz="1200" dirty="0">
                <a:solidFill>
                  <a:schemeClr val="bg1"/>
                </a:solidFill>
              </a:rPr>
              <a:t>- Central Finance and Contracting Agency</a:t>
            </a:r>
          </a:p>
          <a:p>
            <a:pPr algn="ctr"/>
            <a:r>
              <a:rPr lang="en-US" sz="1200" dirty="0">
                <a:solidFill>
                  <a:schemeClr val="bg1"/>
                </a:solidFill>
              </a:rPr>
              <a:t>- Croatian Agency for SMEs, Innovations and Investments</a:t>
            </a:r>
          </a:p>
          <a:p>
            <a:pPr algn="ctr"/>
            <a:r>
              <a:rPr lang="en-US" sz="1200" dirty="0">
                <a:solidFill>
                  <a:schemeClr val="bg1"/>
                </a:solidFill>
              </a:rPr>
              <a:t>- Environmental Protection and Energy Efficiency Fund</a:t>
            </a:r>
          </a:p>
          <a:p>
            <a:endParaRPr lang="en-US" sz="1400" dirty="0">
              <a:solidFill>
                <a:schemeClr val="bg1"/>
              </a:solidFill>
            </a:endParaRPr>
          </a:p>
        </p:txBody>
      </p:sp>
      <p:sp>
        <p:nvSpPr>
          <p:cNvPr id="36" name="TextBox 35">
            <a:extLst>
              <a:ext uri="{FF2B5EF4-FFF2-40B4-BE49-F238E27FC236}">
                <a16:creationId xmlns:a16="http://schemas.microsoft.com/office/drawing/2014/main" id="{0AC84612-3CC9-4AFC-9023-C1CB9EEC71BF}"/>
              </a:ext>
            </a:extLst>
          </p:cNvPr>
          <p:cNvSpPr txBox="1"/>
          <p:nvPr/>
        </p:nvSpPr>
        <p:spPr>
          <a:xfrm>
            <a:off x="4911141" y="3968885"/>
            <a:ext cx="1963070" cy="2154436"/>
          </a:xfrm>
          <a:prstGeom prst="rect">
            <a:avLst/>
          </a:prstGeom>
          <a:noFill/>
        </p:spPr>
        <p:txBody>
          <a:bodyPr wrap="square" rtlCol="0">
            <a:spAutoFit/>
          </a:bodyPr>
          <a:lstStyle/>
          <a:p>
            <a:pPr algn="ctr"/>
            <a:r>
              <a:rPr lang="en-US" sz="1200" b="1" dirty="0">
                <a:solidFill>
                  <a:schemeClr val="bg1"/>
                </a:solidFill>
              </a:rPr>
              <a:t>Level 1 </a:t>
            </a:r>
            <a:endParaRPr lang="hr-HR" sz="1200" b="1" dirty="0">
              <a:solidFill>
                <a:schemeClr val="bg1"/>
              </a:solidFill>
            </a:endParaRPr>
          </a:p>
          <a:p>
            <a:pPr algn="ctr"/>
            <a:r>
              <a:rPr lang="en-US" sz="1200" b="1" dirty="0">
                <a:solidFill>
                  <a:schemeClr val="bg1"/>
                </a:solidFill>
              </a:rPr>
              <a:t>Intermediate Bodies:</a:t>
            </a:r>
          </a:p>
          <a:p>
            <a:pPr algn="ctr"/>
            <a:r>
              <a:rPr lang="en-US" sz="1200" dirty="0">
                <a:solidFill>
                  <a:schemeClr val="bg1"/>
                </a:solidFill>
              </a:rPr>
              <a:t>- Ministry of </a:t>
            </a:r>
            <a:r>
              <a:rPr lang="en-US" sz="1200" dirty="0" err="1">
                <a:solidFill>
                  <a:schemeClr val="bg1"/>
                </a:solidFill>
              </a:rPr>
              <a:t>Labour</a:t>
            </a:r>
            <a:r>
              <a:rPr lang="en-US" sz="1200" dirty="0">
                <a:solidFill>
                  <a:schemeClr val="bg1"/>
                </a:solidFill>
              </a:rPr>
              <a:t>, Pension System, Family and Social Policy</a:t>
            </a:r>
          </a:p>
          <a:p>
            <a:pPr algn="ctr"/>
            <a:r>
              <a:rPr lang="en-US" sz="1200" dirty="0">
                <a:solidFill>
                  <a:schemeClr val="bg1"/>
                </a:solidFill>
              </a:rPr>
              <a:t>- Ministry of Tourism and Sport</a:t>
            </a:r>
          </a:p>
          <a:p>
            <a:pPr algn="ctr"/>
            <a:r>
              <a:rPr lang="en-US" sz="1200" dirty="0">
                <a:solidFill>
                  <a:schemeClr val="bg1"/>
                </a:solidFill>
              </a:rPr>
              <a:t>-Office for Cooperation with NGOs</a:t>
            </a:r>
          </a:p>
          <a:p>
            <a:pPr algn="ctr"/>
            <a:r>
              <a:rPr lang="en-US" sz="1200" dirty="0">
                <a:solidFill>
                  <a:schemeClr val="bg1"/>
                </a:solidFill>
              </a:rPr>
              <a:t>- ...</a:t>
            </a:r>
          </a:p>
          <a:p>
            <a:endParaRPr lang="en-US" sz="1400" dirty="0">
              <a:solidFill>
                <a:schemeClr val="bg1"/>
              </a:solidFill>
            </a:endParaRPr>
          </a:p>
        </p:txBody>
      </p:sp>
      <p:sp>
        <p:nvSpPr>
          <p:cNvPr id="37" name="TextBox 36">
            <a:extLst>
              <a:ext uri="{FF2B5EF4-FFF2-40B4-BE49-F238E27FC236}">
                <a16:creationId xmlns:a16="http://schemas.microsoft.com/office/drawing/2014/main" id="{5858A3E7-BDF6-410A-9EDA-872160544E07}"/>
              </a:ext>
            </a:extLst>
          </p:cNvPr>
          <p:cNvSpPr txBox="1"/>
          <p:nvPr/>
        </p:nvSpPr>
        <p:spPr>
          <a:xfrm>
            <a:off x="7280860" y="4015081"/>
            <a:ext cx="1963070" cy="1415772"/>
          </a:xfrm>
          <a:prstGeom prst="rect">
            <a:avLst/>
          </a:prstGeom>
          <a:noFill/>
        </p:spPr>
        <p:txBody>
          <a:bodyPr wrap="square" rtlCol="0">
            <a:spAutoFit/>
          </a:bodyPr>
          <a:lstStyle/>
          <a:p>
            <a:pPr algn="ctr"/>
            <a:r>
              <a:rPr lang="en-US" sz="1200" b="1" dirty="0">
                <a:solidFill>
                  <a:schemeClr val="bg1"/>
                </a:solidFill>
              </a:rPr>
              <a:t>Level 2 </a:t>
            </a:r>
            <a:endParaRPr lang="hr-HR" sz="1200" b="1" dirty="0">
              <a:solidFill>
                <a:schemeClr val="bg1"/>
              </a:solidFill>
            </a:endParaRPr>
          </a:p>
          <a:p>
            <a:pPr algn="ctr"/>
            <a:r>
              <a:rPr lang="en-US" sz="1200" b="1" dirty="0">
                <a:solidFill>
                  <a:schemeClr val="bg1"/>
                </a:solidFill>
              </a:rPr>
              <a:t>Intermediate Bodies:</a:t>
            </a:r>
          </a:p>
          <a:p>
            <a:pPr algn="ctr"/>
            <a:r>
              <a:rPr lang="en-US" sz="1200" dirty="0">
                <a:solidFill>
                  <a:schemeClr val="bg1"/>
                </a:solidFill>
              </a:rPr>
              <a:t>- Croatian Employment Service</a:t>
            </a:r>
          </a:p>
          <a:p>
            <a:pPr algn="ctr"/>
            <a:r>
              <a:rPr lang="en-US" sz="1200" dirty="0">
                <a:solidFill>
                  <a:schemeClr val="bg1"/>
                </a:solidFill>
              </a:rPr>
              <a:t>- National Foundation for Civil Society Development</a:t>
            </a:r>
          </a:p>
          <a:p>
            <a:endParaRPr lang="en-US" sz="1400" dirty="0">
              <a:solidFill>
                <a:schemeClr val="bg1"/>
              </a:solidFill>
            </a:endParaRPr>
          </a:p>
        </p:txBody>
      </p:sp>
      <p:sp>
        <p:nvSpPr>
          <p:cNvPr id="38" name="TextBox 37">
            <a:extLst>
              <a:ext uri="{FF2B5EF4-FFF2-40B4-BE49-F238E27FC236}">
                <a16:creationId xmlns:a16="http://schemas.microsoft.com/office/drawing/2014/main" id="{445016C3-3D3C-4B22-809B-796991D541DB}"/>
              </a:ext>
            </a:extLst>
          </p:cNvPr>
          <p:cNvSpPr txBox="1"/>
          <p:nvPr/>
        </p:nvSpPr>
        <p:spPr>
          <a:xfrm>
            <a:off x="9847427" y="4003046"/>
            <a:ext cx="1963070" cy="1415772"/>
          </a:xfrm>
          <a:prstGeom prst="rect">
            <a:avLst/>
          </a:prstGeom>
          <a:noFill/>
        </p:spPr>
        <p:txBody>
          <a:bodyPr wrap="square" rtlCol="0">
            <a:spAutoFit/>
          </a:bodyPr>
          <a:lstStyle/>
          <a:p>
            <a:pPr algn="ctr"/>
            <a:r>
              <a:rPr lang="en-US" sz="1200" b="1" dirty="0">
                <a:solidFill>
                  <a:schemeClr val="bg1"/>
                </a:solidFill>
              </a:rPr>
              <a:t>Level 1 </a:t>
            </a:r>
            <a:endParaRPr lang="hr-HR" sz="1200" b="1" dirty="0">
              <a:solidFill>
                <a:schemeClr val="bg1"/>
              </a:solidFill>
            </a:endParaRPr>
          </a:p>
          <a:p>
            <a:pPr algn="ctr"/>
            <a:r>
              <a:rPr lang="en-US" sz="1200" b="1" dirty="0">
                <a:solidFill>
                  <a:schemeClr val="bg1"/>
                </a:solidFill>
              </a:rPr>
              <a:t>Intermediate Bodies:</a:t>
            </a:r>
          </a:p>
          <a:p>
            <a:pPr algn="ctr"/>
            <a:r>
              <a:rPr lang="en-US" sz="1200" dirty="0">
                <a:solidFill>
                  <a:schemeClr val="bg1"/>
                </a:solidFill>
              </a:rPr>
              <a:t>- Paying Agency for Agriculture, Fisheries and Rural Development (PAAFRD)</a:t>
            </a:r>
          </a:p>
          <a:p>
            <a:endParaRPr lang="en-US" sz="1400" dirty="0">
              <a:solidFill>
                <a:schemeClr val="bg1"/>
              </a:solidFill>
            </a:endParaRPr>
          </a:p>
        </p:txBody>
      </p:sp>
      <p:cxnSp>
        <p:nvCxnSpPr>
          <p:cNvPr id="40" name="Straight Arrow Connector 39">
            <a:extLst>
              <a:ext uri="{FF2B5EF4-FFF2-40B4-BE49-F238E27FC236}">
                <a16:creationId xmlns:a16="http://schemas.microsoft.com/office/drawing/2014/main" id="{75A1E510-ABAE-4D40-9BB8-131DB22BF9D1}"/>
              </a:ext>
            </a:extLst>
          </p:cNvPr>
          <p:cNvCxnSpPr/>
          <p:nvPr/>
        </p:nvCxnSpPr>
        <p:spPr>
          <a:xfrm>
            <a:off x="1227027" y="3426092"/>
            <a:ext cx="0" cy="498595"/>
          </a:xfrm>
          <a:prstGeom prst="straightConnector1">
            <a:avLst/>
          </a:prstGeom>
          <a:ln>
            <a:solidFill>
              <a:schemeClr val="bg2"/>
            </a:solidFill>
            <a:tailEnd type="triangle"/>
          </a:ln>
        </p:spPr>
        <p:style>
          <a:lnRef idx="3">
            <a:schemeClr val="accent6"/>
          </a:lnRef>
          <a:fillRef idx="0">
            <a:schemeClr val="accent6"/>
          </a:fillRef>
          <a:effectRef idx="2">
            <a:schemeClr val="accent6"/>
          </a:effectRef>
          <a:fontRef idx="minor">
            <a:schemeClr val="tx1"/>
          </a:fontRef>
        </p:style>
      </p:cxnSp>
      <p:cxnSp>
        <p:nvCxnSpPr>
          <p:cNvPr id="42" name="Straight Arrow Connector 41">
            <a:extLst>
              <a:ext uri="{FF2B5EF4-FFF2-40B4-BE49-F238E27FC236}">
                <a16:creationId xmlns:a16="http://schemas.microsoft.com/office/drawing/2014/main" id="{F63D4D85-96FD-4118-9545-56440E353C56}"/>
              </a:ext>
            </a:extLst>
          </p:cNvPr>
          <p:cNvCxnSpPr/>
          <p:nvPr/>
        </p:nvCxnSpPr>
        <p:spPr>
          <a:xfrm>
            <a:off x="3183038" y="3426092"/>
            <a:ext cx="0" cy="512228"/>
          </a:xfrm>
          <a:prstGeom prst="straightConnector1">
            <a:avLst/>
          </a:prstGeom>
          <a:ln>
            <a:solidFill>
              <a:schemeClr val="bg2"/>
            </a:solidFill>
            <a:tailEnd type="triangle"/>
          </a:ln>
        </p:spPr>
        <p:style>
          <a:lnRef idx="3">
            <a:schemeClr val="accent6"/>
          </a:lnRef>
          <a:fillRef idx="0">
            <a:schemeClr val="accent6"/>
          </a:fillRef>
          <a:effectRef idx="2">
            <a:schemeClr val="accent6"/>
          </a:effectRef>
          <a:fontRef idx="minor">
            <a:schemeClr val="tx1"/>
          </a:fontRef>
        </p:style>
      </p:cxnSp>
      <p:cxnSp>
        <p:nvCxnSpPr>
          <p:cNvPr id="44" name="Straight Arrow Connector 43">
            <a:extLst>
              <a:ext uri="{FF2B5EF4-FFF2-40B4-BE49-F238E27FC236}">
                <a16:creationId xmlns:a16="http://schemas.microsoft.com/office/drawing/2014/main" id="{118E44C2-1E9F-4BF2-A37A-E01112B1FC2B}"/>
              </a:ext>
            </a:extLst>
          </p:cNvPr>
          <p:cNvCxnSpPr>
            <a:cxnSpLocks/>
          </p:cNvCxnSpPr>
          <p:nvPr/>
        </p:nvCxnSpPr>
        <p:spPr>
          <a:xfrm>
            <a:off x="5289630" y="3426091"/>
            <a:ext cx="0" cy="498595"/>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9B99B28A-4879-419E-A89D-E50781C557D7}"/>
              </a:ext>
            </a:extLst>
          </p:cNvPr>
          <p:cNvCxnSpPr>
            <a:cxnSpLocks/>
          </p:cNvCxnSpPr>
          <p:nvPr/>
        </p:nvCxnSpPr>
        <p:spPr>
          <a:xfrm>
            <a:off x="7620000" y="3425448"/>
            <a:ext cx="0" cy="512872"/>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DFB59155-0658-4C48-89D5-C8F7346A132E}"/>
              </a:ext>
            </a:extLst>
          </p:cNvPr>
          <p:cNvCxnSpPr>
            <a:stCxn id="18" idx="2"/>
          </p:cNvCxnSpPr>
          <p:nvPr/>
        </p:nvCxnSpPr>
        <p:spPr>
          <a:xfrm flipH="1">
            <a:off x="10289892" y="3476857"/>
            <a:ext cx="1" cy="461463"/>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6B283E-7993-42AB-BEC6-478B310C5F82}"/>
              </a:ext>
            </a:extLst>
          </p:cNvPr>
          <p:cNvSpPr/>
          <p:nvPr/>
        </p:nvSpPr>
        <p:spPr>
          <a:xfrm>
            <a:off x="0" y="297951"/>
            <a:ext cx="10253609"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16443344-C6FD-4E54-B455-9C0E526951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
        <p:nvSpPr>
          <p:cNvPr id="3" name="Google Shape;398;p69">
            <a:extLst>
              <a:ext uri="{FF2B5EF4-FFF2-40B4-BE49-F238E27FC236}">
                <a16:creationId xmlns:a16="http://schemas.microsoft.com/office/drawing/2014/main" id="{AF0E60AC-61F4-41DF-9478-0A5645259E5A}"/>
              </a:ext>
            </a:extLst>
          </p:cNvPr>
          <p:cNvSpPr txBox="1">
            <a:spLocks/>
          </p:cNvSpPr>
          <p:nvPr/>
        </p:nvSpPr>
        <p:spPr>
          <a:xfrm>
            <a:off x="485735" y="293970"/>
            <a:ext cx="9959855" cy="52355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Disbursement of EU funds from 2007 to 2020</a:t>
            </a:r>
            <a:endParaRPr kumimoji="0" lang="hr-HR"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sp>
        <p:nvSpPr>
          <p:cNvPr id="4" name="TextBox 3">
            <a:extLst>
              <a:ext uri="{FF2B5EF4-FFF2-40B4-BE49-F238E27FC236}">
                <a16:creationId xmlns:a16="http://schemas.microsoft.com/office/drawing/2014/main" id="{31191400-4977-41BF-9BC1-452D7446BB53}"/>
              </a:ext>
            </a:extLst>
          </p:cNvPr>
          <p:cNvSpPr txBox="1"/>
          <p:nvPr/>
        </p:nvSpPr>
        <p:spPr>
          <a:xfrm>
            <a:off x="1981200" y="6127471"/>
            <a:ext cx="3712780" cy="413919"/>
          </a:xfrm>
          <a:prstGeom prst="rect">
            <a:avLst/>
          </a:prstGeom>
          <a:noFill/>
        </p:spPr>
        <p:txBody>
          <a:bodyPr wrap="square" lIns="0" tIns="0" rIns="0" bIns="0" rtlCol="0">
            <a:noAutofit/>
          </a:bodyPr>
          <a:lstStyle/>
          <a:p>
            <a:pPr indent="-274320" algn="ctr">
              <a:spcAft>
                <a:spcPts val="900"/>
              </a:spcAft>
            </a:pPr>
            <a:r>
              <a:rPr lang="en-US" sz="1500" dirty="0">
                <a:solidFill>
                  <a:schemeClr val="accent6"/>
                </a:solidFill>
              </a:rPr>
              <a:t>IPA </a:t>
            </a:r>
            <a:br>
              <a:rPr lang="en-US" sz="1500" dirty="0">
                <a:solidFill>
                  <a:schemeClr val="accent6"/>
                </a:solidFill>
              </a:rPr>
            </a:br>
            <a:r>
              <a:rPr lang="en-US" sz="1500" dirty="0">
                <a:solidFill>
                  <a:schemeClr val="accent6"/>
                </a:solidFill>
              </a:rPr>
              <a:t>Instrument for pre-accession assistance</a:t>
            </a:r>
          </a:p>
        </p:txBody>
      </p:sp>
      <p:sp>
        <p:nvSpPr>
          <p:cNvPr id="5" name="Left Brace 4">
            <a:extLst>
              <a:ext uri="{FF2B5EF4-FFF2-40B4-BE49-F238E27FC236}">
                <a16:creationId xmlns:a16="http://schemas.microsoft.com/office/drawing/2014/main" id="{291E4D87-3C53-4DF6-8942-CE521023AF97}"/>
              </a:ext>
            </a:extLst>
          </p:cNvPr>
          <p:cNvSpPr/>
          <p:nvPr/>
        </p:nvSpPr>
        <p:spPr>
          <a:xfrm rot="16200000">
            <a:off x="7894351" y="3740930"/>
            <a:ext cx="374086" cy="4258815"/>
          </a:xfrm>
          <a:prstGeom prst="leftBrace">
            <a:avLst>
              <a:gd name="adj1" fmla="val 0"/>
              <a:gd name="adj2" fmla="val 50000"/>
            </a:avLst>
          </a:pr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3F384CEE-E645-4D15-861E-CE8A0D96DA90}"/>
              </a:ext>
            </a:extLst>
          </p:cNvPr>
          <p:cNvSpPr txBox="1"/>
          <p:nvPr/>
        </p:nvSpPr>
        <p:spPr>
          <a:xfrm>
            <a:off x="6029166" y="6156244"/>
            <a:ext cx="4104457" cy="356374"/>
          </a:xfrm>
          <a:prstGeom prst="rect">
            <a:avLst/>
          </a:prstGeom>
          <a:noFill/>
        </p:spPr>
        <p:txBody>
          <a:bodyPr wrap="square" lIns="0" tIns="0" rIns="0" bIns="0" rtlCol="0">
            <a:noAutofit/>
          </a:bodyPr>
          <a:lstStyle/>
          <a:p>
            <a:pPr indent="-274320" algn="ctr">
              <a:spcAft>
                <a:spcPts val="900"/>
              </a:spcAft>
            </a:pPr>
            <a:r>
              <a:rPr lang="en-GB" sz="1500" dirty="0">
                <a:solidFill>
                  <a:schemeClr val="accent6"/>
                </a:solidFill>
              </a:rPr>
              <a:t>ESIF </a:t>
            </a:r>
            <a:br>
              <a:rPr lang="en-GB" sz="1500" dirty="0">
                <a:solidFill>
                  <a:schemeClr val="accent6"/>
                </a:solidFill>
              </a:rPr>
            </a:br>
            <a:r>
              <a:rPr lang="en-GB" sz="1500" dirty="0">
                <a:solidFill>
                  <a:schemeClr val="accent6"/>
                </a:solidFill>
              </a:rPr>
              <a:t>European structural and investment funds</a:t>
            </a:r>
          </a:p>
        </p:txBody>
      </p:sp>
      <p:sp>
        <p:nvSpPr>
          <p:cNvPr id="7" name="Left Brace 6">
            <a:extLst>
              <a:ext uri="{FF2B5EF4-FFF2-40B4-BE49-F238E27FC236}">
                <a16:creationId xmlns:a16="http://schemas.microsoft.com/office/drawing/2014/main" id="{D7723C65-609D-4C7B-B0D4-8052AF0D2753}"/>
              </a:ext>
            </a:extLst>
          </p:cNvPr>
          <p:cNvSpPr/>
          <p:nvPr/>
        </p:nvSpPr>
        <p:spPr>
          <a:xfrm rot="16200000">
            <a:off x="3605066" y="3854764"/>
            <a:ext cx="374086" cy="4008804"/>
          </a:xfrm>
          <a:prstGeom prst="leftBrace">
            <a:avLst>
              <a:gd name="adj1" fmla="val 0"/>
              <a:gd name="adj2" fmla="val 50000"/>
            </a:avLst>
          </a:pr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8" name="Date Placeholder 6">
            <a:extLst>
              <a:ext uri="{FF2B5EF4-FFF2-40B4-BE49-F238E27FC236}">
                <a16:creationId xmlns:a16="http://schemas.microsoft.com/office/drawing/2014/main" id="{34421EF9-4745-4F6F-8DB0-A7D891128E34}"/>
              </a:ext>
            </a:extLst>
          </p:cNvPr>
          <p:cNvSpPr txBox="1">
            <a:spLocks/>
          </p:cNvSpPr>
          <p:nvPr/>
        </p:nvSpPr>
        <p:spPr>
          <a:xfrm>
            <a:off x="8930640" y="6355080"/>
            <a:ext cx="1280160" cy="137160"/>
          </a:xfrm>
        </p:spPr>
        <p:txBody>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Content Placeholder 1">
            <a:extLst>
              <a:ext uri="{FF2B5EF4-FFF2-40B4-BE49-F238E27FC236}">
                <a16:creationId xmlns:a16="http://schemas.microsoft.com/office/drawing/2014/main" id="{5FC630B3-7371-4689-96CD-606F02E8FC9D}"/>
              </a:ext>
            </a:extLst>
          </p:cNvPr>
          <p:cNvSpPr txBox="1">
            <a:spLocks/>
          </p:cNvSpPr>
          <p:nvPr/>
        </p:nvSpPr>
        <p:spPr>
          <a:xfrm>
            <a:off x="485735" y="919448"/>
            <a:ext cx="9647887" cy="2943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603" lvl="1">
              <a:defRPr/>
            </a:pPr>
            <a:r>
              <a:rPr lang="en-US" sz="1500" kern="0" dirty="0"/>
              <a:t>For the period </a:t>
            </a:r>
            <a:r>
              <a:rPr lang="en-US" sz="1500" kern="0" dirty="0">
                <a:solidFill>
                  <a:schemeClr val="tx1"/>
                </a:solidFill>
                <a:hlinkClick r:id="rId3">
                  <a:extLst>
                    <a:ext uri="{A12FA001-AC4F-418D-AE19-62706E023703}">
                      <ahyp:hlinkClr xmlns:ahyp="http://schemas.microsoft.com/office/drawing/2018/hyperlinkcolor" val="tx"/>
                    </a:ext>
                  </a:extLst>
                </a:hlinkClick>
              </a:rPr>
              <a:t>2014. – 2020</a:t>
            </a:r>
            <a:r>
              <a:rPr lang="en-US" sz="1500" kern="0" dirty="0"/>
              <a:t>., Croatia has 10.7 billion euro from the EU funds at its disposal and expects 24,2 billion euro in the next seven year budget (2021. – 2027.)</a:t>
            </a:r>
          </a:p>
        </p:txBody>
      </p:sp>
      <p:graphicFrame>
        <p:nvGraphicFramePr>
          <p:cNvPr id="10" name="Chart 9">
            <a:extLst>
              <a:ext uri="{FF2B5EF4-FFF2-40B4-BE49-F238E27FC236}">
                <a16:creationId xmlns:a16="http://schemas.microsoft.com/office/drawing/2014/main" id="{2D4FE877-FB8B-4FC4-8400-3743307F1374}"/>
              </a:ext>
            </a:extLst>
          </p:cNvPr>
          <p:cNvGraphicFramePr>
            <a:graphicFrameLocks/>
          </p:cNvGraphicFramePr>
          <p:nvPr>
            <p:extLst>
              <p:ext uri="{D42A27DB-BD31-4B8C-83A1-F6EECF244321}">
                <p14:modId xmlns:p14="http://schemas.microsoft.com/office/powerpoint/2010/main" val="3010561462"/>
              </p:ext>
            </p:extLst>
          </p:nvPr>
        </p:nvGraphicFramePr>
        <p:xfrm>
          <a:off x="861316" y="1385850"/>
          <a:ext cx="9272305" cy="4297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093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15754-CC39-4C7D-BCCD-0468C7661980}"/>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22F490D5-07F0-473E-AD40-2127205E7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sp>
        <p:nvSpPr>
          <p:cNvPr id="3" name="Google Shape;398;p69">
            <a:extLst>
              <a:ext uri="{FF2B5EF4-FFF2-40B4-BE49-F238E27FC236}">
                <a16:creationId xmlns:a16="http://schemas.microsoft.com/office/drawing/2014/main" id="{7ACE3C25-C036-4035-9738-71B086559333}"/>
              </a:ext>
            </a:extLst>
          </p:cNvPr>
          <p:cNvSpPr txBox="1">
            <a:spLocks/>
          </p:cNvSpPr>
          <p:nvPr/>
        </p:nvSpPr>
        <p:spPr>
          <a:xfrm>
            <a:off x="442912" y="376142"/>
            <a:ext cx="10217915"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Basic Information about the Call for the proposal</a:t>
            </a:r>
            <a:endParaRPr kumimoji="0" lang="en-US" sz="3000" b="1" i="0" u="none" strike="noStrike" kern="0" cap="none" spc="0" normalizeH="0" baseline="0" dirty="0">
              <a:ln>
                <a:noFill/>
              </a:ln>
              <a:solidFill>
                <a:srgbClr val="464646"/>
              </a:solidFill>
              <a:effectLst/>
              <a:uLnTx/>
              <a:uFillTx/>
              <a:latin typeface="Georgia"/>
              <a:ea typeface="Georgia"/>
              <a:cs typeface="Georgia"/>
              <a:sym typeface="Georgia"/>
            </a:endParaRPr>
          </a:p>
        </p:txBody>
      </p:sp>
      <p:sp>
        <p:nvSpPr>
          <p:cNvPr id="5" name="TextBox 4">
            <a:extLst>
              <a:ext uri="{FF2B5EF4-FFF2-40B4-BE49-F238E27FC236}">
                <a16:creationId xmlns:a16="http://schemas.microsoft.com/office/drawing/2014/main" id="{263A5883-7524-41CD-8A63-F7C79F8C2165}"/>
              </a:ext>
            </a:extLst>
          </p:cNvPr>
          <p:cNvSpPr txBox="1"/>
          <p:nvPr/>
        </p:nvSpPr>
        <p:spPr>
          <a:xfrm>
            <a:off x="1461484" y="1356949"/>
            <a:ext cx="10509339" cy="4690638"/>
          </a:xfrm>
          <a:prstGeom prst="rect">
            <a:avLst/>
          </a:prstGeom>
          <a:noFill/>
        </p:spPr>
        <p:txBody>
          <a:bodyPr wrap="square" lIns="0" tIns="0" rIns="0" bIns="0" rtlCol="0">
            <a:noAutofit/>
          </a:bodyPr>
          <a:lstStyle/>
          <a:p>
            <a:pPr indent="-274320">
              <a:spcAft>
                <a:spcPts val="900"/>
              </a:spcAft>
            </a:pPr>
            <a:r>
              <a:rPr lang="en-US" b="1" dirty="0">
                <a:solidFill>
                  <a:schemeClr val="accent6"/>
                </a:solidFill>
                <a:latin typeface="+mj-lt"/>
              </a:rPr>
              <a:t>Announcement of the Call for proposals: </a:t>
            </a:r>
            <a:br>
              <a:rPr lang="en-US" b="1" dirty="0">
                <a:solidFill>
                  <a:schemeClr val="accent6"/>
                </a:solidFill>
                <a:latin typeface="+mj-lt"/>
              </a:rPr>
            </a:br>
            <a:r>
              <a:rPr lang="en-US" dirty="0">
                <a:solidFill>
                  <a:schemeClr val="accent6"/>
                </a:solidFill>
                <a:latin typeface="+mj-lt"/>
              </a:rPr>
              <a:t>Release date is 15. February, 2021 (preceded by open e-counseling procedure)</a:t>
            </a:r>
          </a:p>
          <a:p>
            <a:pPr indent="-274320">
              <a:spcAft>
                <a:spcPts val="900"/>
              </a:spcAft>
            </a:pPr>
            <a:endParaRPr lang="en-US" dirty="0">
              <a:solidFill>
                <a:schemeClr val="accent6"/>
              </a:solidFill>
              <a:latin typeface="+mj-lt"/>
            </a:endParaRPr>
          </a:p>
          <a:p>
            <a:pPr indent="-274320">
              <a:spcAft>
                <a:spcPts val="900"/>
              </a:spcAft>
            </a:pPr>
            <a:r>
              <a:rPr lang="en-US" b="1" dirty="0">
                <a:solidFill>
                  <a:schemeClr val="accent6"/>
                </a:solidFill>
                <a:latin typeface="+mj-lt"/>
              </a:rPr>
              <a:t>Call for the proposal type:</a:t>
            </a:r>
          </a:p>
          <a:p>
            <a:pPr indent="-274320">
              <a:spcAft>
                <a:spcPts val="900"/>
              </a:spcAft>
            </a:pPr>
            <a:r>
              <a:rPr lang="en-US" dirty="0">
                <a:solidFill>
                  <a:schemeClr val="accent6"/>
                </a:solidFill>
                <a:latin typeface="+mj-lt"/>
              </a:rPr>
              <a:t>Temporary / Permanent Call Mode ("fastest finger" vs. quality assessment)</a:t>
            </a:r>
          </a:p>
          <a:p>
            <a:pPr indent="-274320">
              <a:spcAft>
                <a:spcPts val="900"/>
              </a:spcAft>
            </a:pPr>
            <a:endParaRPr lang="en-US" dirty="0">
              <a:solidFill>
                <a:schemeClr val="accent6"/>
              </a:solidFill>
              <a:latin typeface="+mj-lt"/>
            </a:endParaRPr>
          </a:p>
          <a:p>
            <a:pPr indent="-274320">
              <a:spcAft>
                <a:spcPts val="900"/>
              </a:spcAft>
            </a:pPr>
            <a:r>
              <a:rPr lang="en-US" b="1" dirty="0">
                <a:solidFill>
                  <a:schemeClr val="accent6"/>
                </a:solidFill>
              </a:rPr>
              <a:t>The deadline for submitting applications:</a:t>
            </a:r>
          </a:p>
          <a:p>
            <a:pPr indent="-274320">
              <a:spcAft>
                <a:spcPts val="900"/>
              </a:spcAft>
            </a:pPr>
            <a:r>
              <a:rPr lang="en-US" dirty="0">
                <a:solidFill>
                  <a:schemeClr val="accent6"/>
                </a:solidFill>
              </a:rPr>
              <a:t>Deadline for submitting project proposals is </a:t>
            </a:r>
            <a:r>
              <a:rPr lang="hr-HR" dirty="0">
                <a:solidFill>
                  <a:schemeClr val="accent6"/>
                </a:solidFill>
              </a:rPr>
              <a:t>15. May</a:t>
            </a:r>
            <a:r>
              <a:rPr lang="en-US" dirty="0">
                <a:solidFill>
                  <a:schemeClr val="accent6"/>
                </a:solidFill>
              </a:rPr>
              <a:t>, 2021.</a:t>
            </a:r>
          </a:p>
          <a:p>
            <a:pPr indent="-274320">
              <a:spcAft>
                <a:spcPts val="900"/>
              </a:spcAft>
            </a:pPr>
            <a:endParaRPr lang="en-US" dirty="0">
              <a:latin typeface="+mj-lt"/>
            </a:endParaRPr>
          </a:p>
          <a:p>
            <a:pPr indent="-274320">
              <a:spcAft>
                <a:spcPts val="900"/>
              </a:spcAft>
            </a:pPr>
            <a:endParaRPr lang="en-US" dirty="0">
              <a:latin typeface="+mj-lt"/>
            </a:endParaRPr>
          </a:p>
          <a:p>
            <a:pPr indent="-274320">
              <a:spcAft>
                <a:spcPts val="900"/>
              </a:spcAft>
            </a:pPr>
            <a:endParaRPr lang="en-US" b="1" dirty="0">
              <a:solidFill>
                <a:schemeClr val="tx2"/>
              </a:solidFill>
              <a:latin typeface="+mj-lt"/>
            </a:endParaRPr>
          </a:p>
          <a:p>
            <a:pPr indent="-274320">
              <a:spcAft>
                <a:spcPts val="900"/>
              </a:spcAft>
            </a:pPr>
            <a:endParaRPr lang="en-US" b="1" dirty="0">
              <a:solidFill>
                <a:schemeClr val="tx2"/>
              </a:solidFill>
              <a:latin typeface="+mj-lt"/>
            </a:endParaRPr>
          </a:p>
          <a:p>
            <a:pPr indent="-274320">
              <a:spcAft>
                <a:spcPts val="900"/>
              </a:spcAft>
            </a:pPr>
            <a:endParaRPr lang="en-US" dirty="0">
              <a:latin typeface="+mj-lt"/>
            </a:endParaRPr>
          </a:p>
        </p:txBody>
      </p:sp>
      <p:sp>
        <p:nvSpPr>
          <p:cNvPr id="6" name="Freeform 45">
            <a:extLst>
              <a:ext uri="{FF2B5EF4-FFF2-40B4-BE49-F238E27FC236}">
                <a16:creationId xmlns:a16="http://schemas.microsoft.com/office/drawing/2014/main" id="{9C58AD4C-5EAA-4A99-8245-1597262CA8B3}"/>
              </a:ext>
            </a:extLst>
          </p:cNvPr>
          <p:cNvSpPr>
            <a:spLocks noChangeAspect="1" noEditPoints="1"/>
          </p:cNvSpPr>
          <p:nvPr/>
        </p:nvSpPr>
        <p:spPr bwMode="auto">
          <a:xfrm>
            <a:off x="748588" y="1356949"/>
            <a:ext cx="422275" cy="487361"/>
          </a:xfrm>
          <a:custGeom>
            <a:avLst/>
            <a:gdLst>
              <a:gd name="T0" fmla="*/ 175 w 175"/>
              <a:gd name="T1" fmla="*/ 25 h 200"/>
              <a:gd name="T2" fmla="*/ 175 w 175"/>
              <a:gd name="T3" fmla="*/ 56 h 200"/>
              <a:gd name="T4" fmla="*/ 0 w 175"/>
              <a:gd name="T5" fmla="*/ 56 h 200"/>
              <a:gd name="T6" fmla="*/ 0 w 175"/>
              <a:gd name="T7" fmla="*/ 25 h 200"/>
              <a:gd name="T8" fmla="*/ 25 w 175"/>
              <a:gd name="T9" fmla="*/ 25 h 200"/>
              <a:gd name="T10" fmla="*/ 25 w 175"/>
              <a:gd name="T11" fmla="*/ 0 h 200"/>
              <a:gd name="T12" fmla="*/ 50 w 175"/>
              <a:gd name="T13" fmla="*/ 0 h 200"/>
              <a:gd name="T14" fmla="*/ 50 w 175"/>
              <a:gd name="T15" fmla="*/ 25 h 200"/>
              <a:gd name="T16" fmla="*/ 125 w 175"/>
              <a:gd name="T17" fmla="*/ 25 h 200"/>
              <a:gd name="T18" fmla="*/ 125 w 175"/>
              <a:gd name="T19" fmla="*/ 0 h 200"/>
              <a:gd name="T20" fmla="*/ 150 w 175"/>
              <a:gd name="T21" fmla="*/ 0 h 200"/>
              <a:gd name="T22" fmla="*/ 150 w 175"/>
              <a:gd name="T23" fmla="*/ 25 h 200"/>
              <a:gd name="T24" fmla="*/ 175 w 175"/>
              <a:gd name="T25" fmla="*/ 25 h 200"/>
              <a:gd name="T26" fmla="*/ 0 w 175"/>
              <a:gd name="T27" fmla="*/ 81 h 200"/>
              <a:gd name="T28" fmla="*/ 175 w 175"/>
              <a:gd name="T29" fmla="*/ 81 h 200"/>
              <a:gd name="T30" fmla="*/ 175 w 175"/>
              <a:gd name="T31" fmla="*/ 187 h 200"/>
              <a:gd name="T32" fmla="*/ 162 w 175"/>
              <a:gd name="T33" fmla="*/ 200 h 200"/>
              <a:gd name="T34" fmla="*/ 12 w 175"/>
              <a:gd name="T35" fmla="*/ 200 h 200"/>
              <a:gd name="T36" fmla="*/ 0 w 175"/>
              <a:gd name="T37" fmla="*/ 187 h 200"/>
              <a:gd name="T38" fmla="*/ 0 w 175"/>
              <a:gd name="T39" fmla="*/ 81 h 200"/>
              <a:gd name="T40" fmla="*/ 125 w 175"/>
              <a:gd name="T41" fmla="*/ 175 h 200"/>
              <a:gd name="T42" fmla="*/ 150 w 175"/>
              <a:gd name="T43" fmla="*/ 175 h 200"/>
              <a:gd name="T44" fmla="*/ 150 w 175"/>
              <a:gd name="T45" fmla="*/ 150 h 200"/>
              <a:gd name="T46" fmla="*/ 125 w 175"/>
              <a:gd name="T47" fmla="*/ 150 h 200"/>
              <a:gd name="T48" fmla="*/ 125 w 175"/>
              <a:gd name="T49" fmla="*/ 1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200">
                <a:moveTo>
                  <a:pt x="175" y="25"/>
                </a:moveTo>
                <a:cubicBezTo>
                  <a:pt x="175" y="56"/>
                  <a:pt x="175" y="56"/>
                  <a:pt x="175" y="56"/>
                </a:cubicBezTo>
                <a:cubicBezTo>
                  <a:pt x="0" y="56"/>
                  <a:pt x="0" y="56"/>
                  <a:pt x="0" y="56"/>
                </a:cubicBezTo>
                <a:cubicBezTo>
                  <a:pt x="0" y="25"/>
                  <a:pt x="0" y="25"/>
                  <a:pt x="0" y="25"/>
                </a:cubicBezTo>
                <a:cubicBezTo>
                  <a:pt x="25" y="25"/>
                  <a:pt x="25" y="25"/>
                  <a:pt x="25" y="25"/>
                </a:cubicBezTo>
                <a:cubicBezTo>
                  <a:pt x="25" y="0"/>
                  <a:pt x="25" y="0"/>
                  <a:pt x="25" y="0"/>
                </a:cubicBezTo>
                <a:cubicBezTo>
                  <a:pt x="50" y="0"/>
                  <a:pt x="50" y="0"/>
                  <a:pt x="50" y="0"/>
                </a:cubicBezTo>
                <a:cubicBezTo>
                  <a:pt x="50" y="25"/>
                  <a:pt x="50" y="25"/>
                  <a:pt x="50" y="25"/>
                </a:cubicBezTo>
                <a:cubicBezTo>
                  <a:pt x="125" y="25"/>
                  <a:pt x="125" y="25"/>
                  <a:pt x="125" y="25"/>
                </a:cubicBezTo>
                <a:cubicBezTo>
                  <a:pt x="125" y="0"/>
                  <a:pt x="125" y="0"/>
                  <a:pt x="125" y="0"/>
                </a:cubicBezTo>
                <a:cubicBezTo>
                  <a:pt x="150" y="0"/>
                  <a:pt x="150" y="0"/>
                  <a:pt x="150" y="0"/>
                </a:cubicBezTo>
                <a:cubicBezTo>
                  <a:pt x="150" y="25"/>
                  <a:pt x="150" y="25"/>
                  <a:pt x="150" y="25"/>
                </a:cubicBezTo>
                <a:lnTo>
                  <a:pt x="175" y="25"/>
                </a:lnTo>
                <a:close/>
                <a:moveTo>
                  <a:pt x="0" y="81"/>
                </a:moveTo>
                <a:cubicBezTo>
                  <a:pt x="175" y="81"/>
                  <a:pt x="175" y="81"/>
                  <a:pt x="175" y="81"/>
                </a:cubicBezTo>
                <a:cubicBezTo>
                  <a:pt x="175" y="187"/>
                  <a:pt x="175" y="187"/>
                  <a:pt x="175" y="187"/>
                </a:cubicBezTo>
                <a:cubicBezTo>
                  <a:pt x="175" y="194"/>
                  <a:pt x="169" y="200"/>
                  <a:pt x="162" y="200"/>
                </a:cubicBezTo>
                <a:cubicBezTo>
                  <a:pt x="12" y="200"/>
                  <a:pt x="12" y="200"/>
                  <a:pt x="12" y="200"/>
                </a:cubicBezTo>
                <a:cubicBezTo>
                  <a:pt x="5" y="200"/>
                  <a:pt x="0" y="194"/>
                  <a:pt x="0" y="187"/>
                </a:cubicBezTo>
                <a:lnTo>
                  <a:pt x="0" y="81"/>
                </a:lnTo>
                <a:close/>
                <a:moveTo>
                  <a:pt x="125" y="175"/>
                </a:moveTo>
                <a:cubicBezTo>
                  <a:pt x="150" y="175"/>
                  <a:pt x="150" y="175"/>
                  <a:pt x="150" y="175"/>
                </a:cubicBezTo>
                <a:cubicBezTo>
                  <a:pt x="150" y="150"/>
                  <a:pt x="150" y="150"/>
                  <a:pt x="150" y="150"/>
                </a:cubicBezTo>
                <a:cubicBezTo>
                  <a:pt x="125" y="150"/>
                  <a:pt x="125" y="150"/>
                  <a:pt x="125" y="150"/>
                </a:cubicBezTo>
                <a:lnTo>
                  <a:pt x="125" y="175"/>
                </a:ln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7" name="Freeform 25">
            <a:extLst>
              <a:ext uri="{FF2B5EF4-FFF2-40B4-BE49-F238E27FC236}">
                <a16:creationId xmlns:a16="http://schemas.microsoft.com/office/drawing/2014/main" id="{743291D3-4C2B-477C-AEB4-80A520739AB1}"/>
              </a:ext>
            </a:extLst>
          </p:cNvPr>
          <p:cNvSpPr>
            <a:spLocks noChangeAspect="1" noEditPoints="1"/>
          </p:cNvSpPr>
          <p:nvPr/>
        </p:nvSpPr>
        <p:spPr bwMode="auto">
          <a:xfrm>
            <a:off x="748588" y="2552838"/>
            <a:ext cx="554790" cy="414269"/>
          </a:xfrm>
          <a:custGeom>
            <a:avLst/>
            <a:gdLst>
              <a:gd name="T0" fmla="*/ 17 w 304"/>
              <a:gd name="T1" fmla="*/ 0 h 227"/>
              <a:gd name="T2" fmla="*/ 110 w 304"/>
              <a:gd name="T3" fmla="*/ 0 h 227"/>
              <a:gd name="T4" fmla="*/ 137 w 304"/>
              <a:gd name="T5" fmla="*/ 44 h 227"/>
              <a:gd name="T6" fmla="*/ 239 w 304"/>
              <a:gd name="T7" fmla="*/ 44 h 227"/>
              <a:gd name="T8" fmla="*/ 264 w 304"/>
              <a:gd name="T9" fmla="*/ 73 h 227"/>
              <a:gd name="T10" fmla="*/ 264 w 304"/>
              <a:gd name="T11" fmla="*/ 117 h 227"/>
              <a:gd name="T12" fmla="*/ 82 w 304"/>
              <a:gd name="T13" fmla="*/ 117 h 227"/>
              <a:gd name="T14" fmla="*/ 0 w 304"/>
              <a:gd name="T15" fmla="*/ 199 h 227"/>
              <a:gd name="T16" fmla="*/ 0 w 304"/>
              <a:gd name="T17" fmla="*/ 23 h 227"/>
              <a:gd name="T18" fmla="*/ 17 w 304"/>
              <a:gd name="T19" fmla="*/ 0 h 227"/>
              <a:gd name="T20" fmla="*/ 94 w 304"/>
              <a:gd name="T21" fmla="*/ 132 h 227"/>
              <a:gd name="T22" fmla="*/ 304 w 304"/>
              <a:gd name="T23" fmla="*/ 132 h 227"/>
              <a:gd name="T24" fmla="*/ 211 w 304"/>
              <a:gd name="T25" fmla="*/ 227 h 227"/>
              <a:gd name="T26" fmla="*/ 2 w 304"/>
              <a:gd name="T27" fmla="*/ 227 h 227"/>
              <a:gd name="T28" fmla="*/ 94 w 304"/>
              <a:gd name="T29"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4" h="227">
                <a:moveTo>
                  <a:pt x="17" y="0"/>
                </a:moveTo>
                <a:lnTo>
                  <a:pt x="110" y="0"/>
                </a:lnTo>
                <a:lnTo>
                  <a:pt x="137" y="44"/>
                </a:lnTo>
                <a:lnTo>
                  <a:pt x="239" y="44"/>
                </a:lnTo>
                <a:lnTo>
                  <a:pt x="264" y="73"/>
                </a:lnTo>
                <a:lnTo>
                  <a:pt x="264" y="117"/>
                </a:lnTo>
                <a:lnTo>
                  <a:pt x="82" y="117"/>
                </a:lnTo>
                <a:lnTo>
                  <a:pt x="0" y="199"/>
                </a:lnTo>
                <a:lnTo>
                  <a:pt x="0" y="23"/>
                </a:lnTo>
                <a:lnTo>
                  <a:pt x="17" y="0"/>
                </a:lnTo>
                <a:close/>
                <a:moveTo>
                  <a:pt x="94" y="132"/>
                </a:moveTo>
                <a:lnTo>
                  <a:pt x="304" y="132"/>
                </a:lnTo>
                <a:lnTo>
                  <a:pt x="211" y="227"/>
                </a:lnTo>
                <a:lnTo>
                  <a:pt x="2" y="227"/>
                </a:lnTo>
                <a:lnTo>
                  <a:pt x="94" y="132"/>
                </a:ln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
        <p:nvSpPr>
          <p:cNvPr id="8" name="Freeform 103">
            <a:extLst>
              <a:ext uri="{FF2B5EF4-FFF2-40B4-BE49-F238E27FC236}">
                <a16:creationId xmlns:a16="http://schemas.microsoft.com/office/drawing/2014/main" id="{ACF98D05-D550-40C0-8726-EAC84E36B6AB}"/>
              </a:ext>
            </a:extLst>
          </p:cNvPr>
          <p:cNvSpPr>
            <a:spLocks noChangeAspect="1"/>
          </p:cNvSpPr>
          <p:nvPr/>
        </p:nvSpPr>
        <p:spPr bwMode="auto">
          <a:xfrm>
            <a:off x="675498" y="3605730"/>
            <a:ext cx="568454" cy="570328"/>
          </a:xfrm>
          <a:custGeom>
            <a:avLst/>
            <a:gdLst>
              <a:gd name="T0" fmla="*/ 96 w 200"/>
              <a:gd name="T1" fmla="*/ 138 h 200"/>
              <a:gd name="T2" fmla="*/ 50 w 200"/>
              <a:gd name="T3" fmla="*/ 91 h 200"/>
              <a:gd name="T4" fmla="*/ 68 w 200"/>
              <a:gd name="T5" fmla="*/ 74 h 200"/>
              <a:gd name="T6" fmla="*/ 96 w 200"/>
              <a:gd name="T7" fmla="*/ 102 h 200"/>
              <a:gd name="T8" fmla="*/ 170 w 200"/>
              <a:gd name="T9" fmla="*/ 29 h 200"/>
              <a:gd name="T10" fmla="*/ 169 w 200"/>
              <a:gd name="T11" fmla="*/ 28 h 200"/>
              <a:gd name="T12" fmla="*/ 100 w 200"/>
              <a:gd name="T13" fmla="*/ 0 h 200"/>
              <a:gd name="T14" fmla="*/ 0 w 200"/>
              <a:gd name="T15" fmla="*/ 100 h 200"/>
              <a:gd name="T16" fmla="*/ 100 w 200"/>
              <a:gd name="T17" fmla="*/ 200 h 200"/>
              <a:gd name="T18" fmla="*/ 200 w 200"/>
              <a:gd name="T19" fmla="*/ 100 h 200"/>
              <a:gd name="T20" fmla="*/ 185 w 200"/>
              <a:gd name="T21" fmla="*/ 49 h 200"/>
              <a:gd name="T22" fmla="*/ 96 w 200"/>
              <a:gd name="T23" fmla="*/ 13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96" y="138"/>
                </a:moveTo>
                <a:cubicBezTo>
                  <a:pt x="50" y="91"/>
                  <a:pt x="50" y="91"/>
                  <a:pt x="50" y="91"/>
                </a:cubicBezTo>
                <a:cubicBezTo>
                  <a:pt x="68" y="74"/>
                  <a:pt x="68" y="74"/>
                  <a:pt x="68" y="74"/>
                </a:cubicBezTo>
                <a:cubicBezTo>
                  <a:pt x="96" y="102"/>
                  <a:pt x="96" y="102"/>
                  <a:pt x="96" y="102"/>
                </a:cubicBezTo>
                <a:cubicBezTo>
                  <a:pt x="170" y="29"/>
                  <a:pt x="170" y="29"/>
                  <a:pt x="170" y="29"/>
                </a:cubicBezTo>
                <a:cubicBezTo>
                  <a:pt x="170" y="29"/>
                  <a:pt x="169" y="29"/>
                  <a:pt x="169" y="28"/>
                </a:cubicBezTo>
                <a:cubicBezTo>
                  <a:pt x="151" y="11"/>
                  <a:pt x="127" y="0"/>
                  <a:pt x="100" y="0"/>
                </a:cubicBezTo>
                <a:cubicBezTo>
                  <a:pt x="44" y="0"/>
                  <a:pt x="0" y="45"/>
                  <a:pt x="0" y="100"/>
                </a:cubicBezTo>
                <a:cubicBezTo>
                  <a:pt x="0" y="155"/>
                  <a:pt x="44" y="200"/>
                  <a:pt x="100" y="200"/>
                </a:cubicBezTo>
                <a:cubicBezTo>
                  <a:pt x="155" y="200"/>
                  <a:pt x="200" y="155"/>
                  <a:pt x="200" y="100"/>
                </a:cubicBezTo>
                <a:cubicBezTo>
                  <a:pt x="200" y="81"/>
                  <a:pt x="194" y="64"/>
                  <a:pt x="185" y="49"/>
                </a:cubicBezTo>
                <a:lnTo>
                  <a:pt x="96" y="138"/>
                </a:ln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800"/>
          </a:p>
        </p:txBody>
      </p:sp>
    </p:spTree>
    <p:extLst>
      <p:ext uri="{BB962C8B-B14F-4D97-AF65-F5344CB8AC3E}">
        <p14:creationId xmlns:p14="http://schemas.microsoft.com/office/powerpoint/2010/main" val="409910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15754-CC39-4C7D-BCCD-0468C7661980}"/>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22F490D5-07F0-473E-AD40-2127205E7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19</a:t>
            </a:fld>
            <a:endParaRPr lang="en-GB"/>
          </a:p>
        </p:txBody>
      </p:sp>
      <p:sp>
        <p:nvSpPr>
          <p:cNvPr id="3" name="Google Shape;398;p69">
            <a:extLst>
              <a:ext uri="{FF2B5EF4-FFF2-40B4-BE49-F238E27FC236}">
                <a16:creationId xmlns:a16="http://schemas.microsoft.com/office/drawing/2014/main" id="{7ACE3C25-C036-4035-9738-71B086559333}"/>
              </a:ext>
            </a:extLst>
          </p:cNvPr>
          <p:cNvSpPr txBox="1">
            <a:spLocks/>
          </p:cNvSpPr>
          <p:nvPr/>
        </p:nvSpPr>
        <p:spPr>
          <a:xfrm>
            <a:off x="442913" y="376142"/>
            <a:ext cx="1050933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Aim/Purpose of the Call for the proposal</a:t>
            </a:r>
            <a:endParaRPr kumimoji="0" lang="en-US" sz="3000" b="1" i="0" u="none" strike="noStrike" kern="0" cap="none" spc="0" normalizeH="0" baseline="0" dirty="0">
              <a:ln>
                <a:noFill/>
              </a:ln>
              <a:solidFill>
                <a:srgbClr val="464646"/>
              </a:solidFill>
              <a:effectLst/>
              <a:uLnTx/>
              <a:uFillTx/>
              <a:latin typeface="Georgia"/>
              <a:ea typeface="Georgia"/>
              <a:cs typeface="Georgia"/>
              <a:sym typeface="Georgia"/>
            </a:endParaRPr>
          </a:p>
        </p:txBody>
      </p:sp>
      <p:sp>
        <p:nvSpPr>
          <p:cNvPr id="5" name="TextBox 4">
            <a:extLst>
              <a:ext uri="{FF2B5EF4-FFF2-40B4-BE49-F238E27FC236}">
                <a16:creationId xmlns:a16="http://schemas.microsoft.com/office/drawing/2014/main" id="{263A5883-7524-41CD-8A63-F7C79F8C2165}"/>
              </a:ext>
            </a:extLst>
          </p:cNvPr>
          <p:cNvSpPr txBox="1"/>
          <p:nvPr/>
        </p:nvSpPr>
        <p:spPr>
          <a:xfrm>
            <a:off x="442912" y="1083680"/>
            <a:ext cx="10509339" cy="5216635"/>
          </a:xfrm>
          <a:prstGeom prst="rect">
            <a:avLst/>
          </a:prstGeom>
          <a:noFill/>
        </p:spPr>
        <p:txBody>
          <a:bodyPr wrap="square" lIns="0" tIns="0" rIns="0" bIns="0" rtlCol="0">
            <a:noAutofit/>
          </a:bodyPr>
          <a:lstStyle/>
          <a:p>
            <a:pPr indent="-274320">
              <a:spcAft>
                <a:spcPts val="900"/>
              </a:spcAft>
            </a:pPr>
            <a:r>
              <a:rPr lang="en-US" b="1" dirty="0">
                <a:solidFill>
                  <a:schemeClr val="accent6"/>
                </a:solidFill>
                <a:latin typeface="+mj-lt"/>
              </a:rPr>
              <a:t>Objective for the energy efficiency Call: </a:t>
            </a:r>
            <a:br>
              <a:rPr lang="en-US" b="1" dirty="0">
                <a:solidFill>
                  <a:schemeClr val="accent6"/>
                </a:solidFill>
                <a:latin typeface="+mj-lt"/>
              </a:rPr>
            </a:br>
            <a:r>
              <a:rPr lang="en-US" dirty="0">
                <a:solidFill>
                  <a:schemeClr val="accent6"/>
                </a:solidFill>
                <a:latin typeface="+mj-lt"/>
              </a:rPr>
              <a:t>Support the implementation of energy efficiency measures and / or measures for use renewable energy sources that will be the energy cost of the enterprise registered for carrying out tourism and / or trade activities reduced consumption of delivering energy by at least 20% compared to the reference energy delivered or the consumption delivered energy before the implementation of measures.</a:t>
            </a:r>
          </a:p>
          <a:p>
            <a:pPr indent="-274320">
              <a:spcAft>
                <a:spcPts val="900"/>
              </a:spcAft>
            </a:pPr>
            <a:endParaRPr lang="en-US" dirty="0">
              <a:solidFill>
                <a:schemeClr val="accent6"/>
              </a:solidFill>
              <a:latin typeface="+mj-lt"/>
            </a:endParaRPr>
          </a:p>
          <a:p>
            <a:pPr indent="-274320"/>
            <a:r>
              <a:rPr lang="en-US" b="1" dirty="0">
                <a:solidFill>
                  <a:schemeClr val="accent6"/>
                </a:solidFill>
                <a:latin typeface="+mj-lt"/>
              </a:rPr>
              <a:t>Objective for the improving production capacities Call: </a:t>
            </a:r>
          </a:p>
          <a:p>
            <a:pPr indent="-274320">
              <a:spcAft>
                <a:spcPts val="900"/>
              </a:spcAft>
            </a:pPr>
            <a:r>
              <a:rPr lang="en-US" dirty="0">
                <a:solidFill>
                  <a:schemeClr val="accent6"/>
                </a:solidFill>
                <a:latin typeface="+mj-lt"/>
              </a:rPr>
              <a:t>Strengthening the regional competitiveness of SME’s through the development of identified strategic activities of the industry. Encouraging value-added activities and effectively positioning SMEs in global value chains will enable the development of new competencies, increase production, increase exports and create new jobs.</a:t>
            </a:r>
            <a:endParaRPr lang="hr-HR" dirty="0">
              <a:solidFill>
                <a:schemeClr val="accent6"/>
              </a:solidFill>
              <a:latin typeface="+mj-lt"/>
            </a:endParaRPr>
          </a:p>
          <a:p>
            <a:pPr indent="-274320">
              <a:spcAft>
                <a:spcPts val="900"/>
              </a:spcAft>
            </a:pPr>
            <a:endParaRPr lang="en-US" dirty="0">
              <a:solidFill>
                <a:schemeClr val="accent6"/>
              </a:solidFill>
              <a:latin typeface="+mj-lt"/>
            </a:endParaRPr>
          </a:p>
          <a:p>
            <a:pPr indent="-274320"/>
            <a:r>
              <a:rPr lang="en-US" b="1" dirty="0">
                <a:solidFill>
                  <a:schemeClr val="accent6"/>
                </a:solidFill>
              </a:rPr>
              <a:t>Objective for the R&amp;D Call: </a:t>
            </a:r>
          </a:p>
          <a:p>
            <a:pPr indent="-274320">
              <a:spcAft>
                <a:spcPts val="900"/>
              </a:spcAft>
            </a:pPr>
            <a:r>
              <a:rPr lang="en-US" dirty="0">
                <a:solidFill>
                  <a:schemeClr val="accent6"/>
                </a:solidFill>
                <a:latin typeface="+mj-lt"/>
              </a:rPr>
              <a:t>Development of new products (goods and services), technologies and business processes through increasing private investment in research, development and innovation, and strengthening the capacity of companies for research, development and innovation, through improving their cooperation with research and development institutions.</a:t>
            </a:r>
          </a:p>
          <a:p>
            <a:pPr indent="-274320">
              <a:spcAft>
                <a:spcPts val="900"/>
              </a:spcAft>
            </a:pPr>
            <a:endParaRPr lang="en-US" dirty="0">
              <a:latin typeface="+mj-lt"/>
            </a:endParaRPr>
          </a:p>
          <a:p>
            <a:pPr indent="-274320">
              <a:spcAft>
                <a:spcPts val="900"/>
              </a:spcAft>
            </a:pPr>
            <a:endParaRPr lang="en-US" dirty="0">
              <a:latin typeface="+mj-lt"/>
            </a:endParaRPr>
          </a:p>
          <a:p>
            <a:pPr indent="-274320">
              <a:spcAft>
                <a:spcPts val="900"/>
              </a:spcAft>
            </a:pPr>
            <a:endParaRPr lang="en-US" b="1" dirty="0">
              <a:solidFill>
                <a:schemeClr val="tx2"/>
              </a:solidFill>
              <a:latin typeface="+mj-lt"/>
            </a:endParaRPr>
          </a:p>
          <a:p>
            <a:pPr indent="-274320">
              <a:spcAft>
                <a:spcPts val="900"/>
              </a:spcAft>
            </a:pPr>
            <a:endParaRPr lang="en-US" b="1" dirty="0">
              <a:solidFill>
                <a:schemeClr val="tx2"/>
              </a:solidFill>
              <a:latin typeface="+mj-lt"/>
            </a:endParaRPr>
          </a:p>
          <a:p>
            <a:pPr indent="-274320">
              <a:spcAft>
                <a:spcPts val="900"/>
              </a:spcAft>
            </a:pPr>
            <a:endParaRPr lang="en-US" dirty="0">
              <a:latin typeface="+mj-lt"/>
            </a:endParaRPr>
          </a:p>
        </p:txBody>
      </p:sp>
    </p:spTree>
    <p:extLst>
      <p:ext uri="{BB962C8B-B14F-4D97-AF65-F5344CB8AC3E}">
        <p14:creationId xmlns:p14="http://schemas.microsoft.com/office/powerpoint/2010/main" val="302212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54F54A-6CA7-4A3D-ACA4-D1CDD239473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IMELUM - Your Source of Context in South East Europe - Private and Confidential</a:t>
            </a:r>
            <a:endParaRPr lang="en-GB" dirty="0"/>
          </a:p>
        </p:txBody>
      </p:sp>
      <p:sp>
        <p:nvSpPr>
          <p:cNvPr id="4" name="Slide Number Placeholder 3">
            <a:extLst>
              <a:ext uri="{FF2B5EF4-FFF2-40B4-BE49-F238E27FC236}">
                <a16:creationId xmlns:a16="http://schemas.microsoft.com/office/drawing/2014/main" id="{A1B8D44B-E77F-418F-B328-A6EE74BD99E7}"/>
              </a:ext>
            </a:extLst>
          </p:cNvPr>
          <p:cNvSpPr>
            <a:spLocks noGrp="1"/>
          </p:cNvSpPr>
          <p:nvPr>
            <p:ph type="sldNum" sz="quarter" idx="12"/>
          </p:nvPr>
        </p:nvSpPr>
        <p:spPr/>
        <p:txBody>
          <a:bodyPr/>
          <a:lstStyle/>
          <a:p>
            <a:fld id="{03AB573B-DD64-437D-8CA9-4F33347AA2A0}" type="slidenum">
              <a:rPr lang="en-GB" smtClean="0"/>
              <a:t>2</a:t>
            </a:fld>
            <a:endParaRPr lang="en-GB"/>
          </a:p>
        </p:txBody>
      </p:sp>
      <p:sp>
        <p:nvSpPr>
          <p:cNvPr id="5" name="Rectangle 4">
            <a:extLst>
              <a:ext uri="{FF2B5EF4-FFF2-40B4-BE49-F238E27FC236}">
                <a16:creationId xmlns:a16="http://schemas.microsoft.com/office/drawing/2014/main" id="{2A48E7F2-22B6-40F3-8CF2-A8A678069106}"/>
              </a:ext>
            </a:extLst>
          </p:cNvPr>
          <p:cNvSpPr/>
          <p:nvPr/>
        </p:nvSpPr>
        <p:spPr>
          <a:xfrm>
            <a:off x="0" y="-25785"/>
            <a:ext cx="12192000" cy="1287262"/>
          </a:xfrm>
          <a:prstGeom prst="rect">
            <a:avLst/>
          </a:prstGeom>
          <a:solidFill>
            <a:srgbClr val="00407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28BF1DC7-ECE0-44B8-9B7B-2D0458B6A236}"/>
              </a:ext>
            </a:extLst>
          </p:cNvPr>
          <p:cNvGrpSpPr/>
          <p:nvPr/>
        </p:nvGrpSpPr>
        <p:grpSpPr>
          <a:xfrm>
            <a:off x="364646" y="66396"/>
            <a:ext cx="675260" cy="1134875"/>
            <a:chOff x="8375263" y="795756"/>
            <a:chExt cx="2186055" cy="3055444"/>
          </a:xfrm>
        </p:grpSpPr>
        <p:sp>
          <p:nvSpPr>
            <p:cNvPr id="8" name="Shape 82">
              <a:extLst>
                <a:ext uri="{FF2B5EF4-FFF2-40B4-BE49-F238E27FC236}">
                  <a16:creationId xmlns:a16="http://schemas.microsoft.com/office/drawing/2014/main" id="{1B2B9CEF-2FD3-4F8A-A3CB-AB7FE01B8B1C}"/>
                </a:ext>
              </a:extLst>
            </p:cNvPr>
            <p:cNvSpPr/>
            <p:nvPr/>
          </p:nvSpPr>
          <p:spPr>
            <a:xfrm>
              <a:off x="9548789" y="983816"/>
              <a:ext cx="820318" cy="2867383"/>
            </a:xfrm>
            <a:custGeom>
              <a:avLst/>
              <a:gdLst/>
              <a:ahLst/>
              <a:cxnLst/>
              <a:rect l="0" t="0" r="0" b="0"/>
              <a:pathLst>
                <a:path w="951611" h="3447161">
                  <a:moveTo>
                    <a:pt x="951611" y="0"/>
                  </a:moveTo>
                  <a:lnTo>
                    <a:pt x="0" y="3447161"/>
                  </a:lnTo>
                  <a:lnTo>
                    <a:pt x="0" y="902767"/>
                  </a:lnTo>
                  <a:lnTo>
                    <a:pt x="95161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83">
              <a:extLst>
                <a:ext uri="{FF2B5EF4-FFF2-40B4-BE49-F238E27FC236}">
                  <a16:creationId xmlns:a16="http://schemas.microsoft.com/office/drawing/2014/main" id="{FEDE0F13-2A48-46CB-9A75-CD6D53BAD107}"/>
                </a:ext>
              </a:extLst>
            </p:cNvPr>
            <p:cNvSpPr/>
            <p:nvPr/>
          </p:nvSpPr>
          <p:spPr>
            <a:xfrm>
              <a:off x="9548789" y="795756"/>
              <a:ext cx="1012529" cy="3055443"/>
            </a:xfrm>
            <a:custGeom>
              <a:avLst/>
              <a:gdLst/>
              <a:ahLst/>
              <a:cxnLst/>
              <a:rect l="0" t="0" r="0" b="0"/>
              <a:pathLst>
                <a:path w="1174559" h="3673221">
                  <a:moveTo>
                    <a:pt x="1174559" y="0"/>
                  </a:moveTo>
                  <a:lnTo>
                    <a:pt x="1174559" y="3673221"/>
                  </a:lnTo>
                  <a:lnTo>
                    <a:pt x="0" y="3673221"/>
                  </a:lnTo>
                  <a:lnTo>
                    <a:pt x="0" y="3673208"/>
                  </a:lnTo>
                  <a:lnTo>
                    <a:pt x="117455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85">
              <a:extLst>
                <a:ext uri="{FF2B5EF4-FFF2-40B4-BE49-F238E27FC236}">
                  <a16:creationId xmlns:a16="http://schemas.microsoft.com/office/drawing/2014/main" id="{AA6DB5E0-A9EE-4AA6-BE9C-ACB6D4771D3F}"/>
                </a:ext>
              </a:extLst>
            </p:cNvPr>
            <p:cNvSpPr/>
            <p:nvPr/>
          </p:nvSpPr>
          <p:spPr>
            <a:xfrm>
              <a:off x="8870302" y="2137003"/>
              <a:ext cx="579918" cy="1714197"/>
            </a:xfrm>
            <a:custGeom>
              <a:avLst/>
              <a:gdLst/>
              <a:ahLst/>
              <a:cxnLst/>
              <a:rect l="0" t="0" r="0" b="0"/>
              <a:pathLst>
                <a:path w="672465" h="2060816">
                  <a:moveTo>
                    <a:pt x="672465" y="0"/>
                  </a:moveTo>
                  <a:lnTo>
                    <a:pt x="672465" y="2060816"/>
                  </a:lnTo>
                  <a:lnTo>
                    <a:pt x="0" y="2060816"/>
                  </a:lnTo>
                  <a:lnTo>
                    <a:pt x="0" y="643483"/>
                  </a:lnTo>
                  <a:lnTo>
                    <a:pt x="67246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86">
              <a:extLst>
                <a:ext uri="{FF2B5EF4-FFF2-40B4-BE49-F238E27FC236}">
                  <a16:creationId xmlns:a16="http://schemas.microsoft.com/office/drawing/2014/main" id="{8DF61780-C449-4385-A035-E24800538D08}"/>
                </a:ext>
              </a:extLst>
            </p:cNvPr>
            <p:cNvSpPr/>
            <p:nvPr/>
          </p:nvSpPr>
          <p:spPr>
            <a:xfrm>
              <a:off x="8375263" y="3040324"/>
              <a:ext cx="397016" cy="810876"/>
            </a:xfrm>
            <a:custGeom>
              <a:avLst/>
              <a:gdLst/>
              <a:ahLst/>
              <a:cxnLst/>
              <a:rect l="0" t="0" r="0" b="0"/>
              <a:pathLst>
                <a:path w="460566" h="975220">
                  <a:moveTo>
                    <a:pt x="460566" y="0"/>
                  </a:moveTo>
                  <a:lnTo>
                    <a:pt x="460566" y="975220"/>
                  </a:lnTo>
                  <a:lnTo>
                    <a:pt x="0" y="975220"/>
                  </a:lnTo>
                  <a:lnTo>
                    <a:pt x="0" y="497116"/>
                  </a:lnTo>
                  <a:lnTo>
                    <a:pt x="46056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3" name="TextBox 12">
            <a:extLst>
              <a:ext uri="{FF2B5EF4-FFF2-40B4-BE49-F238E27FC236}">
                <a16:creationId xmlns:a16="http://schemas.microsoft.com/office/drawing/2014/main" id="{42526797-38B4-478C-A991-6F4082BBB20E}"/>
              </a:ext>
            </a:extLst>
          </p:cNvPr>
          <p:cNvSpPr txBox="1"/>
          <p:nvPr/>
        </p:nvSpPr>
        <p:spPr>
          <a:xfrm>
            <a:off x="1182210" y="480874"/>
            <a:ext cx="9827912" cy="523220"/>
          </a:xfrm>
          <a:prstGeom prst="rect">
            <a:avLst/>
          </a:prstGeom>
          <a:noFill/>
        </p:spPr>
        <p:txBody>
          <a:bodyPr wrap="square" rtlCol="0">
            <a:spAutoFit/>
          </a:bodyPr>
          <a:lstStyle/>
          <a:p>
            <a:pPr algn="ctr"/>
            <a:r>
              <a:rPr lang="en-GB" sz="2800" dirty="0">
                <a:solidFill>
                  <a:schemeClr val="bg1"/>
                </a:solidFill>
                <a:latin typeface="Arial Black" panose="020B0A04020102020204" pitchFamily="34" charset="0"/>
              </a:rPr>
              <a:t>Current account deficit swings into surplus…</a:t>
            </a:r>
          </a:p>
        </p:txBody>
      </p:sp>
      <p:pic>
        <p:nvPicPr>
          <p:cNvPr id="12" name="Picture 11">
            <a:extLst>
              <a:ext uri="{FF2B5EF4-FFF2-40B4-BE49-F238E27FC236}">
                <a16:creationId xmlns:a16="http://schemas.microsoft.com/office/drawing/2014/main" id="{65478CAB-AA30-4857-B1BA-C9F980A538A1}"/>
              </a:ext>
            </a:extLst>
          </p:cNvPr>
          <p:cNvPicPr>
            <a:picLocks noChangeAspect="1"/>
          </p:cNvPicPr>
          <p:nvPr/>
        </p:nvPicPr>
        <p:blipFill>
          <a:blip r:embed="rId2"/>
          <a:stretch>
            <a:fillRect/>
          </a:stretch>
        </p:blipFill>
        <p:spPr>
          <a:xfrm>
            <a:off x="2636031" y="1533996"/>
            <a:ext cx="6742760" cy="4822354"/>
          </a:xfrm>
          <a:prstGeom prst="rect">
            <a:avLst/>
          </a:prstGeom>
        </p:spPr>
      </p:pic>
      <p:sp>
        <p:nvSpPr>
          <p:cNvPr id="14" name="TextBox 13">
            <a:extLst>
              <a:ext uri="{FF2B5EF4-FFF2-40B4-BE49-F238E27FC236}">
                <a16:creationId xmlns:a16="http://schemas.microsoft.com/office/drawing/2014/main" id="{F4FA9061-7971-4858-A885-D928F03442DF}"/>
              </a:ext>
            </a:extLst>
          </p:cNvPr>
          <p:cNvSpPr txBox="1"/>
          <p:nvPr/>
        </p:nvSpPr>
        <p:spPr>
          <a:xfrm>
            <a:off x="2636031" y="6094740"/>
            <a:ext cx="3769568" cy="261610"/>
          </a:xfrm>
          <a:prstGeom prst="rect">
            <a:avLst/>
          </a:prstGeom>
          <a:noFill/>
        </p:spPr>
        <p:txBody>
          <a:bodyPr wrap="square" rtlCol="0">
            <a:spAutoFit/>
          </a:bodyPr>
          <a:lstStyle/>
          <a:p>
            <a:r>
              <a:rPr lang="en-GB" sz="1050" i="1" dirty="0"/>
              <a:t>Source: HNB, IMELUM</a:t>
            </a:r>
          </a:p>
        </p:txBody>
      </p:sp>
    </p:spTree>
    <p:extLst>
      <p:ext uri="{BB962C8B-B14F-4D97-AF65-F5344CB8AC3E}">
        <p14:creationId xmlns:p14="http://schemas.microsoft.com/office/powerpoint/2010/main" val="135543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15754-CC39-4C7D-BCCD-0468C7661980}"/>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22F490D5-07F0-473E-AD40-2127205E7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20</a:t>
            </a:fld>
            <a:endParaRPr lang="en-GB"/>
          </a:p>
        </p:txBody>
      </p:sp>
      <p:sp>
        <p:nvSpPr>
          <p:cNvPr id="3" name="Google Shape;398;p69">
            <a:extLst>
              <a:ext uri="{FF2B5EF4-FFF2-40B4-BE49-F238E27FC236}">
                <a16:creationId xmlns:a16="http://schemas.microsoft.com/office/drawing/2014/main" id="{7ACE3C25-C036-4035-9738-71B086559333}"/>
              </a:ext>
            </a:extLst>
          </p:cNvPr>
          <p:cNvSpPr txBox="1">
            <a:spLocks/>
          </p:cNvSpPr>
          <p:nvPr/>
        </p:nvSpPr>
        <p:spPr>
          <a:xfrm>
            <a:off x="442913" y="376142"/>
            <a:ext cx="1050933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2800" b="1" kern="0" dirty="0">
                <a:solidFill>
                  <a:srgbClr val="464646"/>
                </a:solidFill>
                <a:latin typeface="Georgia"/>
                <a:ea typeface="Georgia"/>
                <a:cs typeface="Georgia"/>
                <a:sym typeface="Georgia"/>
              </a:rPr>
              <a:t>Eligible applicants and partners</a:t>
            </a:r>
          </a:p>
        </p:txBody>
      </p:sp>
      <p:sp>
        <p:nvSpPr>
          <p:cNvPr id="5" name="TextBox 4">
            <a:extLst>
              <a:ext uri="{FF2B5EF4-FFF2-40B4-BE49-F238E27FC236}">
                <a16:creationId xmlns:a16="http://schemas.microsoft.com/office/drawing/2014/main" id="{263A5883-7524-41CD-8A63-F7C79F8C2165}"/>
              </a:ext>
            </a:extLst>
          </p:cNvPr>
          <p:cNvSpPr txBox="1"/>
          <p:nvPr/>
        </p:nvSpPr>
        <p:spPr>
          <a:xfrm>
            <a:off x="442912" y="1083681"/>
            <a:ext cx="10509339" cy="5005620"/>
          </a:xfrm>
          <a:prstGeom prst="rect">
            <a:avLst/>
          </a:prstGeom>
          <a:noFill/>
        </p:spPr>
        <p:txBody>
          <a:bodyPr wrap="square" lIns="0" tIns="0" rIns="0" bIns="0" rtlCol="0">
            <a:noAutofit/>
          </a:bodyPr>
          <a:lstStyle/>
          <a:p>
            <a:pPr indent="-274320"/>
            <a:r>
              <a:rPr lang="en-US" b="1" dirty="0">
                <a:solidFill>
                  <a:schemeClr val="accent6"/>
                </a:solidFill>
              </a:rPr>
              <a:t>Energy efficiency Call eligible applicants: </a:t>
            </a:r>
          </a:p>
          <a:p>
            <a:pPr marL="285750" indent="-285750">
              <a:spcAft>
                <a:spcPts val="900"/>
              </a:spcAft>
              <a:buFont typeface="Arial" panose="020B0604020202020204" pitchFamily="34" charset="0"/>
              <a:buChar char="•"/>
            </a:pPr>
            <a:r>
              <a:rPr lang="en-US" dirty="0">
                <a:solidFill>
                  <a:schemeClr val="accent6"/>
                </a:solidFill>
                <a:latin typeface="+mj-lt"/>
              </a:rPr>
              <a:t>Legal or natural persons, registered in Croatia, who are micro, small, medium or </a:t>
            </a:r>
            <a:r>
              <a:rPr lang="en-US" b="1" dirty="0">
                <a:solidFill>
                  <a:schemeClr val="accent6"/>
                </a:solidFill>
                <a:latin typeface="+mj-lt"/>
              </a:rPr>
              <a:t>large</a:t>
            </a:r>
            <a:r>
              <a:rPr lang="en-US" dirty="0">
                <a:solidFill>
                  <a:schemeClr val="accent6"/>
                </a:solidFill>
                <a:latin typeface="+mj-lt"/>
              </a:rPr>
              <a:t> size enterprises according to Regulation EC 651/2014 in a production or service sector (excluding military industry, agriculture, fisheries and aquaculture)</a:t>
            </a:r>
          </a:p>
          <a:p>
            <a:pPr indent="-274320"/>
            <a:r>
              <a:rPr lang="en-US" b="1" dirty="0">
                <a:solidFill>
                  <a:schemeClr val="accent6"/>
                </a:solidFill>
                <a:latin typeface="+mj-lt"/>
              </a:rPr>
              <a:t>Improving production capacities Call </a:t>
            </a:r>
            <a:r>
              <a:rPr lang="en-US" b="1" dirty="0">
                <a:solidFill>
                  <a:schemeClr val="accent6"/>
                </a:solidFill>
              </a:rPr>
              <a:t>eligible applicants</a:t>
            </a:r>
            <a:r>
              <a:rPr lang="en-US" b="1" dirty="0">
                <a:solidFill>
                  <a:schemeClr val="accent6"/>
                </a:solidFill>
                <a:latin typeface="+mj-lt"/>
              </a:rPr>
              <a:t>: </a:t>
            </a:r>
          </a:p>
          <a:p>
            <a:pPr marL="285750" indent="-285750">
              <a:spcAft>
                <a:spcPts val="900"/>
              </a:spcAft>
              <a:buFont typeface="Arial" panose="020B0604020202020204" pitchFamily="34" charset="0"/>
              <a:buChar char="•"/>
            </a:pPr>
            <a:r>
              <a:rPr lang="en-US" dirty="0">
                <a:solidFill>
                  <a:schemeClr val="accent6"/>
                </a:solidFill>
              </a:rPr>
              <a:t>Legal or natural persons, registered in Croatia, who are micro, small or medium size enterprises according to Regulation EC 651/2014 in a production or service sector (excluding military industry, agriculture, fisheries and aquaculture)</a:t>
            </a:r>
          </a:p>
          <a:p>
            <a:pPr indent="-274320"/>
            <a:r>
              <a:rPr lang="en-US" b="1" dirty="0">
                <a:solidFill>
                  <a:schemeClr val="accent6"/>
                </a:solidFill>
              </a:rPr>
              <a:t>R&amp;D Call eligible applicants and partners: </a:t>
            </a:r>
          </a:p>
          <a:p>
            <a:pPr marL="11430" indent="-285750">
              <a:spcAft>
                <a:spcPts val="900"/>
              </a:spcAft>
              <a:buFont typeface="Arial" panose="020B0604020202020204" pitchFamily="34" charset="0"/>
              <a:buChar char="•"/>
            </a:pPr>
            <a:r>
              <a:rPr lang="en-US" dirty="0">
                <a:solidFill>
                  <a:schemeClr val="accent6"/>
                </a:solidFill>
              </a:rPr>
              <a:t>Legal or natural persons, registered in Croatia, who are micro, small, medium or large size enterprises according to Regulation EC 651/2014 in a production or service sector (excluding military industry, agriculture, fisheries and aquaculture)</a:t>
            </a:r>
          </a:p>
          <a:p>
            <a:pPr marL="11430" indent="-285750">
              <a:spcAft>
                <a:spcPts val="900"/>
              </a:spcAft>
              <a:buFont typeface="Arial" panose="020B0604020202020204" pitchFamily="34" charset="0"/>
              <a:buChar char="•"/>
            </a:pPr>
            <a:r>
              <a:rPr lang="en-US" dirty="0">
                <a:solidFill>
                  <a:schemeClr val="accent6"/>
                </a:solidFill>
              </a:rPr>
              <a:t>entrepreneurs and/or research and dissemination organizations that contribute their knowledge, resources and research capacities to the implementation of research and development projects. Also, partners are those who do not have a registered office, business unit or branch in the Republic of Croatia, and participate in the project with a maximum of 15% of eligible project costs</a:t>
            </a:r>
          </a:p>
          <a:p>
            <a:pPr marL="11430" indent="-285750">
              <a:spcAft>
                <a:spcPts val="900"/>
              </a:spcAft>
              <a:buFont typeface="Arial" panose="020B0604020202020204" pitchFamily="34" charset="0"/>
              <a:buChar char="•"/>
            </a:pPr>
            <a:endParaRPr lang="en-US" dirty="0">
              <a:solidFill>
                <a:schemeClr val="accent6"/>
              </a:solidFill>
            </a:endParaRPr>
          </a:p>
          <a:p>
            <a:pPr marL="11430" indent="-285750">
              <a:spcAft>
                <a:spcPts val="900"/>
              </a:spcAft>
              <a:buFont typeface="Arial" panose="020B0604020202020204" pitchFamily="34" charset="0"/>
              <a:buChar char="•"/>
            </a:pPr>
            <a:endParaRPr lang="en-US" dirty="0">
              <a:solidFill>
                <a:schemeClr val="accent6"/>
              </a:solidFill>
            </a:endParaRPr>
          </a:p>
          <a:p>
            <a:pPr marL="11430" indent="-285750">
              <a:spcAft>
                <a:spcPts val="900"/>
              </a:spcAft>
              <a:buFont typeface="Arial" panose="020B0604020202020204" pitchFamily="34" charset="0"/>
              <a:buChar char="•"/>
            </a:pPr>
            <a:endParaRPr lang="en-US" dirty="0">
              <a:solidFill>
                <a:schemeClr val="accent6"/>
              </a:solidFill>
            </a:endParaRPr>
          </a:p>
          <a:p>
            <a:pPr indent="-274320">
              <a:spcAft>
                <a:spcPts val="900"/>
              </a:spcAft>
            </a:pPr>
            <a:endParaRPr lang="en-US" b="1" dirty="0">
              <a:solidFill>
                <a:schemeClr val="tx2"/>
              </a:solidFill>
              <a:latin typeface="+mj-lt"/>
            </a:endParaRPr>
          </a:p>
          <a:p>
            <a:pPr indent="-274320">
              <a:spcAft>
                <a:spcPts val="900"/>
              </a:spcAft>
            </a:pPr>
            <a:endParaRPr lang="en-US" dirty="0">
              <a:latin typeface="+mj-lt"/>
            </a:endParaRPr>
          </a:p>
        </p:txBody>
      </p:sp>
    </p:spTree>
    <p:extLst>
      <p:ext uri="{BB962C8B-B14F-4D97-AF65-F5344CB8AC3E}">
        <p14:creationId xmlns:p14="http://schemas.microsoft.com/office/powerpoint/2010/main" val="333518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15754-CC39-4C7D-BCCD-0468C7661980}"/>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22F490D5-07F0-473E-AD40-2127205E7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21</a:t>
            </a:fld>
            <a:endParaRPr lang="en-GB"/>
          </a:p>
        </p:txBody>
      </p:sp>
      <p:sp>
        <p:nvSpPr>
          <p:cNvPr id="3" name="Google Shape;398;p69">
            <a:extLst>
              <a:ext uri="{FF2B5EF4-FFF2-40B4-BE49-F238E27FC236}">
                <a16:creationId xmlns:a16="http://schemas.microsoft.com/office/drawing/2014/main" id="{7ACE3C25-C036-4035-9738-71B086559333}"/>
              </a:ext>
            </a:extLst>
          </p:cNvPr>
          <p:cNvSpPr txBox="1">
            <a:spLocks/>
          </p:cNvSpPr>
          <p:nvPr/>
        </p:nvSpPr>
        <p:spPr>
          <a:xfrm>
            <a:off x="442913" y="376142"/>
            <a:ext cx="1050933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Indicators of the Call for the proposal</a:t>
            </a:r>
            <a:endParaRPr kumimoji="0" lang="en-US" sz="3000" b="1" i="0" u="none" strike="noStrike" kern="0" cap="none" spc="0" normalizeH="0" baseline="0" dirty="0">
              <a:ln>
                <a:noFill/>
              </a:ln>
              <a:solidFill>
                <a:srgbClr val="464646"/>
              </a:solidFill>
              <a:effectLst/>
              <a:uLnTx/>
              <a:uFillTx/>
              <a:latin typeface="Georgia"/>
              <a:ea typeface="Georgia"/>
              <a:cs typeface="Georgia"/>
              <a:sym typeface="Georgia"/>
            </a:endParaRPr>
          </a:p>
        </p:txBody>
      </p:sp>
      <p:sp>
        <p:nvSpPr>
          <p:cNvPr id="5" name="TextBox 4">
            <a:extLst>
              <a:ext uri="{FF2B5EF4-FFF2-40B4-BE49-F238E27FC236}">
                <a16:creationId xmlns:a16="http://schemas.microsoft.com/office/drawing/2014/main" id="{263A5883-7524-41CD-8A63-F7C79F8C2165}"/>
              </a:ext>
            </a:extLst>
          </p:cNvPr>
          <p:cNvSpPr txBox="1"/>
          <p:nvPr/>
        </p:nvSpPr>
        <p:spPr>
          <a:xfrm>
            <a:off x="442912" y="1083681"/>
            <a:ext cx="10509339" cy="4690638"/>
          </a:xfrm>
          <a:prstGeom prst="rect">
            <a:avLst/>
          </a:prstGeom>
          <a:noFill/>
        </p:spPr>
        <p:txBody>
          <a:bodyPr wrap="square" lIns="0" tIns="0" rIns="0" bIns="0" rtlCol="0">
            <a:noAutofit/>
          </a:bodyPr>
          <a:lstStyle/>
          <a:p>
            <a:pPr indent="-274320"/>
            <a:r>
              <a:rPr lang="hr-HR" b="1" dirty="0" err="1">
                <a:solidFill>
                  <a:schemeClr val="accent6"/>
                </a:solidFill>
              </a:rPr>
              <a:t>Indicator</a:t>
            </a:r>
            <a:r>
              <a:rPr lang="en-US" b="1" dirty="0">
                <a:solidFill>
                  <a:schemeClr val="accent6"/>
                </a:solidFill>
              </a:rPr>
              <a:t> for the energy efficiency Call: </a:t>
            </a:r>
          </a:p>
          <a:p>
            <a:pPr marL="171450" indent="-171450">
              <a:spcAft>
                <a:spcPts val="900"/>
              </a:spcAft>
              <a:buFont typeface="Arial" panose="020B0604020202020204" pitchFamily="34" charset="0"/>
              <a:buChar char="•"/>
            </a:pPr>
            <a:r>
              <a:rPr lang="en-US" dirty="0">
                <a:solidFill>
                  <a:schemeClr val="accent6"/>
                </a:solidFill>
              </a:rPr>
              <a:t>The share of renewable energy in gross final energy consumption in the production / service sector</a:t>
            </a:r>
          </a:p>
          <a:p>
            <a:pPr marL="171450" indent="-171450">
              <a:spcAft>
                <a:spcPts val="900"/>
              </a:spcAft>
              <a:buFont typeface="Arial" panose="020B0604020202020204" pitchFamily="34" charset="0"/>
              <a:buChar char="•"/>
            </a:pPr>
            <a:r>
              <a:rPr lang="en-US" dirty="0">
                <a:solidFill>
                  <a:schemeClr val="accent6"/>
                </a:solidFill>
              </a:rPr>
              <a:t>Energy saving in the production / service sector measures</a:t>
            </a:r>
            <a:endParaRPr lang="hr-HR" dirty="0">
              <a:solidFill>
                <a:schemeClr val="accent6"/>
              </a:solidFill>
            </a:endParaRPr>
          </a:p>
          <a:p>
            <a:pPr>
              <a:spcAft>
                <a:spcPts val="900"/>
              </a:spcAft>
            </a:pPr>
            <a:endParaRPr lang="en-US" dirty="0">
              <a:solidFill>
                <a:schemeClr val="accent6"/>
              </a:solidFill>
              <a:latin typeface="+mj-lt"/>
            </a:endParaRPr>
          </a:p>
          <a:p>
            <a:pPr indent="-274320"/>
            <a:r>
              <a:rPr lang="hr-HR" b="1" dirty="0" err="1">
                <a:solidFill>
                  <a:schemeClr val="accent6"/>
                </a:solidFill>
              </a:rPr>
              <a:t>Indicator</a:t>
            </a:r>
            <a:r>
              <a:rPr lang="en-US" b="1" dirty="0">
                <a:solidFill>
                  <a:schemeClr val="accent6"/>
                </a:solidFill>
                <a:latin typeface="+mj-lt"/>
              </a:rPr>
              <a:t> for the improving production capacities Call: </a:t>
            </a:r>
          </a:p>
          <a:p>
            <a:pPr marL="171450" indent="-171450">
              <a:spcAft>
                <a:spcPts val="900"/>
              </a:spcAft>
              <a:buFont typeface="Arial" panose="020B0604020202020204" pitchFamily="34" charset="0"/>
              <a:buChar char="•"/>
            </a:pPr>
            <a:r>
              <a:rPr lang="en-US" dirty="0">
                <a:solidFill>
                  <a:schemeClr val="accent6"/>
                </a:solidFill>
                <a:latin typeface="+mj-lt"/>
              </a:rPr>
              <a:t>Increased sales revenue</a:t>
            </a:r>
            <a:endParaRPr lang="hr-HR" dirty="0">
              <a:solidFill>
                <a:schemeClr val="accent6"/>
              </a:solidFill>
              <a:latin typeface="+mj-lt"/>
            </a:endParaRPr>
          </a:p>
          <a:p>
            <a:pPr marL="171450" indent="-171450">
              <a:spcAft>
                <a:spcPts val="900"/>
              </a:spcAft>
              <a:buFont typeface="Arial" panose="020B0604020202020204" pitchFamily="34" charset="0"/>
              <a:buChar char="•"/>
            </a:pPr>
            <a:r>
              <a:rPr lang="en-US" dirty="0">
                <a:solidFill>
                  <a:schemeClr val="accent6"/>
                </a:solidFill>
                <a:latin typeface="+mj-lt"/>
              </a:rPr>
              <a:t>Increased export earnings</a:t>
            </a:r>
            <a:endParaRPr lang="hr-HR" dirty="0">
              <a:solidFill>
                <a:schemeClr val="accent6"/>
              </a:solidFill>
              <a:latin typeface="+mj-lt"/>
            </a:endParaRPr>
          </a:p>
          <a:p>
            <a:pPr marL="171450" indent="-171450">
              <a:spcAft>
                <a:spcPts val="900"/>
              </a:spcAft>
              <a:buFont typeface="Arial" panose="020B0604020202020204" pitchFamily="34" charset="0"/>
              <a:buChar char="•"/>
            </a:pPr>
            <a:r>
              <a:rPr lang="en-US" dirty="0">
                <a:solidFill>
                  <a:schemeClr val="accent6"/>
                </a:solidFill>
                <a:latin typeface="+mj-lt"/>
              </a:rPr>
              <a:t>Employment growth</a:t>
            </a:r>
            <a:endParaRPr lang="hr-HR" dirty="0">
              <a:solidFill>
                <a:schemeClr val="accent6"/>
              </a:solidFill>
              <a:latin typeface="+mj-lt"/>
            </a:endParaRPr>
          </a:p>
          <a:p>
            <a:pPr>
              <a:spcAft>
                <a:spcPts val="900"/>
              </a:spcAft>
            </a:pPr>
            <a:endParaRPr lang="en-US" sz="1200" dirty="0">
              <a:solidFill>
                <a:schemeClr val="accent6"/>
              </a:solidFill>
              <a:latin typeface="+mj-lt"/>
            </a:endParaRPr>
          </a:p>
          <a:p>
            <a:pPr indent="-274320"/>
            <a:r>
              <a:rPr lang="hr-HR" b="1" dirty="0" err="1">
                <a:solidFill>
                  <a:schemeClr val="accent6"/>
                </a:solidFill>
              </a:rPr>
              <a:t>Indicator</a:t>
            </a:r>
            <a:r>
              <a:rPr lang="en-US" b="1" dirty="0">
                <a:solidFill>
                  <a:schemeClr val="accent6"/>
                </a:solidFill>
              </a:rPr>
              <a:t> for the R&amp;D Call: </a:t>
            </a:r>
            <a:endParaRPr lang="hr-HR" b="1" dirty="0">
              <a:solidFill>
                <a:schemeClr val="accent6"/>
              </a:solidFill>
            </a:endParaRPr>
          </a:p>
          <a:p>
            <a:pPr marL="171450" indent="-171450">
              <a:spcAft>
                <a:spcPts val="900"/>
              </a:spcAft>
              <a:buFont typeface="Arial" panose="020B0604020202020204" pitchFamily="34" charset="0"/>
              <a:buChar char="•"/>
            </a:pPr>
            <a:r>
              <a:rPr lang="en-US" dirty="0">
                <a:solidFill>
                  <a:schemeClr val="accent6"/>
                </a:solidFill>
              </a:rPr>
              <a:t>Increase of patent applications, trademarks and industrial design of companies participating in the project</a:t>
            </a:r>
          </a:p>
          <a:p>
            <a:pPr marL="171450" indent="-171450">
              <a:spcAft>
                <a:spcPts val="900"/>
              </a:spcAft>
              <a:buFont typeface="Arial" panose="020B0604020202020204" pitchFamily="34" charset="0"/>
              <a:buChar char="•"/>
            </a:pPr>
            <a:r>
              <a:rPr lang="en-US" dirty="0">
                <a:solidFill>
                  <a:schemeClr val="accent6"/>
                </a:solidFill>
              </a:rPr>
              <a:t>Sale of innovations that are new on the market (new-to-market) and innovations that are new in companies (new-to-firm) as</a:t>
            </a:r>
            <a:r>
              <a:rPr lang="hr-HR" dirty="0">
                <a:solidFill>
                  <a:schemeClr val="accent6"/>
                </a:solidFill>
              </a:rPr>
              <a:t> </a:t>
            </a:r>
            <a:r>
              <a:rPr lang="en-US" dirty="0">
                <a:solidFill>
                  <a:schemeClr val="accent6"/>
                </a:solidFill>
              </a:rPr>
              <a:t>% of turnover</a:t>
            </a:r>
            <a:r>
              <a:rPr lang="en-US" dirty="0">
                <a:solidFill>
                  <a:schemeClr val="accent6"/>
                </a:solidFill>
                <a:latin typeface="+mj-lt"/>
              </a:rPr>
              <a:t> </a:t>
            </a:r>
            <a:endParaRPr lang="en-US" b="1" dirty="0">
              <a:solidFill>
                <a:schemeClr val="tx2"/>
              </a:solidFill>
              <a:latin typeface="+mj-lt"/>
            </a:endParaRPr>
          </a:p>
          <a:p>
            <a:pPr indent="-274320">
              <a:spcAft>
                <a:spcPts val="900"/>
              </a:spcAft>
            </a:pPr>
            <a:endParaRPr lang="en-US" b="1" dirty="0">
              <a:solidFill>
                <a:schemeClr val="tx2"/>
              </a:solidFill>
              <a:latin typeface="+mj-lt"/>
            </a:endParaRPr>
          </a:p>
          <a:p>
            <a:pPr indent="-274320">
              <a:spcAft>
                <a:spcPts val="900"/>
              </a:spcAft>
            </a:pPr>
            <a:endParaRPr lang="en-US" dirty="0">
              <a:latin typeface="+mj-lt"/>
            </a:endParaRPr>
          </a:p>
        </p:txBody>
      </p:sp>
    </p:spTree>
    <p:extLst>
      <p:ext uri="{BB962C8B-B14F-4D97-AF65-F5344CB8AC3E}">
        <p14:creationId xmlns:p14="http://schemas.microsoft.com/office/powerpoint/2010/main" val="273546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15754-CC39-4C7D-BCCD-0468C7661980}"/>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22F490D5-07F0-473E-AD40-2127205E7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sp>
        <p:nvSpPr>
          <p:cNvPr id="3" name="Google Shape;398;p69">
            <a:extLst>
              <a:ext uri="{FF2B5EF4-FFF2-40B4-BE49-F238E27FC236}">
                <a16:creationId xmlns:a16="http://schemas.microsoft.com/office/drawing/2014/main" id="{7ACE3C25-C036-4035-9738-71B086559333}"/>
              </a:ext>
            </a:extLst>
          </p:cNvPr>
          <p:cNvSpPr txBox="1">
            <a:spLocks/>
          </p:cNvSpPr>
          <p:nvPr/>
        </p:nvSpPr>
        <p:spPr>
          <a:xfrm>
            <a:off x="442913" y="376142"/>
            <a:ext cx="1050933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2800" b="1" kern="0" dirty="0">
                <a:solidFill>
                  <a:srgbClr val="464646"/>
                </a:solidFill>
                <a:latin typeface="Georgia"/>
                <a:ea typeface="Georgia"/>
                <a:cs typeface="Georgia"/>
                <a:sym typeface="Georgia"/>
              </a:rPr>
              <a:t>Acceptable activities</a:t>
            </a:r>
          </a:p>
        </p:txBody>
      </p:sp>
      <p:sp>
        <p:nvSpPr>
          <p:cNvPr id="5" name="TextBox 4">
            <a:extLst>
              <a:ext uri="{FF2B5EF4-FFF2-40B4-BE49-F238E27FC236}">
                <a16:creationId xmlns:a16="http://schemas.microsoft.com/office/drawing/2014/main" id="{263A5883-7524-41CD-8A63-F7C79F8C2165}"/>
              </a:ext>
            </a:extLst>
          </p:cNvPr>
          <p:cNvSpPr txBox="1"/>
          <p:nvPr/>
        </p:nvSpPr>
        <p:spPr>
          <a:xfrm>
            <a:off x="442912" y="1083681"/>
            <a:ext cx="10509339" cy="217994"/>
          </a:xfrm>
          <a:prstGeom prst="rect">
            <a:avLst/>
          </a:prstGeom>
          <a:noFill/>
        </p:spPr>
        <p:txBody>
          <a:bodyPr wrap="square" lIns="0" tIns="0" rIns="0" bIns="0" rtlCol="0">
            <a:noAutofit/>
          </a:bodyPr>
          <a:lstStyle/>
          <a:p>
            <a:pPr indent="-274320"/>
            <a:r>
              <a:rPr lang="en-US" b="1" dirty="0">
                <a:solidFill>
                  <a:schemeClr val="accent6"/>
                </a:solidFill>
              </a:rPr>
              <a:t>Energy</a:t>
            </a:r>
            <a:endParaRPr lang="en-US" dirty="0">
              <a:solidFill>
                <a:schemeClr val="accent6"/>
              </a:solidFill>
            </a:endParaRPr>
          </a:p>
          <a:p>
            <a:pPr marL="11430" indent="-285750">
              <a:spcAft>
                <a:spcPts val="900"/>
              </a:spcAft>
              <a:buFont typeface="Arial" panose="020B0604020202020204" pitchFamily="34" charset="0"/>
              <a:buChar char="•"/>
            </a:pPr>
            <a:endParaRPr lang="en-US" dirty="0">
              <a:solidFill>
                <a:schemeClr val="accent6"/>
              </a:solidFill>
            </a:endParaRPr>
          </a:p>
          <a:p>
            <a:pPr indent="-274320">
              <a:spcAft>
                <a:spcPts val="900"/>
              </a:spcAft>
            </a:pPr>
            <a:endParaRPr lang="en-US" b="1" dirty="0">
              <a:solidFill>
                <a:schemeClr val="tx2"/>
              </a:solidFill>
              <a:latin typeface="+mj-lt"/>
            </a:endParaRPr>
          </a:p>
          <a:p>
            <a:pPr indent="-274320">
              <a:spcAft>
                <a:spcPts val="900"/>
              </a:spcAft>
            </a:pPr>
            <a:endParaRPr lang="en-US" dirty="0">
              <a:latin typeface="+mj-lt"/>
            </a:endParaRPr>
          </a:p>
        </p:txBody>
      </p:sp>
      <p:grpSp>
        <p:nvGrpSpPr>
          <p:cNvPr id="6" name="Group 5">
            <a:extLst>
              <a:ext uri="{FF2B5EF4-FFF2-40B4-BE49-F238E27FC236}">
                <a16:creationId xmlns:a16="http://schemas.microsoft.com/office/drawing/2014/main" id="{644B6A90-F487-4770-B89B-7587236B077D}"/>
              </a:ext>
            </a:extLst>
          </p:cNvPr>
          <p:cNvGrpSpPr/>
          <p:nvPr/>
        </p:nvGrpSpPr>
        <p:grpSpPr>
          <a:xfrm>
            <a:off x="442912" y="1603885"/>
            <a:ext cx="6994457" cy="4410697"/>
            <a:chOff x="436079" y="2252277"/>
            <a:chExt cx="7736272" cy="5189149"/>
          </a:xfrm>
        </p:grpSpPr>
        <p:sp>
          <p:nvSpPr>
            <p:cNvPr id="7" name="Freeform 8">
              <a:extLst>
                <a:ext uri="{FF2B5EF4-FFF2-40B4-BE49-F238E27FC236}">
                  <a16:creationId xmlns:a16="http://schemas.microsoft.com/office/drawing/2014/main" id="{8C9E6E55-4CFD-4E2D-AFEA-F410D52BD256}"/>
                </a:ext>
              </a:extLst>
            </p:cNvPr>
            <p:cNvSpPr/>
            <p:nvPr/>
          </p:nvSpPr>
          <p:spPr>
            <a:xfrm>
              <a:off x="1317427" y="2854791"/>
              <a:ext cx="2951921" cy="1515238"/>
            </a:xfrm>
            <a:custGeom>
              <a:avLst/>
              <a:gdLst>
                <a:gd name="connsiteX0" fmla="*/ 0 w 2339345"/>
                <a:gd name="connsiteY0" fmla="*/ 0 h 1560343"/>
                <a:gd name="connsiteX1" fmla="*/ 2339345 w 2339345"/>
                <a:gd name="connsiteY1" fmla="*/ 0 h 1560343"/>
                <a:gd name="connsiteX2" fmla="*/ 2339345 w 2339345"/>
                <a:gd name="connsiteY2" fmla="*/ 1560343 h 1560343"/>
                <a:gd name="connsiteX3" fmla="*/ 0 w 2339345"/>
                <a:gd name="connsiteY3" fmla="*/ 1560343 h 1560343"/>
                <a:gd name="connsiteX4" fmla="*/ 0 w 2339345"/>
                <a:gd name="connsiteY4" fmla="*/ 0 h 156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45" h="1560343">
                  <a:moveTo>
                    <a:pt x="0" y="0"/>
                  </a:moveTo>
                  <a:lnTo>
                    <a:pt x="2339345" y="0"/>
                  </a:lnTo>
                  <a:lnTo>
                    <a:pt x="2339345" y="1560343"/>
                  </a:lnTo>
                  <a:lnTo>
                    <a:pt x="0" y="1560343"/>
                  </a:lnTo>
                  <a:lnTo>
                    <a:pt x="0" y="0"/>
                  </a:lnTo>
                  <a:close/>
                </a:path>
              </a:pathLst>
            </a:custGeom>
            <a:solidFill>
              <a:schemeClr val="bg1">
                <a:lumMod val="85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4296" tIns="92456" rIns="92455" bIns="92456" numCol="1" spcCol="1270" anchor="ctr" anchorCtr="0">
              <a:noAutofit/>
            </a:bodyPr>
            <a:lstStyle/>
            <a:p>
              <a:pPr defTabSz="577850">
                <a:lnSpc>
                  <a:spcPct val="90000"/>
                </a:lnSpc>
                <a:spcBef>
                  <a:spcPct val="0"/>
                </a:spcBef>
                <a:spcAft>
                  <a:spcPct val="35000"/>
                </a:spcAft>
              </a:pPr>
              <a:r>
                <a:rPr lang="en-US" sz="1500" b="1" i="1" dirty="0">
                  <a:latin typeface="+mj-lt"/>
                </a:rPr>
                <a:t>Preparation of project proposal documentation and other project technical documentation</a:t>
              </a:r>
              <a:endParaRPr lang="hr-HR" sz="1500" b="1" i="1" dirty="0">
                <a:latin typeface="+mj-lt"/>
              </a:endParaRPr>
            </a:p>
          </p:txBody>
        </p:sp>
        <p:sp>
          <p:nvSpPr>
            <p:cNvPr id="8" name="Freeform 9">
              <a:extLst>
                <a:ext uri="{FF2B5EF4-FFF2-40B4-BE49-F238E27FC236}">
                  <a16:creationId xmlns:a16="http://schemas.microsoft.com/office/drawing/2014/main" id="{FFCC2D9A-8450-41CF-B02A-F012CB51641F}"/>
                </a:ext>
              </a:extLst>
            </p:cNvPr>
            <p:cNvSpPr/>
            <p:nvPr/>
          </p:nvSpPr>
          <p:spPr>
            <a:xfrm>
              <a:off x="1317428" y="4370030"/>
              <a:ext cx="2951921" cy="3060756"/>
            </a:xfrm>
            <a:custGeom>
              <a:avLst/>
              <a:gdLst>
                <a:gd name="connsiteX0" fmla="*/ 0 w 2339345"/>
                <a:gd name="connsiteY0" fmla="*/ 0 h 1560343"/>
                <a:gd name="connsiteX1" fmla="*/ 2339345 w 2339345"/>
                <a:gd name="connsiteY1" fmla="*/ 0 h 1560343"/>
                <a:gd name="connsiteX2" fmla="*/ 2339345 w 2339345"/>
                <a:gd name="connsiteY2" fmla="*/ 1560343 h 1560343"/>
                <a:gd name="connsiteX3" fmla="*/ 0 w 2339345"/>
                <a:gd name="connsiteY3" fmla="*/ 1560343 h 1560343"/>
                <a:gd name="connsiteX4" fmla="*/ 0 w 2339345"/>
                <a:gd name="connsiteY4" fmla="*/ 0 h 156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45" h="1560343">
                  <a:moveTo>
                    <a:pt x="0" y="0"/>
                  </a:moveTo>
                  <a:lnTo>
                    <a:pt x="2339345" y="0"/>
                  </a:lnTo>
                  <a:lnTo>
                    <a:pt x="2339345" y="1560343"/>
                  </a:lnTo>
                  <a:lnTo>
                    <a:pt x="0" y="1560343"/>
                  </a:lnTo>
                  <a:lnTo>
                    <a:pt x="0" y="0"/>
                  </a:lnTo>
                  <a:close/>
                </a:path>
              </a:pathLst>
            </a:custGeom>
            <a:solidFill>
              <a:srgbClr val="FFB600">
                <a:alpha val="89804"/>
              </a:srgb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4296" tIns="92456" rIns="92455" bIns="92456" numCol="1" spcCol="1270" anchor="ctr" anchorCtr="0">
              <a:noAutofit/>
            </a:bodyPr>
            <a:lstStyle/>
            <a:p>
              <a:pPr marL="171450" indent="-171450" defTabSz="577850">
                <a:lnSpc>
                  <a:spcPct val="90000"/>
                </a:lnSpc>
                <a:spcBef>
                  <a:spcPct val="0"/>
                </a:spcBef>
                <a:spcAft>
                  <a:spcPts val="20"/>
                </a:spcAft>
                <a:buFont typeface="Arial" panose="020B0604020202020204" pitchFamily="34" charset="0"/>
                <a:buChar char="•"/>
              </a:pPr>
              <a:r>
                <a:rPr lang="hr-HR" sz="1600" dirty="0">
                  <a:latin typeface="+mj-lt"/>
                </a:rPr>
                <a:t>P</a:t>
              </a:r>
              <a:r>
                <a:rPr lang="en-US" sz="1600" dirty="0">
                  <a:latin typeface="+mj-lt"/>
                </a:rPr>
                <a:t>reparation of application forms and other project proposal documentation</a:t>
              </a:r>
            </a:p>
            <a:p>
              <a:pPr marL="171450" indent="-171450" defTabSz="577850">
                <a:lnSpc>
                  <a:spcPct val="90000"/>
                </a:lnSpc>
                <a:spcBef>
                  <a:spcPct val="0"/>
                </a:spcBef>
                <a:spcAft>
                  <a:spcPts val="20"/>
                </a:spcAft>
                <a:buFont typeface="Arial" panose="020B0604020202020204" pitchFamily="34" charset="0"/>
                <a:buChar char="•"/>
              </a:pPr>
              <a:r>
                <a:rPr lang="hr-HR" sz="1600" dirty="0">
                  <a:latin typeface="+mj-lt"/>
                </a:rPr>
                <a:t>P</a:t>
              </a:r>
              <a:r>
                <a:rPr lang="en-US" sz="1600" dirty="0">
                  <a:latin typeface="+mj-lt"/>
                </a:rPr>
                <a:t>reparation of documentation for the procurement of goods, provision of services and works,</a:t>
              </a:r>
            </a:p>
            <a:p>
              <a:pPr marL="171450" indent="-171450" defTabSz="577850">
                <a:lnSpc>
                  <a:spcPct val="90000"/>
                </a:lnSpc>
                <a:spcBef>
                  <a:spcPct val="0"/>
                </a:spcBef>
                <a:spcAft>
                  <a:spcPts val="20"/>
                </a:spcAft>
                <a:buFont typeface="Arial" panose="020B0604020202020204" pitchFamily="34" charset="0"/>
                <a:buChar char="•"/>
              </a:pPr>
              <a:r>
                <a:rPr lang="hr-HR" sz="1600" dirty="0">
                  <a:latin typeface="+mj-lt"/>
                </a:rPr>
                <a:t>M</a:t>
              </a:r>
              <a:r>
                <a:rPr lang="en-US" sz="1600" dirty="0" err="1">
                  <a:latin typeface="+mj-lt"/>
                </a:rPr>
                <a:t>aking</a:t>
              </a:r>
              <a:r>
                <a:rPr lang="en-US" sz="1600" dirty="0">
                  <a:latin typeface="+mj-lt"/>
                </a:rPr>
                <a:t> other project technical documentation</a:t>
              </a:r>
              <a:endParaRPr lang="hr-HR" sz="1600" dirty="0">
                <a:latin typeface="+mj-lt"/>
              </a:endParaRPr>
            </a:p>
          </p:txBody>
        </p:sp>
        <p:sp>
          <p:nvSpPr>
            <p:cNvPr id="9" name="Freeform 10">
              <a:extLst>
                <a:ext uri="{FF2B5EF4-FFF2-40B4-BE49-F238E27FC236}">
                  <a16:creationId xmlns:a16="http://schemas.microsoft.com/office/drawing/2014/main" id="{30EA61A8-3B2A-4081-ABA1-90B36EA568F2}"/>
                </a:ext>
              </a:extLst>
            </p:cNvPr>
            <p:cNvSpPr/>
            <p:nvPr/>
          </p:nvSpPr>
          <p:spPr>
            <a:xfrm>
              <a:off x="436079" y="2252277"/>
              <a:ext cx="1118776" cy="1075784"/>
            </a:xfrm>
            <a:custGeom>
              <a:avLst/>
              <a:gdLst>
                <a:gd name="connsiteX0" fmla="*/ 0 w 1559563"/>
                <a:gd name="connsiteY0" fmla="*/ 779782 h 1559563"/>
                <a:gd name="connsiteX1" fmla="*/ 779782 w 1559563"/>
                <a:gd name="connsiteY1" fmla="*/ 0 h 1559563"/>
                <a:gd name="connsiteX2" fmla="*/ 1559564 w 1559563"/>
                <a:gd name="connsiteY2" fmla="*/ 779782 h 1559563"/>
                <a:gd name="connsiteX3" fmla="*/ 779782 w 1559563"/>
                <a:gd name="connsiteY3" fmla="*/ 1559564 h 1559563"/>
                <a:gd name="connsiteX4" fmla="*/ 0 w 1559563"/>
                <a:gd name="connsiteY4" fmla="*/ 779782 h 155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563" h="1559563">
                  <a:moveTo>
                    <a:pt x="0" y="779782"/>
                  </a:moveTo>
                  <a:cubicBezTo>
                    <a:pt x="0" y="349120"/>
                    <a:pt x="349120" y="0"/>
                    <a:pt x="779782" y="0"/>
                  </a:cubicBezTo>
                  <a:cubicBezTo>
                    <a:pt x="1210444" y="0"/>
                    <a:pt x="1559564" y="349120"/>
                    <a:pt x="1559564" y="779782"/>
                  </a:cubicBezTo>
                  <a:cubicBezTo>
                    <a:pt x="1559564" y="1210444"/>
                    <a:pt x="1210444" y="1559564"/>
                    <a:pt x="779782" y="1559564"/>
                  </a:cubicBezTo>
                  <a:cubicBezTo>
                    <a:pt x="349120" y="1559564"/>
                    <a:pt x="0" y="1210444"/>
                    <a:pt x="0" y="779782"/>
                  </a:cubicBezTo>
                  <a:close/>
                </a:path>
              </a:pathLst>
            </a:custGeom>
            <a:solidFill>
              <a:srgbClr val="DB536A"/>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28393" tIns="228393" rIns="228393" bIns="228393" numCol="1" spcCol="1270" anchor="ctr" anchorCtr="0">
              <a:noAutofit/>
            </a:bodyPr>
            <a:lstStyle/>
            <a:p>
              <a:pPr algn="ctr" defTabSz="1333500">
                <a:lnSpc>
                  <a:spcPct val="90000"/>
                </a:lnSpc>
                <a:spcBef>
                  <a:spcPct val="0"/>
                </a:spcBef>
                <a:spcAft>
                  <a:spcPct val="35000"/>
                </a:spcAft>
              </a:pPr>
              <a:r>
                <a:rPr lang="hr-HR" sz="3000" dirty="0">
                  <a:latin typeface="+mj-lt"/>
                </a:rPr>
                <a:t>1. </a:t>
              </a:r>
              <a:endParaRPr lang="en-GB" sz="3000" dirty="0">
                <a:latin typeface="+mj-lt"/>
              </a:endParaRPr>
            </a:p>
          </p:txBody>
        </p:sp>
        <p:sp>
          <p:nvSpPr>
            <p:cNvPr id="10" name="Freeform 11">
              <a:extLst>
                <a:ext uri="{FF2B5EF4-FFF2-40B4-BE49-F238E27FC236}">
                  <a16:creationId xmlns:a16="http://schemas.microsoft.com/office/drawing/2014/main" id="{48A6D297-9D35-42FD-B3C2-929DDB6634D7}"/>
                </a:ext>
              </a:extLst>
            </p:cNvPr>
            <p:cNvSpPr/>
            <p:nvPr/>
          </p:nvSpPr>
          <p:spPr>
            <a:xfrm>
              <a:off x="5212923" y="2791666"/>
              <a:ext cx="2951593" cy="448911"/>
            </a:xfrm>
            <a:custGeom>
              <a:avLst/>
              <a:gdLst>
                <a:gd name="connsiteX0" fmla="*/ 0 w 2339345"/>
                <a:gd name="connsiteY0" fmla="*/ 0 h 1560343"/>
                <a:gd name="connsiteX1" fmla="*/ 2339345 w 2339345"/>
                <a:gd name="connsiteY1" fmla="*/ 0 h 1560343"/>
                <a:gd name="connsiteX2" fmla="*/ 2339345 w 2339345"/>
                <a:gd name="connsiteY2" fmla="*/ 1560343 h 1560343"/>
                <a:gd name="connsiteX3" fmla="*/ 0 w 2339345"/>
                <a:gd name="connsiteY3" fmla="*/ 1560343 h 1560343"/>
                <a:gd name="connsiteX4" fmla="*/ 0 w 2339345"/>
                <a:gd name="connsiteY4" fmla="*/ 0 h 156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45" h="1560343">
                  <a:moveTo>
                    <a:pt x="0" y="0"/>
                  </a:moveTo>
                  <a:lnTo>
                    <a:pt x="2339345" y="0"/>
                  </a:lnTo>
                  <a:lnTo>
                    <a:pt x="2339345" y="1560343"/>
                  </a:lnTo>
                  <a:lnTo>
                    <a:pt x="0" y="1560343"/>
                  </a:lnTo>
                  <a:lnTo>
                    <a:pt x="0" y="0"/>
                  </a:lnTo>
                  <a:close/>
                </a:path>
              </a:pathLst>
            </a:custGeom>
            <a:solidFill>
              <a:schemeClr val="bg1">
                <a:lumMod val="85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4295" tIns="92456" rIns="92456" bIns="92456" numCol="1" spcCol="1270" anchor="ctr" anchorCtr="0">
              <a:noAutofit/>
            </a:bodyPr>
            <a:lstStyle/>
            <a:p>
              <a:pPr defTabSz="577850">
                <a:lnSpc>
                  <a:spcPct val="90000"/>
                </a:lnSpc>
                <a:spcBef>
                  <a:spcPct val="0"/>
                </a:spcBef>
                <a:spcAft>
                  <a:spcPct val="35000"/>
                </a:spcAft>
              </a:pPr>
              <a:r>
                <a:rPr lang="en-US" sz="1500" b="1" i="1" dirty="0">
                  <a:latin typeface="+mj-lt"/>
                </a:rPr>
                <a:t>Implementation activities</a:t>
              </a:r>
            </a:p>
          </p:txBody>
        </p:sp>
        <p:sp>
          <p:nvSpPr>
            <p:cNvPr id="11" name="Freeform 12">
              <a:extLst>
                <a:ext uri="{FF2B5EF4-FFF2-40B4-BE49-F238E27FC236}">
                  <a16:creationId xmlns:a16="http://schemas.microsoft.com/office/drawing/2014/main" id="{38F326E3-ABFB-4848-A807-79EFFFF06A43}"/>
                </a:ext>
              </a:extLst>
            </p:cNvPr>
            <p:cNvSpPr/>
            <p:nvPr/>
          </p:nvSpPr>
          <p:spPr>
            <a:xfrm>
              <a:off x="5220757" y="3240576"/>
              <a:ext cx="2951594" cy="4200850"/>
            </a:xfrm>
            <a:custGeom>
              <a:avLst/>
              <a:gdLst>
                <a:gd name="connsiteX0" fmla="*/ 0 w 2339345"/>
                <a:gd name="connsiteY0" fmla="*/ 0 h 1560343"/>
                <a:gd name="connsiteX1" fmla="*/ 2339345 w 2339345"/>
                <a:gd name="connsiteY1" fmla="*/ 0 h 1560343"/>
                <a:gd name="connsiteX2" fmla="*/ 2339345 w 2339345"/>
                <a:gd name="connsiteY2" fmla="*/ 1560343 h 1560343"/>
                <a:gd name="connsiteX3" fmla="*/ 0 w 2339345"/>
                <a:gd name="connsiteY3" fmla="*/ 1560343 h 1560343"/>
                <a:gd name="connsiteX4" fmla="*/ 0 w 2339345"/>
                <a:gd name="connsiteY4" fmla="*/ 0 h 156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45" h="1560343">
                  <a:moveTo>
                    <a:pt x="0" y="0"/>
                  </a:moveTo>
                  <a:lnTo>
                    <a:pt x="2339345" y="0"/>
                  </a:lnTo>
                  <a:lnTo>
                    <a:pt x="2339345" y="1560343"/>
                  </a:lnTo>
                  <a:lnTo>
                    <a:pt x="0" y="1560343"/>
                  </a:lnTo>
                  <a:lnTo>
                    <a:pt x="0" y="0"/>
                  </a:lnTo>
                  <a:close/>
                </a:path>
              </a:pathLst>
            </a:custGeom>
            <a:solidFill>
              <a:srgbClr val="FFB600">
                <a:alpha val="90000"/>
              </a:srgb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4295" tIns="92456" rIns="92456" bIns="92456" numCol="1" spcCol="1270" anchor="ctr" anchorCtr="0">
              <a:noAutofit/>
            </a:bodyPr>
            <a:lstStyle/>
            <a:p>
              <a:pPr marL="171450" indent="-171450" defTabSz="577850">
                <a:lnSpc>
                  <a:spcPct val="90000"/>
                </a:lnSpc>
                <a:spcBef>
                  <a:spcPct val="0"/>
                </a:spcBef>
                <a:spcAft>
                  <a:spcPct val="35000"/>
                </a:spcAft>
                <a:buFont typeface="Arial" panose="020B0604020202020204" pitchFamily="34" charset="0"/>
                <a:buChar char="•"/>
              </a:pPr>
              <a:r>
                <a:rPr lang="en-US" sz="1600" dirty="0">
                  <a:latin typeface="+mj-lt"/>
                </a:rPr>
                <a:t>Buying new equipment and machinery </a:t>
              </a:r>
            </a:p>
            <a:p>
              <a:pPr marL="171450" indent="-171450" defTabSz="577850">
                <a:lnSpc>
                  <a:spcPct val="90000"/>
                </a:lnSpc>
                <a:spcBef>
                  <a:spcPct val="0"/>
                </a:spcBef>
                <a:spcAft>
                  <a:spcPct val="35000"/>
                </a:spcAft>
                <a:buFont typeface="Arial" panose="020B0604020202020204" pitchFamily="34" charset="0"/>
                <a:buChar char="•"/>
              </a:pPr>
              <a:r>
                <a:rPr lang="en-US" sz="1600" dirty="0" err="1">
                  <a:latin typeface="+mj-lt"/>
                </a:rPr>
                <a:t>Bulding</a:t>
              </a:r>
              <a:r>
                <a:rPr lang="en-US" sz="1600" dirty="0">
                  <a:latin typeface="+mj-lt"/>
                </a:rPr>
                <a:t> or </a:t>
              </a:r>
              <a:r>
                <a:rPr lang="en-US" sz="1600" dirty="0" err="1">
                  <a:latin typeface="+mj-lt"/>
                </a:rPr>
                <a:t>restorating</a:t>
              </a:r>
              <a:r>
                <a:rPr lang="en-US" sz="1600" dirty="0">
                  <a:latin typeface="+mj-lt"/>
                </a:rPr>
                <a:t> the production facilities,</a:t>
              </a:r>
            </a:p>
            <a:p>
              <a:pPr marL="171450" indent="-171450" defTabSz="577850">
                <a:lnSpc>
                  <a:spcPct val="90000"/>
                </a:lnSpc>
                <a:spcBef>
                  <a:spcPct val="0"/>
                </a:spcBef>
                <a:spcAft>
                  <a:spcPct val="35000"/>
                </a:spcAft>
                <a:buFont typeface="Arial" panose="020B0604020202020204" pitchFamily="34" charset="0"/>
                <a:buChar char="•"/>
              </a:pPr>
              <a:r>
                <a:rPr lang="en-US" sz="1600" dirty="0">
                  <a:latin typeface="+mj-lt"/>
                </a:rPr>
                <a:t>Renovation of technical systems for the use of energy-cost unit buildings,</a:t>
              </a:r>
            </a:p>
            <a:p>
              <a:pPr marL="171450" indent="-171450" defTabSz="577850">
                <a:lnSpc>
                  <a:spcPct val="90000"/>
                </a:lnSpc>
                <a:spcBef>
                  <a:spcPct val="0"/>
                </a:spcBef>
                <a:spcAft>
                  <a:spcPct val="35000"/>
                </a:spcAft>
                <a:buFont typeface="Arial" panose="020B0604020202020204" pitchFamily="34" charset="0"/>
                <a:buChar char="•"/>
              </a:pPr>
              <a:r>
                <a:rPr lang="en-US" sz="1600" dirty="0">
                  <a:latin typeface="+mj-lt"/>
                </a:rPr>
                <a:t>Research and development – staff costs, etc.</a:t>
              </a:r>
            </a:p>
          </p:txBody>
        </p:sp>
      </p:grpSp>
      <p:sp>
        <p:nvSpPr>
          <p:cNvPr id="12" name="Freeform 14">
            <a:extLst>
              <a:ext uri="{FF2B5EF4-FFF2-40B4-BE49-F238E27FC236}">
                <a16:creationId xmlns:a16="http://schemas.microsoft.com/office/drawing/2014/main" id="{B1D2575D-3912-46B8-AC62-EC792CFF7BF3}"/>
              </a:ext>
            </a:extLst>
          </p:cNvPr>
          <p:cNvSpPr/>
          <p:nvPr/>
        </p:nvSpPr>
        <p:spPr>
          <a:xfrm>
            <a:off x="4017274" y="1545020"/>
            <a:ext cx="1009766" cy="914400"/>
          </a:xfrm>
          <a:custGeom>
            <a:avLst/>
            <a:gdLst>
              <a:gd name="connsiteX0" fmla="*/ 0 w 1559563"/>
              <a:gd name="connsiteY0" fmla="*/ 779782 h 1559563"/>
              <a:gd name="connsiteX1" fmla="*/ 779782 w 1559563"/>
              <a:gd name="connsiteY1" fmla="*/ 0 h 1559563"/>
              <a:gd name="connsiteX2" fmla="*/ 1559564 w 1559563"/>
              <a:gd name="connsiteY2" fmla="*/ 779782 h 1559563"/>
              <a:gd name="connsiteX3" fmla="*/ 779782 w 1559563"/>
              <a:gd name="connsiteY3" fmla="*/ 1559564 h 1559563"/>
              <a:gd name="connsiteX4" fmla="*/ 0 w 1559563"/>
              <a:gd name="connsiteY4" fmla="*/ 779782 h 155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563" h="1559563">
                <a:moveTo>
                  <a:pt x="0" y="779782"/>
                </a:moveTo>
                <a:cubicBezTo>
                  <a:pt x="0" y="349120"/>
                  <a:pt x="349120" y="0"/>
                  <a:pt x="779782" y="0"/>
                </a:cubicBezTo>
                <a:cubicBezTo>
                  <a:pt x="1210444" y="0"/>
                  <a:pt x="1559564" y="349120"/>
                  <a:pt x="1559564" y="779782"/>
                </a:cubicBezTo>
                <a:cubicBezTo>
                  <a:pt x="1559564" y="1210444"/>
                  <a:pt x="1210444" y="1559564"/>
                  <a:pt x="779782" y="1559564"/>
                </a:cubicBezTo>
                <a:cubicBezTo>
                  <a:pt x="349120" y="1559564"/>
                  <a:pt x="0" y="1210444"/>
                  <a:pt x="0" y="779782"/>
                </a:cubicBezTo>
                <a:close/>
              </a:path>
            </a:pathLst>
          </a:custGeom>
          <a:solidFill>
            <a:srgbClr val="DB536A"/>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28393" tIns="228393" rIns="228393" bIns="228393" numCol="1" spcCol="1270" anchor="ctr" anchorCtr="0">
            <a:noAutofit/>
          </a:bodyPr>
          <a:lstStyle/>
          <a:p>
            <a:pPr algn="ctr" defTabSz="1333500">
              <a:lnSpc>
                <a:spcPct val="90000"/>
              </a:lnSpc>
              <a:spcBef>
                <a:spcPct val="0"/>
              </a:spcBef>
              <a:spcAft>
                <a:spcPct val="35000"/>
              </a:spcAft>
            </a:pPr>
            <a:r>
              <a:rPr lang="hr-HR" sz="3000" dirty="0">
                <a:latin typeface="+mj-lt"/>
              </a:rPr>
              <a:t>2. </a:t>
            </a:r>
            <a:endParaRPr lang="en-GB" sz="3000" dirty="0">
              <a:latin typeface="+mj-lt"/>
            </a:endParaRPr>
          </a:p>
        </p:txBody>
      </p:sp>
      <p:grpSp>
        <p:nvGrpSpPr>
          <p:cNvPr id="13" name="Group 12">
            <a:extLst>
              <a:ext uri="{FF2B5EF4-FFF2-40B4-BE49-F238E27FC236}">
                <a16:creationId xmlns:a16="http://schemas.microsoft.com/office/drawing/2014/main" id="{99D553C3-8B8D-4CAD-8920-78C0BA203B1F}"/>
              </a:ext>
            </a:extLst>
          </p:cNvPr>
          <p:cNvGrpSpPr/>
          <p:nvPr/>
        </p:nvGrpSpPr>
        <p:grpSpPr>
          <a:xfrm>
            <a:off x="8185730" y="2054843"/>
            <a:ext cx="2766521" cy="3952225"/>
            <a:chOff x="1252143" y="2801343"/>
            <a:chExt cx="2954969" cy="4925685"/>
          </a:xfrm>
        </p:grpSpPr>
        <p:sp>
          <p:nvSpPr>
            <p:cNvPr id="14" name="Freeform 8">
              <a:extLst>
                <a:ext uri="{FF2B5EF4-FFF2-40B4-BE49-F238E27FC236}">
                  <a16:creationId xmlns:a16="http://schemas.microsoft.com/office/drawing/2014/main" id="{8C15EA7E-FFBA-43E2-9563-89C0376B5D4C}"/>
                </a:ext>
              </a:extLst>
            </p:cNvPr>
            <p:cNvSpPr/>
            <p:nvPr/>
          </p:nvSpPr>
          <p:spPr>
            <a:xfrm>
              <a:off x="1255520" y="2801343"/>
              <a:ext cx="2951592" cy="1718951"/>
            </a:xfrm>
            <a:custGeom>
              <a:avLst/>
              <a:gdLst>
                <a:gd name="connsiteX0" fmla="*/ 0 w 2339345"/>
                <a:gd name="connsiteY0" fmla="*/ 0 h 1560343"/>
                <a:gd name="connsiteX1" fmla="*/ 2339345 w 2339345"/>
                <a:gd name="connsiteY1" fmla="*/ 0 h 1560343"/>
                <a:gd name="connsiteX2" fmla="*/ 2339345 w 2339345"/>
                <a:gd name="connsiteY2" fmla="*/ 1560343 h 1560343"/>
                <a:gd name="connsiteX3" fmla="*/ 0 w 2339345"/>
                <a:gd name="connsiteY3" fmla="*/ 1560343 h 1560343"/>
                <a:gd name="connsiteX4" fmla="*/ 0 w 2339345"/>
                <a:gd name="connsiteY4" fmla="*/ 0 h 156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45" h="1560343">
                  <a:moveTo>
                    <a:pt x="0" y="0"/>
                  </a:moveTo>
                  <a:lnTo>
                    <a:pt x="2339345" y="0"/>
                  </a:lnTo>
                  <a:lnTo>
                    <a:pt x="2339345" y="1560343"/>
                  </a:lnTo>
                  <a:lnTo>
                    <a:pt x="0" y="1560343"/>
                  </a:lnTo>
                  <a:lnTo>
                    <a:pt x="0" y="0"/>
                  </a:lnTo>
                  <a:close/>
                </a:path>
              </a:pathLst>
            </a:custGeom>
            <a:solidFill>
              <a:schemeClr val="bg1">
                <a:lumMod val="85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4296" tIns="92456" rIns="92455" bIns="92456" numCol="1" spcCol="1270" anchor="ctr" anchorCtr="0">
              <a:noAutofit/>
            </a:bodyPr>
            <a:lstStyle/>
            <a:p>
              <a:pPr defTabSz="577850">
                <a:lnSpc>
                  <a:spcPct val="90000"/>
                </a:lnSpc>
                <a:spcBef>
                  <a:spcPct val="0"/>
                </a:spcBef>
                <a:spcAft>
                  <a:spcPct val="35000"/>
                </a:spcAft>
              </a:pPr>
              <a:r>
                <a:rPr lang="en-US" sz="1500" b="1" i="1" dirty="0">
                  <a:latin typeface="+mj-lt"/>
                </a:rPr>
                <a:t>Project management and administration, promotion and visibility activities</a:t>
              </a:r>
            </a:p>
          </p:txBody>
        </p:sp>
        <p:sp>
          <p:nvSpPr>
            <p:cNvPr id="15" name="Freeform 9">
              <a:extLst>
                <a:ext uri="{FF2B5EF4-FFF2-40B4-BE49-F238E27FC236}">
                  <a16:creationId xmlns:a16="http://schemas.microsoft.com/office/drawing/2014/main" id="{BF14692A-1376-46CA-80CE-71385838EA7F}"/>
                </a:ext>
              </a:extLst>
            </p:cNvPr>
            <p:cNvSpPr/>
            <p:nvPr/>
          </p:nvSpPr>
          <p:spPr>
            <a:xfrm>
              <a:off x="1252143" y="4482734"/>
              <a:ext cx="2951593" cy="3244294"/>
            </a:xfrm>
            <a:custGeom>
              <a:avLst/>
              <a:gdLst>
                <a:gd name="connsiteX0" fmla="*/ 0 w 2339345"/>
                <a:gd name="connsiteY0" fmla="*/ 0 h 1560343"/>
                <a:gd name="connsiteX1" fmla="*/ 2339345 w 2339345"/>
                <a:gd name="connsiteY1" fmla="*/ 0 h 1560343"/>
                <a:gd name="connsiteX2" fmla="*/ 2339345 w 2339345"/>
                <a:gd name="connsiteY2" fmla="*/ 1560343 h 1560343"/>
                <a:gd name="connsiteX3" fmla="*/ 0 w 2339345"/>
                <a:gd name="connsiteY3" fmla="*/ 1560343 h 1560343"/>
                <a:gd name="connsiteX4" fmla="*/ 0 w 2339345"/>
                <a:gd name="connsiteY4" fmla="*/ 0 h 156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45" h="1560343">
                  <a:moveTo>
                    <a:pt x="0" y="0"/>
                  </a:moveTo>
                  <a:lnTo>
                    <a:pt x="2339345" y="0"/>
                  </a:lnTo>
                  <a:lnTo>
                    <a:pt x="2339345" y="1560343"/>
                  </a:lnTo>
                  <a:lnTo>
                    <a:pt x="0" y="1560343"/>
                  </a:lnTo>
                  <a:lnTo>
                    <a:pt x="0" y="0"/>
                  </a:lnTo>
                  <a:close/>
                </a:path>
              </a:pathLst>
            </a:custGeom>
            <a:solidFill>
              <a:srgbClr val="FFB600">
                <a:alpha val="90000"/>
              </a:srgb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4296" tIns="92456" rIns="92455" bIns="92456" numCol="1" spcCol="1270" anchor="ctr" anchorCtr="0">
              <a:noAutofit/>
            </a:bodyPr>
            <a:lstStyle/>
            <a:p>
              <a:pPr marL="171450" indent="-171450" defTabSz="577850">
                <a:lnSpc>
                  <a:spcPct val="90000"/>
                </a:lnSpc>
                <a:spcBef>
                  <a:spcPct val="0"/>
                </a:spcBef>
                <a:spcAft>
                  <a:spcPct val="35000"/>
                </a:spcAft>
                <a:buFont typeface="Arial" panose="020B0604020202020204" pitchFamily="34" charset="0"/>
                <a:buChar char="•"/>
              </a:pPr>
              <a:r>
                <a:rPr lang="en-US" sz="1500" dirty="0">
                  <a:latin typeface="+mj-lt"/>
                </a:rPr>
                <a:t>Project management</a:t>
              </a:r>
            </a:p>
            <a:p>
              <a:pPr marL="171450" indent="-171450" defTabSz="577850">
                <a:lnSpc>
                  <a:spcPct val="90000"/>
                </a:lnSpc>
                <a:spcBef>
                  <a:spcPct val="0"/>
                </a:spcBef>
                <a:spcAft>
                  <a:spcPct val="35000"/>
                </a:spcAft>
                <a:buFont typeface="Arial" panose="020B0604020202020204" pitchFamily="34" charset="0"/>
                <a:buChar char="•"/>
              </a:pPr>
              <a:r>
                <a:rPr lang="en-US" sz="1500" dirty="0">
                  <a:latin typeface="+mj-lt"/>
                </a:rPr>
                <a:t>Administration and technical coordination</a:t>
              </a:r>
            </a:p>
            <a:p>
              <a:pPr marL="171450" indent="-171450" defTabSz="577850">
                <a:lnSpc>
                  <a:spcPct val="90000"/>
                </a:lnSpc>
                <a:spcBef>
                  <a:spcPct val="0"/>
                </a:spcBef>
                <a:spcAft>
                  <a:spcPct val="35000"/>
                </a:spcAft>
                <a:buFont typeface="Arial" panose="020B0604020202020204" pitchFamily="34" charset="0"/>
                <a:buChar char="•"/>
              </a:pPr>
              <a:r>
                <a:rPr lang="en-US" sz="1500" dirty="0">
                  <a:latin typeface="+mj-lt"/>
                </a:rPr>
                <a:t>Financial management, reporting</a:t>
              </a:r>
            </a:p>
            <a:p>
              <a:pPr marL="171450" indent="-171450" defTabSz="577850">
                <a:lnSpc>
                  <a:spcPct val="90000"/>
                </a:lnSpc>
                <a:spcBef>
                  <a:spcPct val="0"/>
                </a:spcBef>
                <a:spcAft>
                  <a:spcPct val="35000"/>
                </a:spcAft>
                <a:buFont typeface="Arial" panose="020B0604020202020204" pitchFamily="34" charset="0"/>
                <a:buChar char="•"/>
              </a:pPr>
              <a:r>
                <a:rPr lang="en-US" sz="1500" dirty="0">
                  <a:latin typeface="+mj-lt"/>
                </a:rPr>
                <a:t>Supervision of work execution and commissioning, etc.</a:t>
              </a:r>
            </a:p>
          </p:txBody>
        </p:sp>
      </p:grpSp>
      <p:sp>
        <p:nvSpPr>
          <p:cNvPr id="17" name="Freeform 14">
            <a:extLst>
              <a:ext uri="{FF2B5EF4-FFF2-40B4-BE49-F238E27FC236}">
                <a16:creationId xmlns:a16="http://schemas.microsoft.com/office/drawing/2014/main" id="{059795E8-D3F7-47A1-A03D-6A24F1117D64}"/>
              </a:ext>
            </a:extLst>
          </p:cNvPr>
          <p:cNvSpPr/>
          <p:nvPr/>
        </p:nvSpPr>
        <p:spPr>
          <a:xfrm>
            <a:off x="7589903" y="1597643"/>
            <a:ext cx="1009766" cy="914400"/>
          </a:xfrm>
          <a:custGeom>
            <a:avLst/>
            <a:gdLst>
              <a:gd name="connsiteX0" fmla="*/ 0 w 1559563"/>
              <a:gd name="connsiteY0" fmla="*/ 779782 h 1559563"/>
              <a:gd name="connsiteX1" fmla="*/ 779782 w 1559563"/>
              <a:gd name="connsiteY1" fmla="*/ 0 h 1559563"/>
              <a:gd name="connsiteX2" fmla="*/ 1559564 w 1559563"/>
              <a:gd name="connsiteY2" fmla="*/ 779782 h 1559563"/>
              <a:gd name="connsiteX3" fmla="*/ 779782 w 1559563"/>
              <a:gd name="connsiteY3" fmla="*/ 1559564 h 1559563"/>
              <a:gd name="connsiteX4" fmla="*/ 0 w 1559563"/>
              <a:gd name="connsiteY4" fmla="*/ 779782 h 155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563" h="1559563">
                <a:moveTo>
                  <a:pt x="0" y="779782"/>
                </a:moveTo>
                <a:cubicBezTo>
                  <a:pt x="0" y="349120"/>
                  <a:pt x="349120" y="0"/>
                  <a:pt x="779782" y="0"/>
                </a:cubicBezTo>
                <a:cubicBezTo>
                  <a:pt x="1210444" y="0"/>
                  <a:pt x="1559564" y="349120"/>
                  <a:pt x="1559564" y="779782"/>
                </a:cubicBezTo>
                <a:cubicBezTo>
                  <a:pt x="1559564" y="1210444"/>
                  <a:pt x="1210444" y="1559564"/>
                  <a:pt x="779782" y="1559564"/>
                </a:cubicBezTo>
                <a:cubicBezTo>
                  <a:pt x="349120" y="1559564"/>
                  <a:pt x="0" y="1210444"/>
                  <a:pt x="0" y="779782"/>
                </a:cubicBezTo>
                <a:close/>
              </a:path>
            </a:pathLst>
          </a:custGeom>
          <a:solidFill>
            <a:srgbClr val="DB536A"/>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28393" tIns="228393" rIns="228393" bIns="228393" numCol="1" spcCol="1270" anchor="ctr" anchorCtr="0">
            <a:noAutofit/>
          </a:bodyPr>
          <a:lstStyle/>
          <a:p>
            <a:pPr algn="ctr" defTabSz="1333500">
              <a:lnSpc>
                <a:spcPct val="90000"/>
              </a:lnSpc>
              <a:spcBef>
                <a:spcPct val="0"/>
              </a:spcBef>
              <a:spcAft>
                <a:spcPct val="35000"/>
              </a:spcAft>
            </a:pPr>
            <a:r>
              <a:rPr lang="hr-HR" sz="3000" dirty="0">
                <a:latin typeface="+mj-lt"/>
              </a:rPr>
              <a:t>3. </a:t>
            </a:r>
            <a:endParaRPr lang="en-GB" sz="3000" dirty="0">
              <a:latin typeface="+mj-lt"/>
            </a:endParaRPr>
          </a:p>
        </p:txBody>
      </p:sp>
    </p:spTree>
    <p:extLst>
      <p:ext uri="{BB962C8B-B14F-4D97-AF65-F5344CB8AC3E}">
        <p14:creationId xmlns:p14="http://schemas.microsoft.com/office/powerpoint/2010/main" val="211539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15754-CC39-4C7D-BCCD-0468C7661980}"/>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22F490D5-07F0-473E-AD40-2127205E7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23</a:t>
            </a:fld>
            <a:endParaRPr lang="en-GB"/>
          </a:p>
        </p:txBody>
      </p:sp>
      <p:sp>
        <p:nvSpPr>
          <p:cNvPr id="3" name="Google Shape;398;p69">
            <a:extLst>
              <a:ext uri="{FF2B5EF4-FFF2-40B4-BE49-F238E27FC236}">
                <a16:creationId xmlns:a16="http://schemas.microsoft.com/office/drawing/2014/main" id="{7ACE3C25-C036-4035-9738-71B086559333}"/>
              </a:ext>
            </a:extLst>
          </p:cNvPr>
          <p:cNvSpPr txBox="1">
            <a:spLocks/>
          </p:cNvSpPr>
          <p:nvPr/>
        </p:nvSpPr>
        <p:spPr>
          <a:xfrm>
            <a:off x="442913" y="376142"/>
            <a:ext cx="1050933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2800" b="1" kern="0" dirty="0">
                <a:solidFill>
                  <a:srgbClr val="464646"/>
                </a:solidFill>
                <a:latin typeface="Georgia"/>
                <a:ea typeface="Georgia"/>
                <a:cs typeface="Georgia"/>
                <a:sym typeface="Georgia"/>
              </a:rPr>
              <a:t>Financial allocation and amount of support</a:t>
            </a:r>
          </a:p>
        </p:txBody>
      </p:sp>
      <p:sp>
        <p:nvSpPr>
          <p:cNvPr id="5" name="TextBox 4">
            <a:extLst>
              <a:ext uri="{FF2B5EF4-FFF2-40B4-BE49-F238E27FC236}">
                <a16:creationId xmlns:a16="http://schemas.microsoft.com/office/drawing/2014/main" id="{263A5883-7524-41CD-8A63-F7C79F8C2165}"/>
              </a:ext>
            </a:extLst>
          </p:cNvPr>
          <p:cNvSpPr txBox="1"/>
          <p:nvPr/>
        </p:nvSpPr>
        <p:spPr>
          <a:xfrm>
            <a:off x="442912" y="1083681"/>
            <a:ext cx="10509339" cy="4690638"/>
          </a:xfrm>
          <a:prstGeom prst="rect">
            <a:avLst/>
          </a:prstGeom>
          <a:noFill/>
        </p:spPr>
        <p:txBody>
          <a:bodyPr wrap="square" lIns="0" tIns="0" rIns="0" bIns="0" rtlCol="0">
            <a:noAutofit/>
          </a:bodyPr>
          <a:lstStyle/>
          <a:p>
            <a:pPr indent="-274320"/>
            <a:r>
              <a:rPr lang="en-US" b="1" dirty="0">
                <a:solidFill>
                  <a:schemeClr val="accent6"/>
                </a:solidFill>
              </a:rPr>
              <a:t>Energy efficiency Call: </a:t>
            </a:r>
          </a:p>
          <a:p>
            <a:pPr marL="285750" indent="-285750">
              <a:spcAft>
                <a:spcPts val="900"/>
              </a:spcAft>
              <a:buFont typeface="Arial" panose="020B0604020202020204" pitchFamily="34" charset="0"/>
              <a:buChar char="•"/>
            </a:pPr>
            <a:r>
              <a:rPr lang="en-US" dirty="0">
                <a:solidFill>
                  <a:schemeClr val="accent6"/>
                </a:solidFill>
                <a:latin typeface="+mj-lt"/>
              </a:rPr>
              <a:t>Maximum possible amount of grant awarded per project is around 2,7 </a:t>
            </a:r>
            <a:r>
              <a:rPr lang="en-US" dirty="0" err="1">
                <a:solidFill>
                  <a:schemeClr val="accent6"/>
                </a:solidFill>
                <a:latin typeface="+mj-lt"/>
              </a:rPr>
              <a:t>milion</a:t>
            </a:r>
            <a:r>
              <a:rPr lang="en-US" dirty="0">
                <a:solidFill>
                  <a:schemeClr val="accent6"/>
                </a:solidFill>
                <a:latin typeface="+mj-lt"/>
              </a:rPr>
              <a:t> euro</a:t>
            </a:r>
            <a:r>
              <a:rPr lang="hr-HR" dirty="0">
                <a:solidFill>
                  <a:schemeClr val="accent6"/>
                </a:solidFill>
                <a:latin typeface="+mj-lt"/>
              </a:rPr>
              <a:t> </a:t>
            </a:r>
            <a:r>
              <a:rPr lang="en-US" dirty="0">
                <a:solidFill>
                  <a:schemeClr val="accent6"/>
                </a:solidFill>
                <a:latin typeface="+mj-lt"/>
              </a:rPr>
              <a:t>with co-financing rate from 45 up to 85% of accepted costs</a:t>
            </a:r>
            <a:endParaRPr lang="hr-HR" dirty="0">
              <a:solidFill>
                <a:schemeClr val="accent6"/>
              </a:solidFill>
              <a:latin typeface="+mj-lt"/>
            </a:endParaRPr>
          </a:p>
          <a:p>
            <a:pPr>
              <a:spcAft>
                <a:spcPts val="900"/>
              </a:spcAft>
            </a:pPr>
            <a:endParaRPr lang="en-US" dirty="0">
              <a:solidFill>
                <a:schemeClr val="accent6"/>
              </a:solidFill>
              <a:latin typeface="+mj-lt"/>
            </a:endParaRPr>
          </a:p>
          <a:p>
            <a:pPr indent="-274320"/>
            <a:r>
              <a:rPr lang="en-US" b="1" dirty="0">
                <a:solidFill>
                  <a:schemeClr val="accent6"/>
                </a:solidFill>
                <a:latin typeface="+mj-lt"/>
              </a:rPr>
              <a:t>Improving production capacities Call: </a:t>
            </a:r>
          </a:p>
          <a:p>
            <a:pPr marL="285750" indent="-285750">
              <a:spcAft>
                <a:spcPts val="900"/>
              </a:spcAft>
              <a:buFont typeface="Arial" panose="020B0604020202020204" pitchFamily="34" charset="0"/>
              <a:buChar char="•"/>
            </a:pPr>
            <a:r>
              <a:rPr lang="en-US" dirty="0">
                <a:solidFill>
                  <a:schemeClr val="accent6"/>
                </a:solidFill>
              </a:rPr>
              <a:t>Maximum possible amount of grant awarded per project is around 2 </a:t>
            </a:r>
            <a:r>
              <a:rPr lang="en-US" dirty="0" err="1">
                <a:solidFill>
                  <a:schemeClr val="accent6"/>
                </a:solidFill>
              </a:rPr>
              <a:t>milion</a:t>
            </a:r>
            <a:r>
              <a:rPr lang="en-US" dirty="0">
                <a:solidFill>
                  <a:schemeClr val="accent6"/>
                </a:solidFill>
              </a:rPr>
              <a:t> euro</a:t>
            </a:r>
            <a:r>
              <a:rPr lang="hr-HR" dirty="0">
                <a:solidFill>
                  <a:schemeClr val="accent6"/>
                </a:solidFill>
              </a:rPr>
              <a:t> </a:t>
            </a:r>
            <a:r>
              <a:rPr lang="en-US" dirty="0">
                <a:solidFill>
                  <a:schemeClr val="accent6"/>
                </a:solidFill>
              </a:rPr>
              <a:t>with co-financing rate from 45 up to </a:t>
            </a:r>
            <a:r>
              <a:rPr lang="hr-HR" dirty="0">
                <a:solidFill>
                  <a:schemeClr val="accent6"/>
                </a:solidFill>
              </a:rPr>
              <a:t>7</a:t>
            </a:r>
            <a:r>
              <a:rPr lang="en-US" dirty="0">
                <a:solidFill>
                  <a:schemeClr val="accent6"/>
                </a:solidFill>
              </a:rPr>
              <a:t>5% of accepted costs</a:t>
            </a:r>
            <a:endParaRPr lang="hr-HR" dirty="0">
              <a:solidFill>
                <a:schemeClr val="accent6"/>
              </a:solidFill>
            </a:endParaRPr>
          </a:p>
          <a:p>
            <a:pPr>
              <a:spcAft>
                <a:spcPts val="900"/>
              </a:spcAft>
            </a:pPr>
            <a:endParaRPr lang="en-US" dirty="0">
              <a:solidFill>
                <a:schemeClr val="accent6"/>
              </a:solidFill>
            </a:endParaRPr>
          </a:p>
          <a:p>
            <a:pPr indent="-274320"/>
            <a:r>
              <a:rPr lang="en-US" b="1" dirty="0">
                <a:solidFill>
                  <a:schemeClr val="accent6"/>
                </a:solidFill>
              </a:rPr>
              <a:t>R&amp;D Call: </a:t>
            </a:r>
          </a:p>
          <a:p>
            <a:pPr marL="285750" indent="-285750">
              <a:spcAft>
                <a:spcPts val="900"/>
              </a:spcAft>
              <a:buFont typeface="Arial" panose="020B0604020202020204" pitchFamily="34" charset="0"/>
              <a:buChar char="•"/>
            </a:pPr>
            <a:r>
              <a:rPr lang="en-US" dirty="0">
                <a:solidFill>
                  <a:schemeClr val="accent6"/>
                </a:solidFill>
              </a:rPr>
              <a:t>Maximum possible amount of grant awarded per project is around </a:t>
            </a:r>
            <a:r>
              <a:rPr lang="hr-HR" dirty="0">
                <a:solidFill>
                  <a:schemeClr val="accent6"/>
                </a:solidFill>
              </a:rPr>
              <a:t>3</a:t>
            </a:r>
            <a:r>
              <a:rPr lang="en-US" dirty="0">
                <a:solidFill>
                  <a:schemeClr val="accent6"/>
                </a:solidFill>
              </a:rPr>
              <a:t> </a:t>
            </a:r>
            <a:r>
              <a:rPr lang="en-US" dirty="0" err="1">
                <a:solidFill>
                  <a:schemeClr val="accent6"/>
                </a:solidFill>
              </a:rPr>
              <a:t>milion</a:t>
            </a:r>
            <a:r>
              <a:rPr lang="en-US" dirty="0">
                <a:solidFill>
                  <a:schemeClr val="accent6"/>
                </a:solidFill>
              </a:rPr>
              <a:t> euro</a:t>
            </a:r>
            <a:r>
              <a:rPr lang="hr-HR" dirty="0">
                <a:solidFill>
                  <a:schemeClr val="accent6"/>
                </a:solidFill>
              </a:rPr>
              <a:t> </a:t>
            </a:r>
            <a:r>
              <a:rPr lang="en-US" dirty="0">
                <a:solidFill>
                  <a:schemeClr val="accent6"/>
                </a:solidFill>
              </a:rPr>
              <a:t>with co-financing rate from </a:t>
            </a:r>
            <a:r>
              <a:rPr lang="hr-HR" dirty="0">
                <a:solidFill>
                  <a:schemeClr val="accent6"/>
                </a:solidFill>
              </a:rPr>
              <a:t>2</a:t>
            </a:r>
            <a:r>
              <a:rPr lang="en-US" dirty="0">
                <a:solidFill>
                  <a:schemeClr val="accent6"/>
                </a:solidFill>
              </a:rPr>
              <a:t>5 up to 85% of accepted costs</a:t>
            </a:r>
          </a:p>
          <a:p>
            <a:pPr marL="11430" indent="-285750">
              <a:spcAft>
                <a:spcPts val="900"/>
              </a:spcAft>
              <a:buFont typeface="Arial" panose="020B0604020202020204" pitchFamily="34" charset="0"/>
              <a:buChar char="•"/>
            </a:pPr>
            <a:endParaRPr lang="en-US" dirty="0">
              <a:solidFill>
                <a:schemeClr val="accent6"/>
              </a:solidFill>
            </a:endParaRPr>
          </a:p>
          <a:p>
            <a:pPr marL="11430" indent="-285750">
              <a:spcAft>
                <a:spcPts val="900"/>
              </a:spcAft>
              <a:buFont typeface="Arial" panose="020B0604020202020204" pitchFamily="34" charset="0"/>
              <a:buChar char="•"/>
            </a:pPr>
            <a:endParaRPr lang="en-US" dirty="0">
              <a:solidFill>
                <a:schemeClr val="accent6"/>
              </a:solidFill>
            </a:endParaRPr>
          </a:p>
          <a:p>
            <a:pPr indent="-274320">
              <a:spcAft>
                <a:spcPts val="900"/>
              </a:spcAft>
            </a:pPr>
            <a:endParaRPr lang="en-US" b="1" dirty="0">
              <a:solidFill>
                <a:schemeClr val="tx2"/>
              </a:solidFill>
              <a:latin typeface="+mj-lt"/>
            </a:endParaRPr>
          </a:p>
          <a:p>
            <a:pPr indent="-274320">
              <a:spcAft>
                <a:spcPts val="900"/>
              </a:spcAft>
            </a:pPr>
            <a:endParaRPr lang="en-US" dirty="0">
              <a:latin typeface="+mj-lt"/>
            </a:endParaRPr>
          </a:p>
        </p:txBody>
      </p:sp>
    </p:spTree>
    <p:extLst>
      <p:ext uri="{BB962C8B-B14F-4D97-AF65-F5344CB8AC3E}">
        <p14:creationId xmlns:p14="http://schemas.microsoft.com/office/powerpoint/2010/main" val="141382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CBD3A-951E-413E-A135-C371D09147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24</a:t>
            </a:fld>
            <a:endParaRPr lang="en-GB"/>
          </a:p>
        </p:txBody>
      </p:sp>
      <p:sp>
        <p:nvSpPr>
          <p:cNvPr id="3" name="Rectangle 2">
            <a:extLst>
              <a:ext uri="{FF2B5EF4-FFF2-40B4-BE49-F238E27FC236}">
                <a16:creationId xmlns:a16="http://schemas.microsoft.com/office/drawing/2014/main" id="{8E4564C5-9FFB-44D7-94F5-1A3A5D6F5F6D}"/>
              </a:ext>
            </a:extLst>
          </p:cNvPr>
          <p:cNvSpPr/>
          <p:nvPr/>
        </p:nvSpPr>
        <p:spPr>
          <a:xfrm>
            <a:off x="0" y="297951"/>
            <a:ext cx="10952252"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Google Shape;398;p69">
            <a:extLst>
              <a:ext uri="{FF2B5EF4-FFF2-40B4-BE49-F238E27FC236}">
                <a16:creationId xmlns:a16="http://schemas.microsoft.com/office/drawing/2014/main" id="{B9355D23-6D01-45A8-BDF9-D056F1D49A96}"/>
              </a:ext>
            </a:extLst>
          </p:cNvPr>
          <p:cNvSpPr txBox="1">
            <a:spLocks/>
          </p:cNvSpPr>
          <p:nvPr/>
        </p:nvSpPr>
        <p:spPr>
          <a:xfrm>
            <a:off x="442913" y="376142"/>
            <a:ext cx="741838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Content of the project proposal</a:t>
            </a:r>
            <a:endParaRPr kumimoji="0" lang="en-US"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sp>
        <p:nvSpPr>
          <p:cNvPr id="5" name="TextBox 4">
            <a:extLst>
              <a:ext uri="{FF2B5EF4-FFF2-40B4-BE49-F238E27FC236}">
                <a16:creationId xmlns:a16="http://schemas.microsoft.com/office/drawing/2014/main" id="{F8B951E2-E270-4C35-9769-95DD04194D4A}"/>
              </a:ext>
            </a:extLst>
          </p:cNvPr>
          <p:cNvSpPr txBox="1"/>
          <p:nvPr/>
        </p:nvSpPr>
        <p:spPr>
          <a:xfrm>
            <a:off x="442913" y="1296365"/>
            <a:ext cx="10275244" cy="3139321"/>
          </a:xfrm>
          <a:prstGeom prst="rect">
            <a:avLst/>
          </a:prstGeom>
          <a:noFill/>
        </p:spPr>
        <p:txBody>
          <a:bodyPr wrap="square" rtlCol="0">
            <a:spAutoFit/>
          </a:bodyPr>
          <a:lstStyle/>
          <a:p>
            <a:r>
              <a:rPr lang="en-US" dirty="0"/>
              <a:t>The project proposal should be completed and submitted through the eFunds system and contain the following documents in the required format and order:</a:t>
            </a:r>
          </a:p>
          <a:p>
            <a:endParaRPr lang="en-US" dirty="0"/>
          </a:p>
          <a:p>
            <a:pPr marL="342900" indent="-342900">
              <a:buAutoNum type="arabicPeriod"/>
            </a:pPr>
            <a:r>
              <a:rPr lang="en-US" dirty="0">
                <a:hlinkClick r:id="rId3" action="ppaction://hlinkfile">
                  <a:extLst>
                    <a:ext uri="{A12FA001-AC4F-418D-AE19-62706E023703}">
                      <ahyp:hlinkClr xmlns:ahyp="http://schemas.microsoft.com/office/drawing/2018/hyperlinkcolor" val="tx"/>
                    </a:ext>
                  </a:extLst>
                </a:hlinkClick>
              </a:rPr>
              <a:t>Application form </a:t>
            </a:r>
            <a:endParaRPr lang="en-US" dirty="0"/>
          </a:p>
          <a:p>
            <a:pPr marL="342900" indent="-342900">
              <a:buAutoNum type="arabicPeriod"/>
            </a:pPr>
            <a:r>
              <a:rPr lang="en-US" dirty="0">
                <a:hlinkClick r:id="rId4" action="ppaction://hlinkfile">
                  <a:extLst>
                    <a:ext uri="{A12FA001-AC4F-418D-AE19-62706E023703}">
                      <ahyp:hlinkClr xmlns:ahyp="http://schemas.microsoft.com/office/drawing/2018/hyperlinkcolor" val="tx"/>
                    </a:ext>
                  </a:extLst>
                </a:hlinkClick>
              </a:rPr>
              <a:t>Investment study </a:t>
            </a:r>
            <a:r>
              <a:rPr lang="en-US" dirty="0"/>
              <a:t>/ Business plan</a:t>
            </a:r>
          </a:p>
          <a:p>
            <a:pPr marL="342900" indent="-342900">
              <a:buAutoNum type="arabicPeriod"/>
            </a:pPr>
            <a:r>
              <a:rPr lang="en-US" dirty="0">
                <a:hlinkClick r:id="rId5" action="ppaction://hlinkfile">
                  <a:extLst>
                    <a:ext uri="{A12FA001-AC4F-418D-AE19-62706E023703}">
                      <ahyp:hlinkClr xmlns:ahyp="http://schemas.microsoft.com/office/drawing/2018/hyperlinkcolor" val="tx"/>
                    </a:ext>
                  </a:extLst>
                </a:hlinkClick>
              </a:rPr>
              <a:t>Applicant's statement </a:t>
            </a:r>
            <a:endParaRPr lang="en-US" dirty="0"/>
          </a:p>
          <a:p>
            <a:pPr marL="342900" indent="-342900">
              <a:buAutoNum type="arabicPeriod"/>
            </a:pPr>
            <a:r>
              <a:rPr lang="en-US" dirty="0"/>
              <a:t>Infrastructure component of the project (e.g. permits, architectural</a:t>
            </a:r>
            <a:r>
              <a:rPr lang="hr-HR" dirty="0"/>
              <a:t> / </a:t>
            </a:r>
            <a:r>
              <a:rPr lang="hr-HR" dirty="0" err="1"/>
              <a:t>construction</a:t>
            </a:r>
            <a:r>
              <a:rPr lang="en-US" dirty="0"/>
              <a:t> project)</a:t>
            </a:r>
          </a:p>
          <a:p>
            <a:pPr marL="342900" indent="-342900">
              <a:buAutoNum type="arabicPeriod"/>
            </a:pPr>
            <a:r>
              <a:rPr lang="en-US" dirty="0">
                <a:hlinkClick r:id="rId6" action="ppaction://hlinkfile">
                  <a:extLst>
                    <a:ext uri="{A12FA001-AC4F-418D-AE19-62706E023703}">
                      <ahyp:hlinkClr xmlns:ahyp="http://schemas.microsoft.com/office/drawing/2018/hyperlinkcolor" val="tx"/>
                    </a:ext>
                  </a:extLst>
                </a:hlinkClick>
              </a:rPr>
              <a:t>Statement on received state aid</a:t>
            </a:r>
            <a:endParaRPr lang="hr-HR" dirty="0"/>
          </a:p>
          <a:p>
            <a:pPr marL="342900" indent="-342900">
              <a:buAutoNum type="arabicPeriod"/>
            </a:pPr>
            <a:r>
              <a:rPr lang="en-US" dirty="0"/>
              <a:t>Financial construction (e.g. letter of intention from the bank) </a:t>
            </a:r>
          </a:p>
          <a:p>
            <a:pPr marL="342900" indent="-342900">
              <a:buAutoNum type="arabicPeriod"/>
            </a:pPr>
            <a:r>
              <a:rPr lang="en-US" dirty="0"/>
              <a:t>Additional documentation (e.g. no debt tax administration certificate, excerpt from the court register, Annual Financial Report)</a:t>
            </a:r>
          </a:p>
        </p:txBody>
      </p:sp>
    </p:spTree>
    <p:extLst>
      <p:ext uri="{BB962C8B-B14F-4D97-AF65-F5344CB8AC3E}">
        <p14:creationId xmlns:p14="http://schemas.microsoft.com/office/powerpoint/2010/main" val="385846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28C05109-1F35-4E76-8714-0D595AC38918}"/>
              </a:ext>
            </a:extLst>
          </p:cNvPr>
          <p:cNvGrpSpPr/>
          <p:nvPr/>
        </p:nvGrpSpPr>
        <p:grpSpPr>
          <a:xfrm>
            <a:off x="492838" y="977186"/>
            <a:ext cx="11261485" cy="4617455"/>
            <a:chOff x="390278" y="1989064"/>
            <a:chExt cx="10934695" cy="4483464"/>
          </a:xfrm>
        </p:grpSpPr>
        <p:sp>
          <p:nvSpPr>
            <p:cNvPr id="55" name="Freeform 6">
              <a:extLst>
                <a:ext uri="{FF2B5EF4-FFF2-40B4-BE49-F238E27FC236}">
                  <a16:creationId xmlns:a16="http://schemas.microsoft.com/office/drawing/2014/main" id="{C6CAA3A1-C8E3-4DC8-9FDD-EDB4363BC7EB}"/>
                </a:ext>
              </a:extLst>
            </p:cNvPr>
            <p:cNvSpPr>
              <a:spLocks/>
            </p:cNvSpPr>
            <p:nvPr/>
          </p:nvSpPr>
          <p:spPr bwMode="auto">
            <a:xfrm>
              <a:off x="447804" y="1989064"/>
              <a:ext cx="10725201" cy="4483464"/>
            </a:xfrm>
            <a:custGeom>
              <a:avLst/>
              <a:gdLst>
                <a:gd name="T0" fmla="*/ 1488 w 13838"/>
                <a:gd name="T1" fmla="*/ 2738 h 6349"/>
                <a:gd name="T2" fmla="*/ 1686 w 13838"/>
                <a:gd name="T3" fmla="*/ 2800 h 6349"/>
                <a:gd name="T4" fmla="*/ 1854 w 13838"/>
                <a:gd name="T5" fmla="*/ 2914 h 6349"/>
                <a:gd name="T6" fmla="*/ 1984 w 13838"/>
                <a:gd name="T7" fmla="*/ 3070 h 6349"/>
                <a:gd name="T8" fmla="*/ 2064 w 13838"/>
                <a:gd name="T9" fmla="*/ 3259 h 6349"/>
                <a:gd name="T10" fmla="*/ 2086 w 13838"/>
                <a:gd name="T11" fmla="*/ 5643 h 6349"/>
                <a:gd name="T12" fmla="*/ 2110 w 13838"/>
                <a:gd name="T13" fmla="*/ 5819 h 6349"/>
                <a:gd name="T14" fmla="*/ 2190 w 13838"/>
                <a:gd name="T15" fmla="*/ 6009 h 6349"/>
                <a:gd name="T16" fmla="*/ 2320 w 13838"/>
                <a:gd name="T17" fmla="*/ 6165 h 6349"/>
                <a:gd name="T18" fmla="*/ 2488 w 13838"/>
                <a:gd name="T19" fmla="*/ 6279 h 6349"/>
                <a:gd name="T20" fmla="*/ 2686 w 13838"/>
                <a:gd name="T21" fmla="*/ 6341 h 6349"/>
                <a:gd name="T22" fmla="*/ 3876 w 13838"/>
                <a:gd name="T23" fmla="*/ 6349 h 6349"/>
                <a:gd name="T24" fmla="*/ 4082 w 13838"/>
                <a:gd name="T25" fmla="*/ 6307 h 6349"/>
                <a:gd name="T26" fmla="*/ 4262 w 13838"/>
                <a:gd name="T27" fmla="*/ 6209 h 6349"/>
                <a:gd name="T28" fmla="*/ 4406 w 13838"/>
                <a:gd name="T29" fmla="*/ 6065 h 6349"/>
                <a:gd name="T30" fmla="*/ 4504 w 13838"/>
                <a:gd name="T31" fmla="*/ 5885 h 6349"/>
                <a:gd name="T32" fmla="*/ 4546 w 13838"/>
                <a:gd name="T33" fmla="*/ 5679 h 6349"/>
                <a:gd name="T34" fmla="*/ 4556 w 13838"/>
                <a:gd name="T35" fmla="*/ 1794 h 6349"/>
                <a:gd name="T36" fmla="*/ 4618 w 13838"/>
                <a:gd name="T37" fmla="*/ 1594 h 6349"/>
                <a:gd name="T38" fmla="*/ 4732 w 13838"/>
                <a:gd name="T39" fmla="*/ 1426 h 6349"/>
                <a:gd name="T40" fmla="*/ 4888 w 13838"/>
                <a:gd name="T41" fmla="*/ 1296 h 6349"/>
                <a:gd name="T42" fmla="*/ 5078 w 13838"/>
                <a:gd name="T43" fmla="*/ 1216 h 6349"/>
                <a:gd name="T44" fmla="*/ 6258 w 13838"/>
                <a:gd name="T45" fmla="*/ 1194 h 6349"/>
                <a:gd name="T46" fmla="*/ 6434 w 13838"/>
                <a:gd name="T47" fmla="*/ 1216 h 6349"/>
                <a:gd name="T48" fmla="*/ 6624 w 13838"/>
                <a:gd name="T49" fmla="*/ 1296 h 6349"/>
                <a:gd name="T50" fmla="*/ 6780 w 13838"/>
                <a:gd name="T51" fmla="*/ 1426 h 6349"/>
                <a:gd name="T52" fmla="*/ 6894 w 13838"/>
                <a:gd name="T53" fmla="*/ 1594 h 6349"/>
                <a:gd name="T54" fmla="*/ 6956 w 13838"/>
                <a:gd name="T55" fmla="*/ 1794 h 6349"/>
                <a:gd name="T56" fmla="*/ 6966 w 13838"/>
                <a:gd name="T57" fmla="*/ 4495 h 6349"/>
                <a:gd name="T58" fmla="*/ 7008 w 13838"/>
                <a:gd name="T59" fmla="*/ 4701 h 6349"/>
                <a:gd name="T60" fmla="*/ 7106 w 13838"/>
                <a:gd name="T61" fmla="*/ 4881 h 6349"/>
                <a:gd name="T62" fmla="*/ 7248 w 13838"/>
                <a:gd name="T63" fmla="*/ 5025 h 6349"/>
                <a:gd name="T64" fmla="*/ 7428 w 13838"/>
                <a:gd name="T65" fmla="*/ 5123 h 6349"/>
                <a:gd name="T66" fmla="*/ 7634 w 13838"/>
                <a:gd name="T67" fmla="*/ 5165 h 6349"/>
                <a:gd name="T68" fmla="*/ 8812 w 13838"/>
                <a:gd name="T69" fmla="*/ 5157 h 6349"/>
                <a:gd name="T70" fmla="*/ 9010 w 13838"/>
                <a:gd name="T71" fmla="*/ 5095 h 6349"/>
                <a:gd name="T72" fmla="*/ 9178 w 13838"/>
                <a:gd name="T73" fmla="*/ 4981 h 6349"/>
                <a:gd name="T74" fmla="*/ 9308 w 13838"/>
                <a:gd name="T75" fmla="*/ 4825 h 6349"/>
                <a:gd name="T76" fmla="*/ 9388 w 13838"/>
                <a:gd name="T77" fmla="*/ 4635 h 6349"/>
                <a:gd name="T78" fmla="*/ 9410 w 13838"/>
                <a:gd name="T79" fmla="*/ 706 h 6349"/>
                <a:gd name="T80" fmla="*/ 9434 w 13838"/>
                <a:gd name="T81" fmla="*/ 530 h 6349"/>
                <a:gd name="T82" fmla="*/ 9514 w 13838"/>
                <a:gd name="T83" fmla="*/ 340 h 6349"/>
                <a:gd name="T84" fmla="*/ 9644 w 13838"/>
                <a:gd name="T85" fmla="*/ 184 h 6349"/>
                <a:gd name="T86" fmla="*/ 9812 w 13838"/>
                <a:gd name="T87" fmla="*/ 68 h 6349"/>
                <a:gd name="T88" fmla="*/ 10010 w 13838"/>
                <a:gd name="T89" fmla="*/ 8 h 6349"/>
                <a:gd name="T90" fmla="*/ 11144 w 13838"/>
                <a:gd name="T91" fmla="*/ 0 h 6349"/>
                <a:gd name="T92" fmla="*/ 11350 w 13838"/>
                <a:gd name="T93" fmla="*/ 42 h 6349"/>
                <a:gd name="T94" fmla="*/ 11530 w 13838"/>
                <a:gd name="T95" fmla="*/ 140 h 6349"/>
                <a:gd name="T96" fmla="*/ 11674 w 13838"/>
                <a:gd name="T97" fmla="*/ 284 h 6349"/>
                <a:gd name="T98" fmla="*/ 11772 w 13838"/>
                <a:gd name="T99" fmla="*/ 464 h 6349"/>
                <a:gd name="T100" fmla="*/ 11814 w 13838"/>
                <a:gd name="T101" fmla="*/ 670 h 6349"/>
                <a:gd name="T102" fmla="*/ 11822 w 13838"/>
                <a:gd name="T103" fmla="*/ 2456 h 6349"/>
                <a:gd name="T104" fmla="*/ 11884 w 13838"/>
                <a:gd name="T105" fmla="*/ 2656 h 6349"/>
                <a:gd name="T106" fmla="*/ 11998 w 13838"/>
                <a:gd name="T107" fmla="*/ 2824 h 6349"/>
                <a:gd name="T108" fmla="*/ 12156 w 13838"/>
                <a:gd name="T109" fmla="*/ 2954 h 6349"/>
                <a:gd name="T110" fmla="*/ 12346 w 13838"/>
                <a:gd name="T111" fmla="*/ 3034 h 6349"/>
                <a:gd name="T112" fmla="*/ 13838 w 13838"/>
                <a:gd name="T113" fmla="*/ 3056 h 6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38" h="6349">
                  <a:moveTo>
                    <a:pt x="0" y="2730"/>
                  </a:moveTo>
                  <a:lnTo>
                    <a:pt x="1380" y="2730"/>
                  </a:lnTo>
                  <a:lnTo>
                    <a:pt x="1380" y="2730"/>
                  </a:lnTo>
                  <a:lnTo>
                    <a:pt x="1416" y="2730"/>
                  </a:lnTo>
                  <a:lnTo>
                    <a:pt x="1452" y="2734"/>
                  </a:lnTo>
                  <a:lnTo>
                    <a:pt x="1488" y="2738"/>
                  </a:lnTo>
                  <a:lnTo>
                    <a:pt x="1522" y="2744"/>
                  </a:lnTo>
                  <a:lnTo>
                    <a:pt x="1556" y="2752"/>
                  </a:lnTo>
                  <a:lnTo>
                    <a:pt x="1590" y="2762"/>
                  </a:lnTo>
                  <a:lnTo>
                    <a:pt x="1622" y="2772"/>
                  </a:lnTo>
                  <a:lnTo>
                    <a:pt x="1654" y="2786"/>
                  </a:lnTo>
                  <a:lnTo>
                    <a:pt x="1686" y="2800"/>
                  </a:lnTo>
                  <a:lnTo>
                    <a:pt x="1716" y="2816"/>
                  </a:lnTo>
                  <a:lnTo>
                    <a:pt x="1746" y="2832"/>
                  </a:lnTo>
                  <a:lnTo>
                    <a:pt x="1774" y="2850"/>
                  </a:lnTo>
                  <a:lnTo>
                    <a:pt x="1802" y="2870"/>
                  </a:lnTo>
                  <a:lnTo>
                    <a:pt x="1830" y="2892"/>
                  </a:lnTo>
                  <a:lnTo>
                    <a:pt x="1854" y="2914"/>
                  </a:lnTo>
                  <a:lnTo>
                    <a:pt x="1880" y="2938"/>
                  </a:lnTo>
                  <a:lnTo>
                    <a:pt x="1902" y="2962"/>
                  </a:lnTo>
                  <a:lnTo>
                    <a:pt x="1924" y="2988"/>
                  </a:lnTo>
                  <a:lnTo>
                    <a:pt x="1946" y="3014"/>
                  </a:lnTo>
                  <a:lnTo>
                    <a:pt x="1966" y="3042"/>
                  </a:lnTo>
                  <a:lnTo>
                    <a:pt x="1984" y="3070"/>
                  </a:lnTo>
                  <a:lnTo>
                    <a:pt x="2002" y="3100"/>
                  </a:lnTo>
                  <a:lnTo>
                    <a:pt x="2016" y="3130"/>
                  </a:lnTo>
                  <a:lnTo>
                    <a:pt x="2032" y="3162"/>
                  </a:lnTo>
                  <a:lnTo>
                    <a:pt x="2044" y="3193"/>
                  </a:lnTo>
                  <a:lnTo>
                    <a:pt x="2054" y="3225"/>
                  </a:lnTo>
                  <a:lnTo>
                    <a:pt x="2064" y="3259"/>
                  </a:lnTo>
                  <a:lnTo>
                    <a:pt x="2072" y="3293"/>
                  </a:lnTo>
                  <a:lnTo>
                    <a:pt x="2078" y="3329"/>
                  </a:lnTo>
                  <a:lnTo>
                    <a:pt x="2084" y="3363"/>
                  </a:lnTo>
                  <a:lnTo>
                    <a:pt x="2086" y="3399"/>
                  </a:lnTo>
                  <a:lnTo>
                    <a:pt x="2086" y="3435"/>
                  </a:lnTo>
                  <a:lnTo>
                    <a:pt x="2086" y="5643"/>
                  </a:lnTo>
                  <a:lnTo>
                    <a:pt x="2086" y="5643"/>
                  </a:lnTo>
                  <a:lnTo>
                    <a:pt x="2088" y="5679"/>
                  </a:lnTo>
                  <a:lnTo>
                    <a:pt x="2090" y="5715"/>
                  </a:lnTo>
                  <a:lnTo>
                    <a:pt x="2096" y="5751"/>
                  </a:lnTo>
                  <a:lnTo>
                    <a:pt x="2102" y="5785"/>
                  </a:lnTo>
                  <a:lnTo>
                    <a:pt x="2110" y="5819"/>
                  </a:lnTo>
                  <a:lnTo>
                    <a:pt x="2118" y="5853"/>
                  </a:lnTo>
                  <a:lnTo>
                    <a:pt x="2130" y="5885"/>
                  </a:lnTo>
                  <a:lnTo>
                    <a:pt x="2142" y="5917"/>
                  </a:lnTo>
                  <a:lnTo>
                    <a:pt x="2156" y="5949"/>
                  </a:lnTo>
                  <a:lnTo>
                    <a:pt x="2172" y="5979"/>
                  </a:lnTo>
                  <a:lnTo>
                    <a:pt x="2190" y="6009"/>
                  </a:lnTo>
                  <a:lnTo>
                    <a:pt x="2208" y="6037"/>
                  </a:lnTo>
                  <a:lnTo>
                    <a:pt x="2228" y="6065"/>
                  </a:lnTo>
                  <a:lnTo>
                    <a:pt x="2248" y="6093"/>
                  </a:lnTo>
                  <a:lnTo>
                    <a:pt x="2272" y="6117"/>
                  </a:lnTo>
                  <a:lnTo>
                    <a:pt x="2294" y="6143"/>
                  </a:lnTo>
                  <a:lnTo>
                    <a:pt x="2320" y="6165"/>
                  </a:lnTo>
                  <a:lnTo>
                    <a:pt x="2344" y="6187"/>
                  </a:lnTo>
                  <a:lnTo>
                    <a:pt x="2372" y="6209"/>
                  </a:lnTo>
                  <a:lnTo>
                    <a:pt x="2400" y="6229"/>
                  </a:lnTo>
                  <a:lnTo>
                    <a:pt x="2428" y="6247"/>
                  </a:lnTo>
                  <a:lnTo>
                    <a:pt x="2458" y="6265"/>
                  </a:lnTo>
                  <a:lnTo>
                    <a:pt x="2488" y="6279"/>
                  </a:lnTo>
                  <a:lnTo>
                    <a:pt x="2520" y="6295"/>
                  </a:lnTo>
                  <a:lnTo>
                    <a:pt x="2552" y="6307"/>
                  </a:lnTo>
                  <a:lnTo>
                    <a:pt x="2584" y="6317"/>
                  </a:lnTo>
                  <a:lnTo>
                    <a:pt x="2618" y="6327"/>
                  </a:lnTo>
                  <a:lnTo>
                    <a:pt x="2652" y="6335"/>
                  </a:lnTo>
                  <a:lnTo>
                    <a:pt x="2686" y="6341"/>
                  </a:lnTo>
                  <a:lnTo>
                    <a:pt x="2722" y="6347"/>
                  </a:lnTo>
                  <a:lnTo>
                    <a:pt x="2758" y="6349"/>
                  </a:lnTo>
                  <a:lnTo>
                    <a:pt x="2794" y="6349"/>
                  </a:lnTo>
                  <a:lnTo>
                    <a:pt x="3840" y="6349"/>
                  </a:lnTo>
                  <a:lnTo>
                    <a:pt x="3840" y="6349"/>
                  </a:lnTo>
                  <a:lnTo>
                    <a:pt x="3876" y="6349"/>
                  </a:lnTo>
                  <a:lnTo>
                    <a:pt x="3912" y="6347"/>
                  </a:lnTo>
                  <a:lnTo>
                    <a:pt x="3948" y="6341"/>
                  </a:lnTo>
                  <a:lnTo>
                    <a:pt x="3982" y="6335"/>
                  </a:lnTo>
                  <a:lnTo>
                    <a:pt x="4016" y="6327"/>
                  </a:lnTo>
                  <a:lnTo>
                    <a:pt x="4050" y="6317"/>
                  </a:lnTo>
                  <a:lnTo>
                    <a:pt x="4082" y="6307"/>
                  </a:lnTo>
                  <a:lnTo>
                    <a:pt x="4114" y="6295"/>
                  </a:lnTo>
                  <a:lnTo>
                    <a:pt x="4146" y="6279"/>
                  </a:lnTo>
                  <a:lnTo>
                    <a:pt x="4176" y="6265"/>
                  </a:lnTo>
                  <a:lnTo>
                    <a:pt x="4206" y="6247"/>
                  </a:lnTo>
                  <a:lnTo>
                    <a:pt x="4234" y="6229"/>
                  </a:lnTo>
                  <a:lnTo>
                    <a:pt x="4262" y="6209"/>
                  </a:lnTo>
                  <a:lnTo>
                    <a:pt x="4290" y="6187"/>
                  </a:lnTo>
                  <a:lnTo>
                    <a:pt x="4314" y="6165"/>
                  </a:lnTo>
                  <a:lnTo>
                    <a:pt x="4340" y="6143"/>
                  </a:lnTo>
                  <a:lnTo>
                    <a:pt x="4362" y="6117"/>
                  </a:lnTo>
                  <a:lnTo>
                    <a:pt x="4386" y="6093"/>
                  </a:lnTo>
                  <a:lnTo>
                    <a:pt x="4406" y="6065"/>
                  </a:lnTo>
                  <a:lnTo>
                    <a:pt x="4426" y="6037"/>
                  </a:lnTo>
                  <a:lnTo>
                    <a:pt x="4444" y="6009"/>
                  </a:lnTo>
                  <a:lnTo>
                    <a:pt x="4462" y="5979"/>
                  </a:lnTo>
                  <a:lnTo>
                    <a:pt x="4478" y="5949"/>
                  </a:lnTo>
                  <a:lnTo>
                    <a:pt x="4492" y="5917"/>
                  </a:lnTo>
                  <a:lnTo>
                    <a:pt x="4504" y="5885"/>
                  </a:lnTo>
                  <a:lnTo>
                    <a:pt x="4516" y="5853"/>
                  </a:lnTo>
                  <a:lnTo>
                    <a:pt x="4524" y="5819"/>
                  </a:lnTo>
                  <a:lnTo>
                    <a:pt x="4532" y="5785"/>
                  </a:lnTo>
                  <a:lnTo>
                    <a:pt x="4538" y="5751"/>
                  </a:lnTo>
                  <a:lnTo>
                    <a:pt x="4544" y="5715"/>
                  </a:lnTo>
                  <a:lnTo>
                    <a:pt x="4546" y="5679"/>
                  </a:lnTo>
                  <a:lnTo>
                    <a:pt x="4548" y="5643"/>
                  </a:lnTo>
                  <a:lnTo>
                    <a:pt x="4548" y="1900"/>
                  </a:lnTo>
                  <a:lnTo>
                    <a:pt x="4548" y="1900"/>
                  </a:lnTo>
                  <a:lnTo>
                    <a:pt x="4548" y="1864"/>
                  </a:lnTo>
                  <a:lnTo>
                    <a:pt x="4550" y="1828"/>
                  </a:lnTo>
                  <a:lnTo>
                    <a:pt x="4556" y="1794"/>
                  </a:lnTo>
                  <a:lnTo>
                    <a:pt x="4562" y="1758"/>
                  </a:lnTo>
                  <a:lnTo>
                    <a:pt x="4570" y="1724"/>
                  </a:lnTo>
                  <a:lnTo>
                    <a:pt x="4578" y="1692"/>
                  </a:lnTo>
                  <a:lnTo>
                    <a:pt x="4590" y="1658"/>
                  </a:lnTo>
                  <a:lnTo>
                    <a:pt x="4602" y="1626"/>
                  </a:lnTo>
                  <a:lnTo>
                    <a:pt x="4618" y="1594"/>
                  </a:lnTo>
                  <a:lnTo>
                    <a:pt x="4632" y="1564"/>
                  </a:lnTo>
                  <a:lnTo>
                    <a:pt x="4650" y="1534"/>
                  </a:lnTo>
                  <a:lnTo>
                    <a:pt x="4668" y="1506"/>
                  </a:lnTo>
                  <a:lnTo>
                    <a:pt x="4688" y="1478"/>
                  </a:lnTo>
                  <a:lnTo>
                    <a:pt x="4708" y="1452"/>
                  </a:lnTo>
                  <a:lnTo>
                    <a:pt x="4732" y="1426"/>
                  </a:lnTo>
                  <a:lnTo>
                    <a:pt x="4754" y="1402"/>
                  </a:lnTo>
                  <a:lnTo>
                    <a:pt x="4780" y="1378"/>
                  </a:lnTo>
                  <a:lnTo>
                    <a:pt x="4804" y="1356"/>
                  </a:lnTo>
                  <a:lnTo>
                    <a:pt x="4832" y="1334"/>
                  </a:lnTo>
                  <a:lnTo>
                    <a:pt x="4860" y="1316"/>
                  </a:lnTo>
                  <a:lnTo>
                    <a:pt x="4888" y="1296"/>
                  </a:lnTo>
                  <a:lnTo>
                    <a:pt x="4918" y="1280"/>
                  </a:lnTo>
                  <a:lnTo>
                    <a:pt x="4948" y="1264"/>
                  </a:lnTo>
                  <a:lnTo>
                    <a:pt x="4980" y="1250"/>
                  </a:lnTo>
                  <a:lnTo>
                    <a:pt x="5012" y="1238"/>
                  </a:lnTo>
                  <a:lnTo>
                    <a:pt x="5044" y="1226"/>
                  </a:lnTo>
                  <a:lnTo>
                    <a:pt x="5078" y="1216"/>
                  </a:lnTo>
                  <a:lnTo>
                    <a:pt x="5112" y="1208"/>
                  </a:lnTo>
                  <a:lnTo>
                    <a:pt x="5146" y="1202"/>
                  </a:lnTo>
                  <a:lnTo>
                    <a:pt x="5182" y="1198"/>
                  </a:lnTo>
                  <a:lnTo>
                    <a:pt x="5218" y="1194"/>
                  </a:lnTo>
                  <a:lnTo>
                    <a:pt x="5254" y="1194"/>
                  </a:lnTo>
                  <a:lnTo>
                    <a:pt x="6258" y="1194"/>
                  </a:lnTo>
                  <a:lnTo>
                    <a:pt x="6258" y="1194"/>
                  </a:lnTo>
                  <a:lnTo>
                    <a:pt x="6294" y="1194"/>
                  </a:lnTo>
                  <a:lnTo>
                    <a:pt x="6330" y="1198"/>
                  </a:lnTo>
                  <a:lnTo>
                    <a:pt x="6364" y="1202"/>
                  </a:lnTo>
                  <a:lnTo>
                    <a:pt x="6400" y="1208"/>
                  </a:lnTo>
                  <a:lnTo>
                    <a:pt x="6434" y="1216"/>
                  </a:lnTo>
                  <a:lnTo>
                    <a:pt x="6468" y="1226"/>
                  </a:lnTo>
                  <a:lnTo>
                    <a:pt x="6500" y="1238"/>
                  </a:lnTo>
                  <a:lnTo>
                    <a:pt x="6532" y="1250"/>
                  </a:lnTo>
                  <a:lnTo>
                    <a:pt x="6564" y="1264"/>
                  </a:lnTo>
                  <a:lnTo>
                    <a:pt x="6594" y="1280"/>
                  </a:lnTo>
                  <a:lnTo>
                    <a:pt x="6624" y="1296"/>
                  </a:lnTo>
                  <a:lnTo>
                    <a:pt x="6652" y="1316"/>
                  </a:lnTo>
                  <a:lnTo>
                    <a:pt x="6680" y="1334"/>
                  </a:lnTo>
                  <a:lnTo>
                    <a:pt x="6706" y="1356"/>
                  </a:lnTo>
                  <a:lnTo>
                    <a:pt x="6732" y="1378"/>
                  </a:lnTo>
                  <a:lnTo>
                    <a:pt x="6756" y="1402"/>
                  </a:lnTo>
                  <a:lnTo>
                    <a:pt x="6780" y="1426"/>
                  </a:lnTo>
                  <a:lnTo>
                    <a:pt x="6802" y="1452"/>
                  </a:lnTo>
                  <a:lnTo>
                    <a:pt x="6824" y="1478"/>
                  </a:lnTo>
                  <a:lnTo>
                    <a:pt x="6844" y="1506"/>
                  </a:lnTo>
                  <a:lnTo>
                    <a:pt x="6862" y="1534"/>
                  </a:lnTo>
                  <a:lnTo>
                    <a:pt x="6878" y="1564"/>
                  </a:lnTo>
                  <a:lnTo>
                    <a:pt x="6894" y="1594"/>
                  </a:lnTo>
                  <a:lnTo>
                    <a:pt x="6908" y="1626"/>
                  </a:lnTo>
                  <a:lnTo>
                    <a:pt x="6922" y="1658"/>
                  </a:lnTo>
                  <a:lnTo>
                    <a:pt x="6932" y="1692"/>
                  </a:lnTo>
                  <a:lnTo>
                    <a:pt x="6942" y="1724"/>
                  </a:lnTo>
                  <a:lnTo>
                    <a:pt x="6950" y="1758"/>
                  </a:lnTo>
                  <a:lnTo>
                    <a:pt x="6956" y="1794"/>
                  </a:lnTo>
                  <a:lnTo>
                    <a:pt x="6960" y="1828"/>
                  </a:lnTo>
                  <a:lnTo>
                    <a:pt x="6964" y="1864"/>
                  </a:lnTo>
                  <a:lnTo>
                    <a:pt x="6964" y="1900"/>
                  </a:lnTo>
                  <a:lnTo>
                    <a:pt x="6964" y="4459"/>
                  </a:lnTo>
                  <a:lnTo>
                    <a:pt x="6964" y="4459"/>
                  </a:lnTo>
                  <a:lnTo>
                    <a:pt x="6966" y="4495"/>
                  </a:lnTo>
                  <a:lnTo>
                    <a:pt x="6968" y="4531"/>
                  </a:lnTo>
                  <a:lnTo>
                    <a:pt x="6972" y="4567"/>
                  </a:lnTo>
                  <a:lnTo>
                    <a:pt x="6978" y="4601"/>
                  </a:lnTo>
                  <a:lnTo>
                    <a:pt x="6986" y="4635"/>
                  </a:lnTo>
                  <a:lnTo>
                    <a:pt x="6996" y="4669"/>
                  </a:lnTo>
                  <a:lnTo>
                    <a:pt x="7008" y="4701"/>
                  </a:lnTo>
                  <a:lnTo>
                    <a:pt x="7020" y="4733"/>
                  </a:lnTo>
                  <a:lnTo>
                    <a:pt x="7034" y="4765"/>
                  </a:lnTo>
                  <a:lnTo>
                    <a:pt x="7050" y="4795"/>
                  </a:lnTo>
                  <a:lnTo>
                    <a:pt x="7068" y="4825"/>
                  </a:lnTo>
                  <a:lnTo>
                    <a:pt x="7086" y="4853"/>
                  </a:lnTo>
                  <a:lnTo>
                    <a:pt x="7106" y="4881"/>
                  </a:lnTo>
                  <a:lnTo>
                    <a:pt x="7126" y="4907"/>
                  </a:lnTo>
                  <a:lnTo>
                    <a:pt x="7148" y="4933"/>
                  </a:lnTo>
                  <a:lnTo>
                    <a:pt x="7172" y="4957"/>
                  </a:lnTo>
                  <a:lnTo>
                    <a:pt x="7196" y="4981"/>
                  </a:lnTo>
                  <a:lnTo>
                    <a:pt x="7222" y="5003"/>
                  </a:lnTo>
                  <a:lnTo>
                    <a:pt x="7248" y="5025"/>
                  </a:lnTo>
                  <a:lnTo>
                    <a:pt x="7276" y="5045"/>
                  </a:lnTo>
                  <a:lnTo>
                    <a:pt x="7306" y="5063"/>
                  </a:lnTo>
                  <a:lnTo>
                    <a:pt x="7334" y="5079"/>
                  </a:lnTo>
                  <a:lnTo>
                    <a:pt x="7366" y="5095"/>
                  </a:lnTo>
                  <a:lnTo>
                    <a:pt x="7396" y="5109"/>
                  </a:lnTo>
                  <a:lnTo>
                    <a:pt x="7428" y="5123"/>
                  </a:lnTo>
                  <a:lnTo>
                    <a:pt x="7462" y="5133"/>
                  </a:lnTo>
                  <a:lnTo>
                    <a:pt x="7496" y="5143"/>
                  </a:lnTo>
                  <a:lnTo>
                    <a:pt x="7530" y="5151"/>
                  </a:lnTo>
                  <a:lnTo>
                    <a:pt x="7564" y="5157"/>
                  </a:lnTo>
                  <a:lnTo>
                    <a:pt x="7600" y="5161"/>
                  </a:lnTo>
                  <a:lnTo>
                    <a:pt x="7634" y="5165"/>
                  </a:lnTo>
                  <a:lnTo>
                    <a:pt x="7672" y="5165"/>
                  </a:lnTo>
                  <a:lnTo>
                    <a:pt x="8704" y="5165"/>
                  </a:lnTo>
                  <a:lnTo>
                    <a:pt x="8704" y="5165"/>
                  </a:lnTo>
                  <a:lnTo>
                    <a:pt x="8740" y="5165"/>
                  </a:lnTo>
                  <a:lnTo>
                    <a:pt x="8776" y="5161"/>
                  </a:lnTo>
                  <a:lnTo>
                    <a:pt x="8812" y="5157"/>
                  </a:lnTo>
                  <a:lnTo>
                    <a:pt x="8846" y="5151"/>
                  </a:lnTo>
                  <a:lnTo>
                    <a:pt x="8880" y="5143"/>
                  </a:lnTo>
                  <a:lnTo>
                    <a:pt x="8914" y="5133"/>
                  </a:lnTo>
                  <a:lnTo>
                    <a:pt x="8946" y="5123"/>
                  </a:lnTo>
                  <a:lnTo>
                    <a:pt x="8978" y="5109"/>
                  </a:lnTo>
                  <a:lnTo>
                    <a:pt x="9010" y="5095"/>
                  </a:lnTo>
                  <a:lnTo>
                    <a:pt x="9040" y="5079"/>
                  </a:lnTo>
                  <a:lnTo>
                    <a:pt x="9070" y="5063"/>
                  </a:lnTo>
                  <a:lnTo>
                    <a:pt x="9098" y="5045"/>
                  </a:lnTo>
                  <a:lnTo>
                    <a:pt x="9126" y="5025"/>
                  </a:lnTo>
                  <a:lnTo>
                    <a:pt x="9154" y="5003"/>
                  </a:lnTo>
                  <a:lnTo>
                    <a:pt x="9178" y="4981"/>
                  </a:lnTo>
                  <a:lnTo>
                    <a:pt x="9204" y="4957"/>
                  </a:lnTo>
                  <a:lnTo>
                    <a:pt x="9226" y="4933"/>
                  </a:lnTo>
                  <a:lnTo>
                    <a:pt x="9250" y="4907"/>
                  </a:lnTo>
                  <a:lnTo>
                    <a:pt x="9270" y="4881"/>
                  </a:lnTo>
                  <a:lnTo>
                    <a:pt x="9290" y="4853"/>
                  </a:lnTo>
                  <a:lnTo>
                    <a:pt x="9308" y="4825"/>
                  </a:lnTo>
                  <a:lnTo>
                    <a:pt x="9326" y="4795"/>
                  </a:lnTo>
                  <a:lnTo>
                    <a:pt x="9340" y="4765"/>
                  </a:lnTo>
                  <a:lnTo>
                    <a:pt x="9356" y="4733"/>
                  </a:lnTo>
                  <a:lnTo>
                    <a:pt x="9368" y="4701"/>
                  </a:lnTo>
                  <a:lnTo>
                    <a:pt x="9378" y="4669"/>
                  </a:lnTo>
                  <a:lnTo>
                    <a:pt x="9388" y="4635"/>
                  </a:lnTo>
                  <a:lnTo>
                    <a:pt x="9396" y="4601"/>
                  </a:lnTo>
                  <a:lnTo>
                    <a:pt x="9402" y="4567"/>
                  </a:lnTo>
                  <a:lnTo>
                    <a:pt x="9408" y="4531"/>
                  </a:lnTo>
                  <a:lnTo>
                    <a:pt x="9410" y="4495"/>
                  </a:lnTo>
                  <a:lnTo>
                    <a:pt x="9410" y="4459"/>
                  </a:lnTo>
                  <a:lnTo>
                    <a:pt x="9410" y="706"/>
                  </a:lnTo>
                  <a:lnTo>
                    <a:pt x="9410" y="706"/>
                  </a:lnTo>
                  <a:lnTo>
                    <a:pt x="9412" y="670"/>
                  </a:lnTo>
                  <a:lnTo>
                    <a:pt x="9414" y="634"/>
                  </a:lnTo>
                  <a:lnTo>
                    <a:pt x="9420" y="598"/>
                  </a:lnTo>
                  <a:lnTo>
                    <a:pt x="9426" y="564"/>
                  </a:lnTo>
                  <a:lnTo>
                    <a:pt x="9434" y="530"/>
                  </a:lnTo>
                  <a:lnTo>
                    <a:pt x="9442" y="496"/>
                  </a:lnTo>
                  <a:lnTo>
                    <a:pt x="9454" y="464"/>
                  </a:lnTo>
                  <a:lnTo>
                    <a:pt x="9466" y="432"/>
                  </a:lnTo>
                  <a:lnTo>
                    <a:pt x="9480" y="400"/>
                  </a:lnTo>
                  <a:lnTo>
                    <a:pt x="9496" y="370"/>
                  </a:lnTo>
                  <a:lnTo>
                    <a:pt x="9514" y="340"/>
                  </a:lnTo>
                  <a:lnTo>
                    <a:pt x="9532" y="312"/>
                  </a:lnTo>
                  <a:lnTo>
                    <a:pt x="9552" y="284"/>
                  </a:lnTo>
                  <a:lnTo>
                    <a:pt x="9572" y="256"/>
                  </a:lnTo>
                  <a:lnTo>
                    <a:pt x="9596" y="232"/>
                  </a:lnTo>
                  <a:lnTo>
                    <a:pt x="9618" y="206"/>
                  </a:lnTo>
                  <a:lnTo>
                    <a:pt x="9644" y="184"/>
                  </a:lnTo>
                  <a:lnTo>
                    <a:pt x="9668" y="160"/>
                  </a:lnTo>
                  <a:lnTo>
                    <a:pt x="9696" y="140"/>
                  </a:lnTo>
                  <a:lnTo>
                    <a:pt x="9724" y="120"/>
                  </a:lnTo>
                  <a:lnTo>
                    <a:pt x="9752" y="102"/>
                  </a:lnTo>
                  <a:lnTo>
                    <a:pt x="9782" y="84"/>
                  </a:lnTo>
                  <a:lnTo>
                    <a:pt x="9812" y="68"/>
                  </a:lnTo>
                  <a:lnTo>
                    <a:pt x="9844" y="54"/>
                  </a:lnTo>
                  <a:lnTo>
                    <a:pt x="9876" y="42"/>
                  </a:lnTo>
                  <a:lnTo>
                    <a:pt x="9908" y="30"/>
                  </a:lnTo>
                  <a:lnTo>
                    <a:pt x="9942" y="22"/>
                  </a:lnTo>
                  <a:lnTo>
                    <a:pt x="9976" y="14"/>
                  </a:lnTo>
                  <a:lnTo>
                    <a:pt x="10010" y="8"/>
                  </a:lnTo>
                  <a:lnTo>
                    <a:pt x="10046" y="2"/>
                  </a:lnTo>
                  <a:lnTo>
                    <a:pt x="10082" y="0"/>
                  </a:lnTo>
                  <a:lnTo>
                    <a:pt x="10118" y="0"/>
                  </a:lnTo>
                  <a:lnTo>
                    <a:pt x="11108" y="0"/>
                  </a:lnTo>
                  <a:lnTo>
                    <a:pt x="11108" y="0"/>
                  </a:lnTo>
                  <a:lnTo>
                    <a:pt x="11144" y="0"/>
                  </a:lnTo>
                  <a:lnTo>
                    <a:pt x="11180" y="2"/>
                  </a:lnTo>
                  <a:lnTo>
                    <a:pt x="11216" y="8"/>
                  </a:lnTo>
                  <a:lnTo>
                    <a:pt x="11250" y="14"/>
                  </a:lnTo>
                  <a:lnTo>
                    <a:pt x="11284" y="22"/>
                  </a:lnTo>
                  <a:lnTo>
                    <a:pt x="11318" y="30"/>
                  </a:lnTo>
                  <a:lnTo>
                    <a:pt x="11350" y="42"/>
                  </a:lnTo>
                  <a:lnTo>
                    <a:pt x="11382" y="54"/>
                  </a:lnTo>
                  <a:lnTo>
                    <a:pt x="11414" y="68"/>
                  </a:lnTo>
                  <a:lnTo>
                    <a:pt x="11444" y="84"/>
                  </a:lnTo>
                  <a:lnTo>
                    <a:pt x="11474" y="102"/>
                  </a:lnTo>
                  <a:lnTo>
                    <a:pt x="11502" y="120"/>
                  </a:lnTo>
                  <a:lnTo>
                    <a:pt x="11530" y="140"/>
                  </a:lnTo>
                  <a:lnTo>
                    <a:pt x="11556" y="160"/>
                  </a:lnTo>
                  <a:lnTo>
                    <a:pt x="11582" y="184"/>
                  </a:lnTo>
                  <a:lnTo>
                    <a:pt x="11606" y="206"/>
                  </a:lnTo>
                  <a:lnTo>
                    <a:pt x="11630" y="232"/>
                  </a:lnTo>
                  <a:lnTo>
                    <a:pt x="11652" y="256"/>
                  </a:lnTo>
                  <a:lnTo>
                    <a:pt x="11674" y="284"/>
                  </a:lnTo>
                  <a:lnTo>
                    <a:pt x="11694" y="312"/>
                  </a:lnTo>
                  <a:lnTo>
                    <a:pt x="11712" y="340"/>
                  </a:lnTo>
                  <a:lnTo>
                    <a:pt x="11728" y="370"/>
                  </a:lnTo>
                  <a:lnTo>
                    <a:pt x="11744" y="400"/>
                  </a:lnTo>
                  <a:lnTo>
                    <a:pt x="11758" y="432"/>
                  </a:lnTo>
                  <a:lnTo>
                    <a:pt x="11772" y="464"/>
                  </a:lnTo>
                  <a:lnTo>
                    <a:pt x="11782" y="496"/>
                  </a:lnTo>
                  <a:lnTo>
                    <a:pt x="11792" y="530"/>
                  </a:lnTo>
                  <a:lnTo>
                    <a:pt x="11800" y="564"/>
                  </a:lnTo>
                  <a:lnTo>
                    <a:pt x="11806" y="598"/>
                  </a:lnTo>
                  <a:lnTo>
                    <a:pt x="11810" y="634"/>
                  </a:lnTo>
                  <a:lnTo>
                    <a:pt x="11814" y="670"/>
                  </a:lnTo>
                  <a:lnTo>
                    <a:pt x="11814" y="706"/>
                  </a:lnTo>
                  <a:lnTo>
                    <a:pt x="11814" y="2350"/>
                  </a:lnTo>
                  <a:lnTo>
                    <a:pt x="11814" y="2350"/>
                  </a:lnTo>
                  <a:lnTo>
                    <a:pt x="11816" y="2386"/>
                  </a:lnTo>
                  <a:lnTo>
                    <a:pt x="11818" y="2422"/>
                  </a:lnTo>
                  <a:lnTo>
                    <a:pt x="11822" y="2456"/>
                  </a:lnTo>
                  <a:lnTo>
                    <a:pt x="11828" y="2492"/>
                  </a:lnTo>
                  <a:lnTo>
                    <a:pt x="11836" y="2526"/>
                  </a:lnTo>
                  <a:lnTo>
                    <a:pt x="11846" y="2560"/>
                  </a:lnTo>
                  <a:lnTo>
                    <a:pt x="11858" y="2592"/>
                  </a:lnTo>
                  <a:lnTo>
                    <a:pt x="11870" y="2624"/>
                  </a:lnTo>
                  <a:lnTo>
                    <a:pt x="11884" y="2656"/>
                  </a:lnTo>
                  <a:lnTo>
                    <a:pt x="11900" y="2686"/>
                  </a:lnTo>
                  <a:lnTo>
                    <a:pt x="11918" y="2716"/>
                  </a:lnTo>
                  <a:lnTo>
                    <a:pt x="11936" y="2744"/>
                  </a:lnTo>
                  <a:lnTo>
                    <a:pt x="11956" y="2772"/>
                  </a:lnTo>
                  <a:lnTo>
                    <a:pt x="11976" y="2798"/>
                  </a:lnTo>
                  <a:lnTo>
                    <a:pt x="11998" y="2824"/>
                  </a:lnTo>
                  <a:lnTo>
                    <a:pt x="12022" y="2848"/>
                  </a:lnTo>
                  <a:lnTo>
                    <a:pt x="12046" y="2872"/>
                  </a:lnTo>
                  <a:lnTo>
                    <a:pt x="12072" y="2894"/>
                  </a:lnTo>
                  <a:lnTo>
                    <a:pt x="12100" y="2916"/>
                  </a:lnTo>
                  <a:lnTo>
                    <a:pt x="12126" y="2936"/>
                  </a:lnTo>
                  <a:lnTo>
                    <a:pt x="12156" y="2954"/>
                  </a:lnTo>
                  <a:lnTo>
                    <a:pt x="12186" y="2970"/>
                  </a:lnTo>
                  <a:lnTo>
                    <a:pt x="12216" y="2986"/>
                  </a:lnTo>
                  <a:lnTo>
                    <a:pt x="12246" y="3000"/>
                  </a:lnTo>
                  <a:lnTo>
                    <a:pt x="12278" y="3014"/>
                  </a:lnTo>
                  <a:lnTo>
                    <a:pt x="12312" y="3024"/>
                  </a:lnTo>
                  <a:lnTo>
                    <a:pt x="12346" y="3034"/>
                  </a:lnTo>
                  <a:lnTo>
                    <a:pt x="12380" y="3042"/>
                  </a:lnTo>
                  <a:lnTo>
                    <a:pt x="12414" y="3048"/>
                  </a:lnTo>
                  <a:lnTo>
                    <a:pt x="12450" y="3052"/>
                  </a:lnTo>
                  <a:lnTo>
                    <a:pt x="12486" y="3056"/>
                  </a:lnTo>
                  <a:lnTo>
                    <a:pt x="12522" y="3056"/>
                  </a:lnTo>
                  <a:lnTo>
                    <a:pt x="13838" y="3056"/>
                  </a:lnTo>
                </a:path>
              </a:pathLst>
            </a:custGeom>
            <a:noFill/>
            <a:ln w="762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8191" tIns="39096" rIns="78191" bIns="39096" numCol="1" anchor="t" anchorCtr="0" compatLnSpc="1">
              <a:prstTxWarp prst="textNoShape">
                <a:avLst/>
              </a:prstTxWarp>
            </a:bodyPr>
            <a:lstStyle/>
            <a:p>
              <a:endParaRPr lang="en-GB" sz="900"/>
            </a:p>
          </p:txBody>
        </p:sp>
        <p:sp>
          <p:nvSpPr>
            <p:cNvPr id="56" name="Oval 55">
              <a:extLst>
                <a:ext uri="{FF2B5EF4-FFF2-40B4-BE49-F238E27FC236}">
                  <a16:creationId xmlns:a16="http://schemas.microsoft.com/office/drawing/2014/main" id="{47882F62-0215-45D8-B892-9B68AAFEBF3A}"/>
                </a:ext>
              </a:extLst>
            </p:cNvPr>
            <p:cNvSpPr/>
            <p:nvPr/>
          </p:nvSpPr>
          <p:spPr bwMode="ltGray">
            <a:xfrm>
              <a:off x="390278" y="3838973"/>
              <a:ext cx="151968" cy="151968"/>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sp>
          <p:nvSpPr>
            <p:cNvPr id="57" name="Oval 56">
              <a:extLst>
                <a:ext uri="{FF2B5EF4-FFF2-40B4-BE49-F238E27FC236}">
                  <a16:creationId xmlns:a16="http://schemas.microsoft.com/office/drawing/2014/main" id="{EA9A8957-B4AF-4CCE-BF52-EA334D45DB24}"/>
                </a:ext>
              </a:extLst>
            </p:cNvPr>
            <p:cNvSpPr/>
            <p:nvPr/>
          </p:nvSpPr>
          <p:spPr bwMode="ltGray">
            <a:xfrm>
              <a:off x="11173005" y="4071208"/>
              <a:ext cx="151968" cy="151968"/>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sp>
        <p:nvSpPr>
          <p:cNvPr id="2" name="Slide Number Placeholder 1">
            <a:extLst>
              <a:ext uri="{FF2B5EF4-FFF2-40B4-BE49-F238E27FC236}">
                <a16:creationId xmlns:a16="http://schemas.microsoft.com/office/drawing/2014/main" id="{01C8DD00-D953-4219-8075-14FB3BDC3F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25</a:t>
            </a:fld>
            <a:endParaRPr lang="en-GB"/>
          </a:p>
        </p:txBody>
      </p:sp>
      <p:sp>
        <p:nvSpPr>
          <p:cNvPr id="10" name="Rectangle 10">
            <a:extLst>
              <a:ext uri="{FF2B5EF4-FFF2-40B4-BE49-F238E27FC236}">
                <a16:creationId xmlns:a16="http://schemas.microsoft.com/office/drawing/2014/main" id="{659FC162-074D-4D0A-916F-A4C353B64D07}"/>
              </a:ext>
            </a:extLst>
          </p:cNvPr>
          <p:cNvSpPr>
            <a:spLocks noChangeArrowheads="1"/>
          </p:cNvSpPr>
          <p:nvPr/>
        </p:nvSpPr>
        <p:spPr bwMode="auto">
          <a:xfrm>
            <a:off x="156093" y="3234565"/>
            <a:ext cx="2001978" cy="25083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n-GB" sz="1200" b="1" kern="0" dirty="0">
                <a:solidFill>
                  <a:schemeClr val="accent6"/>
                </a:solidFill>
                <a:cs typeface="Arial" charset="0"/>
              </a:rPr>
              <a:t>Preparing the project </a:t>
            </a:r>
          </a:p>
          <a:p>
            <a:pPr defTabSz="682749" eaLnBrk="0" hangingPunct="0">
              <a:spcAft>
                <a:spcPts val="171"/>
              </a:spcAft>
              <a:defRPr/>
            </a:pPr>
            <a:r>
              <a:rPr lang="en-GB" sz="1200" b="1" kern="0" dirty="0">
                <a:solidFill>
                  <a:schemeClr val="accent6"/>
                </a:solidFill>
                <a:cs typeface="Arial" charset="0"/>
              </a:rPr>
              <a:t>Proposal</a:t>
            </a:r>
            <a:endParaRPr lang="hr-HR" sz="1200" b="1" kern="0" dirty="0">
              <a:solidFill>
                <a:schemeClr val="accent6"/>
              </a:solidFill>
              <a:cs typeface="Arial" charset="0"/>
            </a:endParaRPr>
          </a:p>
          <a:p>
            <a:pPr defTabSz="682749" eaLnBrk="0" hangingPunct="0">
              <a:spcAft>
                <a:spcPts val="171"/>
              </a:spcAft>
              <a:defRPr/>
            </a:pPr>
            <a:r>
              <a:rPr lang="hr-HR" sz="1200" b="1" spc="-15" dirty="0">
                <a:solidFill>
                  <a:schemeClr val="accent4"/>
                </a:solidFill>
              </a:rPr>
              <a:t>1 </a:t>
            </a:r>
            <a:r>
              <a:rPr lang="hr-HR" sz="1200" b="1" spc="-15" dirty="0">
                <a:solidFill>
                  <a:schemeClr val="accent4"/>
                </a:solidFill>
                <a:cs typeface="Arial" pitchFamily="34" charset="0"/>
              </a:rPr>
              <a:t>t</a:t>
            </a:r>
            <a:r>
              <a:rPr lang="hr-HR" sz="1200" b="1" dirty="0">
                <a:solidFill>
                  <a:schemeClr val="accent4"/>
                </a:solidFill>
                <a:cs typeface="Arial" pitchFamily="34" charset="0"/>
              </a:rPr>
              <a:t>o 3 </a:t>
            </a:r>
            <a:r>
              <a:rPr lang="en-US" sz="1200" b="1" dirty="0">
                <a:solidFill>
                  <a:schemeClr val="accent4"/>
                </a:solidFill>
                <a:cs typeface="Arial" pitchFamily="34" charset="0"/>
              </a:rPr>
              <a:t>months</a:t>
            </a:r>
            <a:endParaRPr lang="hr-HR" sz="1200" b="1" dirty="0">
              <a:solidFill>
                <a:schemeClr val="accent4"/>
              </a:solidFill>
              <a:cs typeface="Arial" pitchFamily="34" charset="0"/>
            </a:endParaRPr>
          </a:p>
          <a:p>
            <a:pPr defTabSz="682749" eaLnBrk="0" hangingPunct="0">
              <a:spcAft>
                <a:spcPts val="171"/>
              </a:spcAft>
              <a:defRPr/>
            </a:pPr>
            <a:r>
              <a:rPr lang="en-US" sz="1200" dirty="0">
                <a:solidFill>
                  <a:schemeClr val="accent6"/>
                </a:solidFill>
                <a:cs typeface="Arial" pitchFamily="34" charset="0"/>
              </a:rPr>
              <a:t>Application Forms</a:t>
            </a:r>
            <a:r>
              <a:rPr lang="hr-HR" sz="1200" dirty="0">
                <a:solidFill>
                  <a:schemeClr val="accent6"/>
                </a:solidFill>
                <a:cs typeface="Arial" pitchFamily="34" charset="0"/>
              </a:rPr>
              <a:t>, </a:t>
            </a:r>
            <a:r>
              <a:rPr lang="en-US" sz="1200" dirty="0">
                <a:solidFill>
                  <a:schemeClr val="accent6"/>
                </a:solidFill>
                <a:cs typeface="Arial" pitchFamily="34" charset="0"/>
              </a:rPr>
              <a:t>Business plan/Investment study</a:t>
            </a:r>
            <a:r>
              <a:rPr lang="hr-HR" sz="1200" dirty="0">
                <a:solidFill>
                  <a:schemeClr val="accent6"/>
                </a:solidFill>
                <a:cs typeface="Arial" pitchFamily="34" charset="0"/>
              </a:rPr>
              <a:t>, </a:t>
            </a:r>
            <a:r>
              <a:rPr lang="en-US" sz="1200" dirty="0">
                <a:solidFill>
                  <a:schemeClr val="accent6"/>
                </a:solidFill>
                <a:cs typeface="Arial" pitchFamily="34" charset="0"/>
              </a:rPr>
              <a:t>Extract from Court Register</a:t>
            </a:r>
            <a:r>
              <a:rPr lang="hr-HR" sz="1200" dirty="0">
                <a:solidFill>
                  <a:schemeClr val="accent6"/>
                </a:solidFill>
                <a:cs typeface="Arial" pitchFamily="34" charset="0"/>
              </a:rPr>
              <a:t>, </a:t>
            </a:r>
            <a:r>
              <a:rPr lang="en-US" sz="1200" dirty="0">
                <a:solidFill>
                  <a:schemeClr val="accent6"/>
                </a:solidFill>
                <a:cs typeface="Arial" pitchFamily="34" charset="0"/>
              </a:rPr>
              <a:t>Commission review, and submission of project proposal through the eFunds system</a:t>
            </a:r>
          </a:p>
          <a:p>
            <a:pPr defTabSz="682749" eaLnBrk="0" hangingPunct="0">
              <a:spcAft>
                <a:spcPts val="171"/>
              </a:spcAft>
              <a:defRPr/>
            </a:pPr>
            <a:endParaRPr lang="en-US" sz="1500" b="1" dirty="0">
              <a:solidFill>
                <a:schemeClr val="accent2"/>
              </a:solidFill>
              <a:cs typeface="Arial" pitchFamily="34" charset="0"/>
            </a:endParaRPr>
          </a:p>
          <a:p>
            <a:pPr defTabSz="682749" eaLnBrk="0" hangingPunct="0">
              <a:spcAft>
                <a:spcPts val="171"/>
              </a:spcAft>
              <a:defRPr/>
            </a:pPr>
            <a:endParaRPr lang="hr-HR" sz="900" b="1" kern="0" dirty="0">
              <a:solidFill>
                <a:schemeClr val="accent6"/>
              </a:solidFill>
              <a:cs typeface="Arial" charset="0"/>
            </a:endParaRPr>
          </a:p>
          <a:p>
            <a:pPr defTabSz="682749" eaLnBrk="0" hangingPunct="0">
              <a:spcAft>
                <a:spcPts val="171"/>
              </a:spcAft>
              <a:defRPr/>
            </a:pPr>
            <a:endParaRPr lang="en-GB" sz="900" b="1" kern="0" dirty="0">
              <a:solidFill>
                <a:schemeClr val="accent4"/>
              </a:solidFill>
              <a:cs typeface="Arial" charset="0"/>
            </a:endParaRPr>
          </a:p>
        </p:txBody>
      </p:sp>
      <p:sp>
        <p:nvSpPr>
          <p:cNvPr id="45" name="Rectangle 10">
            <a:extLst>
              <a:ext uri="{FF2B5EF4-FFF2-40B4-BE49-F238E27FC236}">
                <a16:creationId xmlns:a16="http://schemas.microsoft.com/office/drawing/2014/main" id="{2C9439ED-59D2-4110-B655-0C85DDDB63B9}"/>
              </a:ext>
            </a:extLst>
          </p:cNvPr>
          <p:cNvSpPr>
            <a:spLocks noChangeArrowheads="1"/>
          </p:cNvSpPr>
          <p:nvPr/>
        </p:nvSpPr>
        <p:spPr bwMode="auto">
          <a:xfrm>
            <a:off x="2580719" y="3681506"/>
            <a:ext cx="1731742" cy="19902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z="1200" b="1" dirty="0">
                <a:solidFill>
                  <a:schemeClr val="accent6"/>
                </a:solidFill>
              </a:rPr>
              <a:t>Evaluation of the </a:t>
            </a:r>
            <a:endParaRPr lang="hr-HR" sz="1200" b="1" dirty="0">
              <a:solidFill>
                <a:schemeClr val="accent6"/>
              </a:solidFill>
            </a:endParaRPr>
          </a:p>
          <a:p>
            <a:r>
              <a:rPr lang="en-US" sz="1200" b="1" dirty="0">
                <a:solidFill>
                  <a:schemeClr val="accent6"/>
                </a:solidFill>
              </a:rPr>
              <a:t>project proposal</a:t>
            </a:r>
          </a:p>
          <a:p>
            <a:pPr defTabSz="682749" eaLnBrk="0" hangingPunct="0">
              <a:spcAft>
                <a:spcPts val="171"/>
              </a:spcAft>
              <a:defRPr/>
            </a:pPr>
            <a:r>
              <a:rPr lang="hr-HR" sz="1200" b="1" spc="-15" dirty="0">
                <a:solidFill>
                  <a:schemeClr val="accent4"/>
                </a:solidFill>
              </a:rPr>
              <a:t>4 </a:t>
            </a:r>
            <a:r>
              <a:rPr lang="hr-HR" sz="1200" b="1" spc="-15" dirty="0">
                <a:solidFill>
                  <a:schemeClr val="accent4"/>
                </a:solidFill>
                <a:cs typeface="Arial" pitchFamily="34" charset="0"/>
              </a:rPr>
              <a:t>t</a:t>
            </a:r>
            <a:r>
              <a:rPr lang="hr-HR" sz="1200" b="1" dirty="0">
                <a:solidFill>
                  <a:schemeClr val="accent4"/>
                </a:solidFill>
                <a:cs typeface="Arial" pitchFamily="34" charset="0"/>
              </a:rPr>
              <a:t>o 6  </a:t>
            </a:r>
            <a:r>
              <a:rPr lang="en-US" sz="1200" b="1" dirty="0">
                <a:solidFill>
                  <a:schemeClr val="accent4"/>
                </a:solidFill>
                <a:cs typeface="Arial" pitchFamily="34" charset="0"/>
              </a:rPr>
              <a:t>months</a:t>
            </a:r>
            <a:endParaRPr lang="hr-HR" sz="1200" b="1" dirty="0">
              <a:solidFill>
                <a:schemeClr val="accent4"/>
              </a:solidFill>
              <a:cs typeface="Arial" pitchFamily="34" charset="0"/>
            </a:endParaRPr>
          </a:p>
          <a:p>
            <a:r>
              <a:rPr lang="en-US" sz="1200" dirty="0">
                <a:solidFill>
                  <a:schemeClr val="accent6"/>
                </a:solidFill>
              </a:rPr>
              <a:t>Project Selection Committee  (ME</a:t>
            </a:r>
            <a:r>
              <a:rPr lang="hr-HR" sz="1200" dirty="0">
                <a:solidFill>
                  <a:schemeClr val="accent6"/>
                </a:solidFill>
              </a:rPr>
              <a:t>SD</a:t>
            </a:r>
            <a:r>
              <a:rPr lang="en-US" sz="1200" dirty="0">
                <a:solidFill>
                  <a:schemeClr val="accent6"/>
                </a:solidFill>
              </a:rPr>
              <a:t>)</a:t>
            </a:r>
          </a:p>
          <a:p>
            <a:r>
              <a:rPr lang="en-US" sz="1200" dirty="0">
                <a:solidFill>
                  <a:schemeClr val="accent6"/>
                </a:solidFill>
              </a:rPr>
              <a:t>Decision of selection (MEEC)</a:t>
            </a:r>
          </a:p>
          <a:p>
            <a:r>
              <a:rPr lang="en-US" sz="1200" dirty="0">
                <a:solidFill>
                  <a:schemeClr val="accent6"/>
                </a:solidFill>
              </a:rPr>
              <a:t>Eventual objections (MRDEUF)</a:t>
            </a:r>
          </a:p>
          <a:p>
            <a:pPr defTabSz="682749" eaLnBrk="0" hangingPunct="0">
              <a:spcAft>
                <a:spcPts val="171"/>
              </a:spcAft>
              <a:defRPr/>
            </a:pPr>
            <a:endParaRPr lang="en-US" sz="900" b="1" dirty="0">
              <a:solidFill>
                <a:schemeClr val="accent4"/>
              </a:solidFill>
              <a:cs typeface="Arial" pitchFamily="34" charset="0"/>
            </a:endParaRPr>
          </a:p>
          <a:p>
            <a:pPr defTabSz="682749" eaLnBrk="0" hangingPunct="0">
              <a:spcAft>
                <a:spcPts val="171"/>
              </a:spcAft>
              <a:defRPr/>
            </a:pPr>
            <a:endParaRPr lang="hr-HR" sz="900" kern="0" dirty="0">
              <a:cs typeface="Arial" charset="0"/>
            </a:endParaRPr>
          </a:p>
        </p:txBody>
      </p:sp>
      <p:grpSp>
        <p:nvGrpSpPr>
          <p:cNvPr id="60" name="Group 59">
            <a:extLst>
              <a:ext uri="{FF2B5EF4-FFF2-40B4-BE49-F238E27FC236}">
                <a16:creationId xmlns:a16="http://schemas.microsoft.com/office/drawing/2014/main" id="{822E0188-C2CE-482C-A4AE-E1A9F9B9A49F}"/>
              </a:ext>
            </a:extLst>
          </p:cNvPr>
          <p:cNvGrpSpPr/>
          <p:nvPr/>
        </p:nvGrpSpPr>
        <p:grpSpPr>
          <a:xfrm>
            <a:off x="492838" y="1310828"/>
            <a:ext cx="10811048" cy="3992191"/>
            <a:chOff x="526030" y="1775746"/>
            <a:chExt cx="10811048" cy="3992191"/>
          </a:xfrm>
        </p:grpSpPr>
        <p:sp>
          <p:nvSpPr>
            <p:cNvPr id="3" name="Rectangle 10">
              <a:extLst>
                <a:ext uri="{FF2B5EF4-FFF2-40B4-BE49-F238E27FC236}">
                  <a16:creationId xmlns:a16="http://schemas.microsoft.com/office/drawing/2014/main" id="{9281C0CE-ABB0-4087-8632-3135F0CA0596}"/>
                </a:ext>
              </a:extLst>
            </p:cNvPr>
            <p:cNvSpPr>
              <a:spLocks noChangeArrowheads="1"/>
            </p:cNvSpPr>
            <p:nvPr/>
          </p:nvSpPr>
          <p:spPr bwMode="auto">
            <a:xfrm>
              <a:off x="526030" y="1775746"/>
              <a:ext cx="2107659" cy="1343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r-HR" sz="1200" b="1" kern="0" dirty="0" err="1">
                  <a:solidFill>
                    <a:schemeClr val="accent6"/>
                  </a:solidFill>
                  <a:cs typeface="Arial" charset="0"/>
                </a:rPr>
                <a:t>Analysis</a:t>
              </a:r>
              <a:endParaRPr lang="hr-HR" sz="1200" b="1" kern="0" dirty="0">
                <a:solidFill>
                  <a:schemeClr val="accent6"/>
                </a:solidFill>
                <a:cs typeface="Arial" charset="0"/>
              </a:endParaRPr>
            </a:p>
            <a:p>
              <a:pPr defTabSz="682749" eaLnBrk="0" hangingPunct="0">
                <a:spcAft>
                  <a:spcPts val="171"/>
                </a:spcAft>
                <a:defRPr/>
              </a:pPr>
              <a:r>
                <a:rPr lang="hr-HR" sz="1200" b="1" kern="0" dirty="0">
                  <a:solidFill>
                    <a:schemeClr val="accent4"/>
                  </a:solidFill>
                  <a:cs typeface="Arial" charset="0"/>
                </a:rPr>
                <a:t>1 </a:t>
              </a:r>
              <a:r>
                <a:rPr lang="hr-HR" sz="1200" b="1" kern="0" dirty="0" err="1">
                  <a:solidFill>
                    <a:schemeClr val="accent4"/>
                  </a:solidFill>
                  <a:cs typeface="Arial" charset="0"/>
                </a:rPr>
                <a:t>month</a:t>
              </a:r>
              <a:endParaRPr lang="en-GB" sz="1200" b="1" kern="0" dirty="0">
                <a:solidFill>
                  <a:schemeClr val="accent4"/>
                </a:solidFill>
                <a:cs typeface="Arial" charset="0"/>
              </a:endParaRPr>
            </a:p>
            <a:p>
              <a:r>
                <a:rPr lang="en-US" sz="1200" dirty="0">
                  <a:solidFill>
                    <a:schemeClr val="accent6"/>
                  </a:solidFill>
                </a:rPr>
                <a:t>Eligibility of applicants, project and planned activities</a:t>
              </a:r>
            </a:p>
            <a:p>
              <a:r>
                <a:rPr lang="en-US" sz="1200" dirty="0">
                  <a:solidFill>
                    <a:schemeClr val="accent6"/>
                  </a:solidFill>
                </a:rPr>
                <a:t>Governance and Ownership Structure</a:t>
              </a:r>
            </a:p>
            <a:p>
              <a:r>
                <a:rPr lang="en-US" sz="1200" dirty="0">
                  <a:solidFill>
                    <a:schemeClr val="accent6"/>
                  </a:solidFill>
                </a:rPr>
                <a:t>Entrepreneurial test in difficulty</a:t>
              </a:r>
            </a:p>
          </p:txBody>
        </p:sp>
        <p:sp>
          <p:nvSpPr>
            <p:cNvPr id="8" name="Rectangle 10">
              <a:extLst>
                <a:ext uri="{FF2B5EF4-FFF2-40B4-BE49-F238E27FC236}">
                  <a16:creationId xmlns:a16="http://schemas.microsoft.com/office/drawing/2014/main" id="{798D512F-CDBF-4CE7-912D-89E4B11F170E}"/>
                </a:ext>
              </a:extLst>
            </p:cNvPr>
            <p:cNvSpPr>
              <a:spLocks noChangeArrowheads="1"/>
            </p:cNvSpPr>
            <p:nvPr/>
          </p:nvSpPr>
          <p:spPr bwMode="auto">
            <a:xfrm>
              <a:off x="8381855" y="3393854"/>
              <a:ext cx="1332000" cy="14157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z="1200" b="1" dirty="0">
                  <a:solidFill>
                    <a:schemeClr val="accent6"/>
                  </a:solidFill>
                </a:rPr>
                <a:t>End of a project</a:t>
              </a:r>
              <a:endParaRPr lang="hr-HR" sz="1200" b="1" dirty="0">
                <a:solidFill>
                  <a:schemeClr val="accent6"/>
                </a:solidFill>
              </a:endParaRPr>
            </a:p>
            <a:p>
              <a:r>
                <a:rPr lang="hr-HR" sz="1200" b="1" spc="-15" dirty="0">
                  <a:solidFill>
                    <a:schemeClr val="accent4"/>
                  </a:solidFill>
                </a:rPr>
                <a:t>1 </a:t>
              </a:r>
              <a:r>
                <a:rPr lang="hr-HR" sz="1200" b="1" spc="-15" dirty="0">
                  <a:solidFill>
                    <a:schemeClr val="accent4"/>
                  </a:solidFill>
                  <a:cs typeface="Arial" pitchFamily="34" charset="0"/>
                </a:rPr>
                <a:t>t</a:t>
              </a:r>
              <a:r>
                <a:rPr lang="hr-HR" sz="1200" b="1" dirty="0">
                  <a:solidFill>
                    <a:schemeClr val="accent4"/>
                  </a:solidFill>
                  <a:cs typeface="Arial" pitchFamily="34" charset="0"/>
                </a:rPr>
                <a:t>o 2 </a:t>
              </a:r>
              <a:r>
                <a:rPr lang="en-US" sz="1200" b="1" dirty="0">
                  <a:solidFill>
                    <a:schemeClr val="accent4"/>
                  </a:solidFill>
                  <a:cs typeface="Arial" pitchFamily="34" charset="0"/>
                </a:rPr>
                <a:t>months</a:t>
              </a:r>
            </a:p>
            <a:p>
              <a:r>
                <a:rPr lang="en-US" sz="1200" dirty="0">
                  <a:solidFill>
                    <a:schemeClr val="accent6"/>
                  </a:solidFill>
                </a:rPr>
                <a:t>Financial audit of the project</a:t>
              </a:r>
            </a:p>
            <a:p>
              <a:r>
                <a:rPr lang="en-US" sz="1200" dirty="0">
                  <a:solidFill>
                    <a:schemeClr val="accent6"/>
                  </a:solidFill>
                </a:rPr>
                <a:t>Final control of implementing bodies</a:t>
              </a:r>
            </a:p>
            <a:p>
              <a:endParaRPr lang="en-US" sz="800" dirty="0">
                <a:solidFill>
                  <a:schemeClr val="accent6"/>
                </a:solidFill>
              </a:endParaRPr>
            </a:p>
          </p:txBody>
        </p:sp>
        <p:sp>
          <p:nvSpPr>
            <p:cNvPr id="9" name="Rectangle 10">
              <a:extLst>
                <a:ext uri="{FF2B5EF4-FFF2-40B4-BE49-F238E27FC236}">
                  <a16:creationId xmlns:a16="http://schemas.microsoft.com/office/drawing/2014/main" id="{1E3D6E0C-F39D-467E-A5B9-5BF710905E04}"/>
                </a:ext>
              </a:extLst>
            </p:cNvPr>
            <p:cNvSpPr>
              <a:spLocks noChangeArrowheads="1"/>
            </p:cNvSpPr>
            <p:nvPr/>
          </p:nvSpPr>
          <p:spPr bwMode="auto">
            <a:xfrm>
              <a:off x="6419811" y="2283909"/>
              <a:ext cx="1478836" cy="20005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en-GB" sz="1200" b="1" kern="0" dirty="0">
                  <a:solidFill>
                    <a:schemeClr val="accent6"/>
                  </a:solidFill>
                  <a:cs typeface="Arial" charset="0"/>
                </a:rPr>
                <a:t>Implementation</a:t>
              </a:r>
              <a:endParaRPr lang="hr-HR" sz="1200" b="1" kern="0" dirty="0">
                <a:solidFill>
                  <a:schemeClr val="accent6"/>
                </a:solidFill>
                <a:cs typeface="Arial" charset="0"/>
              </a:endParaRPr>
            </a:p>
            <a:p>
              <a:pPr defTabSz="682749" eaLnBrk="0" hangingPunct="0">
                <a:spcAft>
                  <a:spcPts val="171"/>
                </a:spcAft>
                <a:defRPr/>
              </a:pPr>
              <a:r>
                <a:rPr lang="hr-HR" sz="1200" b="1" spc="-15" dirty="0">
                  <a:solidFill>
                    <a:schemeClr val="accent4"/>
                  </a:solidFill>
                </a:rPr>
                <a:t> 12 </a:t>
              </a:r>
              <a:r>
                <a:rPr lang="hr-HR" sz="1200" b="1" spc="-15" dirty="0">
                  <a:solidFill>
                    <a:schemeClr val="accent4"/>
                  </a:solidFill>
                  <a:cs typeface="Arial" pitchFamily="34" charset="0"/>
                </a:rPr>
                <a:t>t</a:t>
              </a:r>
              <a:r>
                <a:rPr lang="hr-HR" sz="1200" b="1" dirty="0">
                  <a:solidFill>
                    <a:schemeClr val="accent4"/>
                  </a:solidFill>
                  <a:cs typeface="Arial" pitchFamily="34" charset="0"/>
                </a:rPr>
                <a:t>o 24 </a:t>
              </a:r>
              <a:r>
                <a:rPr lang="en-US" sz="1200" b="1" dirty="0">
                  <a:solidFill>
                    <a:schemeClr val="accent4"/>
                  </a:solidFill>
                  <a:cs typeface="Arial" pitchFamily="34" charset="0"/>
                </a:rPr>
                <a:t>months</a:t>
              </a:r>
              <a:endParaRPr lang="hr-HR" sz="1200" b="1" dirty="0">
                <a:solidFill>
                  <a:schemeClr val="accent4"/>
                </a:solidFill>
                <a:cs typeface="Arial" pitchFamily="34" charset="0"/>
              </a:endParaRPr>
            </a:p>
            <a:p>
              <a:r>
                <a:rPr lang="en-US" sz="1200" dirty="0">
                  <a:solidFill>
                    <a:schemeClr val="accent6"/>
                  </a:solidFill>
                </a:rPr>
                <a:t>Project Management </a:t>
              </a:r>
            </a:p>
            <a:p>
              <a:r>
                <a:rPr lang="en-US" sz="1200" dirty="0">
                  <a:solidFill>
                    <a:schemeClr val="accent6"/>
                  </a:solidFill>
                </a:rPr>
                <a:t>Preparation and implementation of procurement procedures</a:t>
              </a:r>
            </a:p>
            <a:p>
              <a:r>
                <a:rPr lang="en-US" sz="1200" dirty="0">
                  <a:solidFill>
                    <a:schemeClr val="accent6"/>
                  </a:solidFill>
                </a:rPr>
                <a:t>Communication with implementing bodies</a:t>
              </a:r>
            </a:p>
            <a:p>
              <a:pPr defTabSz="682749" eaLnBrk="0" hangingPunct="0">
                <a:spcAft>
                  <a:spcPts val="171"/>
                </a:spcAft>
                <a:defRPr/>
              </a:pPr>
              <a:endParaRPr lang="en-US" sz="800" b="1" dirty="0">
                <a:solidFill>
                  <a:schemeClr val="accent4"/>
                </a:solidFill>
                <a:cs typeface="Arial" pitchFamily="34" charset="0"/>
              </a:endParaRPr>
            </a:p>
            <a:p>
              <a:pPr defTabSz="682749" eaLnBrk="0" hangingPunct="0">
                <a:spcAft>
                  <a:spcPts val="171"/>
                </a:spcAft>
                <a:defRPr/>
              </a:pPr>
              <a:endParaRPr lang="en-GB" sz="900" b="1" kern="0" dirty="0">
                <a:solidFill>
                  <a:schemeClr val="accent4"/>
                </a:solidFill>
                <a:cs typeface="Arial" charset="0"/>
              </a:endParaRPr>
            </a:p>
          </p:txBody>
        </p:sp>
        <p:sp>
          <p:nvSpPr>
            <p:cNvPr id="11" name="Rectangle 10">
              <a:extLst>
                <a:ext uri="{FF2B5EF4-FFF2-40B4-BE49-F238E27FC236}">
                  <a16:creationId xmlns:a16="http://schemas.microsoft.com/office/drawing/2014/main" id="{CF29059D-A314-485C-8407-61779B4F0433}"/>
                </a:ext>
              </a:extLst>
            </p:cNvPr>
            <p:cNvSpPr>
              <a:spLocks noChangeArrowheads="1"/>
            </p:cNvSpPr>
            <p:nvPr/>
          </p:nvSpPr>
          <p:spPr bwMode="auto">
            <a:xfrm>
              <a:off x="4468796" y="3859722"/>
              <a:ext cx="1611414" cy="190821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z="1200" b="1" dirty="0">
                  <a:solidFill>
                    <a:schemeClr val="accent6"/>
                  </a:solidFill>
                </a:rPr>
                <a:t>Signature of the </a:t>
              </a:r>
              <a:endParaRPr lang="hr-HR" sz="1200" b="1" dirty="0">
                <a:solidFill>
                  <a:schemeClr val="accent6"/>
                </a:solidFill>
              </a:endParaRPr>
            </a:p>
            <a:p>
              <a:r>
                <a:rPr lang="en-US" sz="1200" b="1" dirty="0">
                  <a:solidFill>
                    <a:schemeClr val="accent6"/>
                  </a:solidFill>
                </a:rPr>
                <a:t>Grant</a:t>
              </a:r>
              <a:r>
                <a:rPr lang="hr-HR" sz="1200" b="1" dirty="0">
                  <a:solidFill>
                    <a:schemeClr val="accent6"/>
                  </a:solidFill>
                </a:rPr>
                <a:t> </a:t>
              </a:r>
              <a:r>
                <a:rPr lang="en-US" sz="1200" b="1" dirty="0">
                  <a:solidFill>
                    <a:schemeClr val="accent6"/>
                  </a:solidFill>
                </a:rPr>
                <a:t>Agreement</a:t>
              </a:r>
              <a:endParaRPr lang="hr-HR" sz="1200" b="1" dirty="0">
                <a:solidFill>
                  <a:schemeClr val="accent6"/>
                </a:solidFill>
              </a:endParaRPr>
            </a:p>
            <a:p>
              <a:r>
                <a:rPr lang="hr-HR" sz="1200" b="1" spc="-15" dirty="0">
                  <a:solidFill>
                    <a:schemeClr val="accent4"/>
                  </a:solidFill>
                </a:rPr>
                <a:t>1 </a:t>
              </a:r>
              <a:r>
                <a:rPr lang="hr-HR" sz="1200" b="1" spc="-15" dirty="0">
                  <a:solidFill>
                    <a:schemeClr val="accent4"/>
                  </a:solidFill>
                  <a:cs typeface="Arial" pitchFamily="34" charset="0"/>
                </a:rPr>
                <a:t>t</a:t>
              </a:r>
              <a:r>
                <a:rPr lang="hr-HR" sz="1200" b="1" dirty="0">
                  <a:solidFill>
                    <a:schemeClr val="accent4"/>
                  </a:solidFill>
                  <a:cs typeface="Arial" pitchFamily="34" charset="0"/>
                </a:rPr>
                <a:t>o 2 </a:t>
              </a:r>
              <a:r>
                <a:rPr lang="en-US" sz="1200" b="1" dirty="0">
                  <a:solidFill>
                    <a:schemeClr val="accent4"/>
                  </a:solidFill>
                  <a:cs typeface="Arial" pitchFamily="34" charset="0"/>
                </a:rPr>
                <a:t>months</a:t>
              </a:r>
              <a:endParaRPr lang="hr-HR" sz="1200" b="1" dirty="0">
                <a:solidFill>
                  <a:schemeClr val="accent4"/>
                </a:solidFill>
                <a:cs typeface="Arial" pitchFamily="34" charset="0"/>
              </a:endParaRPr>
            </a:p>
            <a:p>
              <a:r>
                <a:rPr lang="en-US" sz="1200" dirty="0">
                  <a:solidFill>
                    <a:schemeClr val="accent6"/>
                  </a:solidFill>
                </a:rPr>
                <a:t>General contract terms</a:t>
              </a:r>
            </a:p>
            <a:p>
              <a:r>
                <a:rPr lang="en-US" sz="1200" dirty="0">
                  <a:solidFill>
                    <a:schemeClr val="accent6"/>
                  </a:solidFill>
                </a:rPr>
                <a:t>Special terms of contract</a:t>
              </a:r>
            </a:p>
            <a:p>
              <a:r>
                <a:rPr lang="en-US" sz="1200" dirty="0">
                  <a:solidFill>
                    <a:schemeClr val="accent6"/>
                  </a:solidFill>
                </a:rPr>
                <a:t>Implementation package of documentation</a:t>
              </a:r>
            </a:p>
            <a:p>
              <a:endParaRPr lang="en-US" sz="800" b="1" dirty="0">
                <a:solidFill>
                  <a:schemeClr val="accent4"/>
                </a:solidFill>
                <a:cs typeface="Arial" pitchFamily="34" charset="0"/>
              </a:endParaRPr>
            </a:p>
            <a:p>
              <a:endParaRPr lang="en-US" sz="800" dirty="0">
                <a:solidFill>
                  <a:schemeClr val="accent6"/>
                </a:solidFill>
              </a:endParaRPr>
            </a:p>
          </p:txBody>
        </p:sp>
        <p:grpSp>
          <p:nvGrpSpPr>
            <p:cNvPr id="12" name="Group 95">
              <a:extLst>
                <a:ext uri="{FF2B5EF4-FFF2-40B4-BE49-F238E27FC236}">
                  <a16:creationId xmlns:a16="http://schemas.microsoft.com/office/drawing/2014/main" id="{4AA5C73B-943F-4322-AD87-DEC653516AE6}"/>
                </a:ext>
              </a:extLst>
            </p:cNvPr>
            <p:cNvGrpSpPr>
              <a:grpSpLocks noChangeAspect="1"/>
            </p:cNvGrpSpPr>
            <p:nvPr/>
          </p:nvGrpSpPr>
          <p:grpSpPr bwMode="auto">
            <a:xfrm>
              <a:off x="10562065" y="2399246"/>
              <a:ext cx="775013" cy="775474"/>
              <a:chOff x="988" y="0"/>
              <a:chExt cx="6700" cy="6704"/>
            </a:xfrm>
            <a:solidFill>
              <a:schemeClr val="accent6"/>
            </a:solidFill>
          </p:grpSpPr>
          <p:sp>
            <p:nvSpPr>
              <p:cNvPr id="13" name="Freeform 96">
                <a:extLst>
                  <a:ext uri="{FF2B5EF4-FFF2-40B4-BE49-F238E27FC236}">
                    <a16:creationId xmlns:a16="http://schemas.microsoft.com/office/drawing/2014/main" id="{491AC719-D0CA-466A-8689-C02FA9C31DD5}"/>
                  </a:ext>
                </a:extLst>
              </p:cNvPr>
              <p:cNvSpPr>
                <a:spLocks noEditPoints="1"/>
              </p:cNvSpPr>
              <p:nvPr/>
            </p:nvSpPr>
            <p:spPr bwMode="auto">
              <a:xfrm>
                <a:off x="988" y="0"/>
                <a:ext cx="6700" cy="6704"/>
              </a:xfrm>
              <a:custGeom>
                <a:avLst/>
                <a:gdLst>
                  <a:gd name="T0" fmla="*/ 0 w 6700"/>
                  <a:gd name="T1" fmla="*/ 0 h 6704"/>
                  <a:gd name="T2" fmla="*/ 0 w 6700"/>
                  <a:gd name="T3" fmla="*/ 6704 h 6704"/>
                  <a:gd name="T4" fmla="*/ 6700 w 6700"/>
                  <a:gd name="T5" fmla="*/ 6704 h 6704"/>
                  <a:gd name="T6" fmla="*/ 6700 w 6700"/>
                  <a:gd name="T7" fmla="*/ 0 h 6704"/>
                  <a:gd name="T8" fmla="*/ 0 w 6700"/>
                  <a:gd name="T9" fmla="*/ 0 h 6704"/>
                  <a:gd name="T10" fmla="*/ 6414 w 6700"/>
                  <a:gd name="T11" fmla="*/ 6418 h 6704"/>
                  <a:gd name="T12" fmla="*/ 284 w 6700"/>
                  <a:gd name="T13" fmla="*/ 6418 h 6704"/>
                  <a:gd name="T14" fmla="*/ 284 w 6700"/>
                  <a:gd name="T15" fmla="*/ 286 h 6704"/>
                  <a:gd name="T16" fmla="*/ 6414 w 6700"/>
                  <a:gd name="T17" fmla="*/ 286 h 6704"/>
                  <a:gd name="T18" fmla="*/ 6414 w 6700"/>
                  <a:gd name="T19" fmla="*/ 6418 h 6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0" h="6704">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900"/>
              </a:p>
            </p:txBody>
          </p:sp>
          <p:sp>
            <p:nvSpPr>
              <p:cNvPr id="14" name="Freeform 97">
                <a:extLst>
                  <a:ext uri="{FF2B5EF4-FFF2-40B4-BE49-F238E27FC236}">
                    <a16:creationId xmlns:a16="http://schemas.microsoft.com/office/drawing/2014/main" id="{EFD3DFFD-DE98-44F0-9354-1497B84420E2}"/>
                  </a:ext>
                </a:extLst>
              </p:cNvPr>
              <p:cNvSpPr>
                <a:spLocks noEditPoints="1"/>
              </p:cNvSpPr>
              <p:nvPr/>
            </p:nvSpPr>
            <p:spPr bwMode="auto">
              <a:xfrm>
                <a:off x="1910" y="790"/>
                <a:ext cx="4854" cy="5278"/>
              </a:xfrm>
              <a:custGeom>
                <a:avLst/>
                <a:gdLst>
                  <a:gd name="T0" fmla="*/ 1044 w 4854"/>
                  <a:gd name="T1" fmla="*/ 2793 h 5278"/>
                  <a:gd name="T2" fmla="*/ 1276 w 4854"/>
                  <a:gd name="T3" fmla="*/ 3113 h 5278"/>
                  <a:gd name="T4" fmla="*/ 1580 w 4854"/>
                  <a:gd name="T5" fmla="*/ 3367 h 5278"/>
                  <a:gd name="T6" fmla="*/ 1940 w 4854"/>
                  <a:gd name="T7" fmla="*/ 3539 h 5278"/>
                  <a:gd name="T8" fmla="*/ 2284 w 4854"/>
                  <a:gd name="T9" fmla="*/ 4260 h 5278"/>
                  <a:gd name="T10" fmla="*/ 2570 w 4854"/>
                  <a:gd name="T11" fmla="*/ 3609 h 5278"/>
                  <a:gd name="T12" fmla="*/ 2970 w 4854"/>
                  <a:gd name="T13" fmla="*/ 3519 h 5278"/>
                  <a:gd name="T14" fmla="*/ 3324 w 4854"/>
                  <a:gd name="T15" fmla="*/ 3335 h 5278"/>
                  <a:gd name="T16" fmla="*/ 3618 w 4854"/>
                  <a:gd name="T17" fmla="*/ 3071 h 5278"/>
                  <a:gd name="T18" fmla="*/ 3838 w 4854"/>
                  <a:gd name="T19" fmla="*/ 2741 h 5278"/>
                  <a:gd name="T20" fmla="*/ 4020 w 4854"/>
                  <a:gd name="T21" fmla="*/ 2519 h 5278"/>
                  <a:gd name="T22" fmla="*/ 4330 w 4854"/>
                  <a:gd name="T23" fmla="*/ 2413 h 5278"/>
                  <a:gd name="T24" fmla="*/ 4584 w 4854"/>
                  <a:gd name="T25" fmla="*/ 2219 h 5278"/>
                  <a:gd name="T26" fmla="*/ 4764 w 4854"/>
                  <a:gd name="T27" fmla="*/ 1953 h 5278"/>
                  <a:gd name="T28" fmla="*/ 4850 w 4854"/>
                  <a:gd name="T29" fmla="*/ 1635 h 5278"/>
                  <a:gd name="T30" fmla="*/ 4838 w 4854"/>
                  <a:gd name="T31" fmla="*/ 1355 h 5278"/>
                  <a:gd name="T32" fmla="*/ 4734 w 4854"/>
                  <a:gd name="T33" fmla="*/ 1063 h 5278"/>
                  <a:gd name="T34" fmla="*/ 4548 w 4854"/>
                  <a:gd name="T35" fmla="*/ 822 h 5278"/>
                  <a:gd name="T36" fmla="*/ 4300 w 4854"/>
                  <a:gd name="T37" fmla="*/ 646 h 5278"/>
                  <a:gd name="T38" fmla="*/ 4002 w 4854"/>
                  <a:gd name="T39" fmla="*/ 554 h 5278"/>
                  <a:gd name="T40" fmla="*/ 720 w 4854"/>
                  <a:gd name="T41" fmla="*/ 582 h 5278"/>
                  <a:gd name="T42" fmla="*/ 442 w 4854"/>
                  <a:gd name="T43" fmla="*/ 712 h 5278"/>
                  <a:gd name="T44" fmla="*/ 218 w 4854"/>
                  <a:gd name="T45" fmla="*/ 919 h 5278"/>
                  <a:gd name="T46" fmla="*/ 66 w 4854"/>
                  <a:gd name="T47" fmla="*/ 1183 h 5278"/>
                  <a:gd name="T48" fmla="*/ 2 w 4854"/>
                  <a:gd name="T49" fmla="*/ 1491 h 5278"/>
                  <a:gd name="T50" fmla="*/ 30 w 4854"/>
                  <a:gd name="T51" fmla="*/ 1777 h 5278"/>
                  <a:gd name="T52" fmla="*/ 158 w 4854"/>
                  <a:gd name="T53" fmla="*/ 2075 h 5278"/>
                  <a:gd name="T54" fmla="*/ 372 w 4854"/>
                  <a:gd name="T55" fmla="*/ 2311 h 5278"/>
                  <a:gd name="T56" fmla="*/ 652 w 4854"/>
                  <a:gd name="T57" fmla="*/ 2471 h 5278"/>
                  <a:gd name="T58" fmla="*/ 930 w 4854"/>
                  <a:gd name="T59" fmla="*/ 2529 h 5278"/>
                  <a:gd name="T60" fmla="*/ 4568 w 4854"/>
                  <a:gd name="T61" fmla="*/ 1537 h 5278"/>
                  <a:gd name="T62" fmla="*/ 4534 w 4854"/>
                  <a:gd name="T63" fmla="*/ 1755 h 5278"/>
                  <a:gd name="T64" fmla="*/ 4440 w 4854"/>
                  <a:gd name="T65" fmla="*/ 1945 h 5278"/>
                  <a:gd name="T66" fmla="*/ 4294 w 4854"/>
                  <a:gd name="T67" fmla="*/ 2097 h 5278"/>
                  <a:gd name="T68" fmla="*/ 4110 w 4854"/>
                  <a:gd name="T69" fmla="*/ 2201 h 5278"/>
                  <a:gd name="T70" fmla="*/ 4000 w 4854"/>
                  <a:gd name="T71" fmla="*/ 2139 h 5278"/>
                  <a:gd name="T72" fmla="*/ 4092 w 4854"/>
                  <a:gd name="T73" fmla="*/ 866 h 5278"/>
                  <a:gd name="T74" fmla="*/ 4276 w 4854"/>
                  <a:gd name="T75" fmla="*/ 965 h 5278"/>
                  <a:gd name="T76" fmla="*/ 4426 w 4854"/>
                  <a:gd name="T77" fmla="*/ 1111 h 5278"/>
                  <a:gd name="T78" fmla="*/ 4526 w 4854"/>
                  <a:gd name="T79" fmla="*/ 1295 h 5278"/>
                  <a:gd name="T80" fmla="*/ 4568 w 4854"/>
                  <a:gd name="T81" fmla="*/ 1507 h 5278"/>
                  <a:gd name="T82" fmla="*/ 3716 w 4854"/>
                  <a:gd name="T83" fmla="*/ 2107 h 5278"/>
                  <a:gd name="T84" fmla="*/ 3616 w 4854"/>
                  <a:gd name="T85" fmla="*/ 2543 h 5278"/>
                  <a:gd name="T86" fmla="*/ 3382 w 4854"/>
                  <a:gd name="T87" fmla="*/ 2907 h 5278"/>
                  <a:gd name="T88" fmla="*/ 3042 w 4854"/>
                  <a:gd name="T89" fmla="*/ 3175 h 5278"/>
                  <a:gd name="T90" fmla="*/ 2624 w 4854"/>
                  <a:gd name="T91" fmla="*/ 3315 h 5278"/>
                  <a:gd name="T92" fmla="*/ 2232 w 4854"/>
                  <a:gd name="T93" fmla="*/ 3315 h 5278"/>
                  <a:gd name="T94" fmla="*/ 1814 w 4854"/>
                  <a:gd name="T95" fmla="*/ 3175 h 5278"/>
                  <a:gd name="T96" fmla="*/ 1474 w 4854"/>
                  <a:gd name="T97" fmla="*/ 2907 h 5278"/>
                  <a:gd name="T98" fmla="*/ 1240 w 4854"/>
                  <a:gd name="T99" fmla="*/ 2543 h 5278"/>
                  <a:gd name="T100" fmla="*/ 1140 w 4854"/>
                  <a:gd name="T101" fmla="*/ 2107 h 5278"/>
                  <a:gd name="T102" fmla="*/ 856 w 4854"/>
                  <a:gd name="T103" fmla="*/ 2139 h 5278"/>
                  <a:gd name="T104" fmla="*/ 746 w 4854"/>
                  <a:gd name="T105" fmla="*/ 2201 h 5278"/>
                  <a:gd name="T106" fmla="*/ 562 w 4854"/>
                  <a:gd name="T107" fmla="*/ 2097 h 5278"/>
                  <a:gd name="T108" fmla="*/ 416 w 4854"/>
                  <a:gd name="T109" fmla="*/ 1945 h 5278"/>
                  <a:gd name="T110" fmla="*/ 320 w 4854"/>
                  <a:gd name="T111" fmla="*/ 1755 h 5278"/>
                  <a:gd name="T112" fmla="*/ 286 w 4854"/>
                  <a:gd name="T113" fmla="*/ 1537 h 5278"/>
                  <a:gd name="T114" fmla="*/ 312 w 4854"/>
                  <a:gd name="T115" fmla="*/ 1353 h 5278"/>
                  <a:gd name="T116" fmla="*/ 396 w 4854"/>
                  <a:gd name="T117" fmla="*/ 1159 h 5278"/>
                  <a:gd name="T118" fmla="*/ 532 w 4854"/>
                  <a:gd name="T119" fmla="*/ 1003 h 5278"/>
                  <a:gd name="T120" fmla="*/ 708 w 4854"/>
                  <a:gd name="T121" fmla="*/ 891 h 5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54" h="5278">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900"/>
              </a:p>
            </p:txBody>
          </p:sp>
        </p:grpSp>
        <p:grpSp>
          <p:nvGrpSpPr>
            <p:cNvPr id="15" name="Group 187">
              <a:extLst>
                <a:ext uri="{FF2B5EF4-FFF2-40B4-BE49-F238E27FC236}">
                  <a16:creationId xmlns:a16="http://schemas.microsoft.com/office/drawing/2014/main" id="{7E0EBA7C-41F5-4CD7-8475-AA50F5FA2942}"/>
                </a:ext>
              </a:extLst>
            </p:cNvPr>
            <p:cNvGrpSpPr>
              <a:grpSpLocks noChangeAspect="1"/>
            </p:cNvGrpSpPr>
            <p:nvPr/>
          </p:nvGrpSpPr>
          <p:grpSpPr bwMode="auto">
            <a:xfrm>
              <a:off x="2807255" y="3139862"/>
              <a:ext cx="775591" cy="775474"/>
              <a:chOff x="986" y="0"/>
              <a:chExt cx="6696" cy="6695"/>
            </a:xfrm>
            <a:solidFill>
              <a:schemeClr val="accent6"/>
            </a:solidFill>
          </p:grpSpPr>
          <p:sp>
            <p:nvSpPr>
              <p:cNvPr id="16" name="Freeform 188">
                <a:extLst>
                  <a:ext uri="{FF2B5EF4-FFF2-40B4-BE49-F238E27FC236}">
                    <a16:creationId xmlns:a16="http://schemas.microsoft.com/office/drawing/2014/main" id="{A5262D26-C7B5-4A9C-89E4-9001739996E3}"/>
                  </a:ext>
                </a:extLst>
              </p:cNvPr>
              <p:cNvSpPr>
                <a:spLocks noEditPoints="1"/>
              </p:cNvSpPr>
              <p:nvPr/>
            </p:nvSpPr>
            <p:spPr bwMode="auto">
              <a:xfrm>
                <a:off x="986" y="0"/>
                <a:ext cx="6696" cy="6695"/>
              </a:xfrm>
              <a:custGeom>
                <a:avLst/>
                <a:gdLst>
                  <a:gd name="T0" fmla="*/ 1044 w 6696"/>
                  <a:gd name="T1" fmla="*/ 6695 h 6695"/>
                  <a:gd name="T2" fmla="*/ 1254 w 6696"/>
                  <a:gd name="T3" fmla="*/ 5147 h 6695"/>
                  <a:gd name="T4" fmla="*/ 1320 w 6696"/>
                  <a:gd name="T5" fmla="*/ 5017 h 6695"/>
                  <a:gd name="T6" fmla="*/ 1406 w 6696"/>
                  <a:gd name="T7" fmla="*/ 4901 h 6695"/>
                  <a:gd name="T8" fmla="*/ 1510 w 6696"/>
                  <a:gd name="T9" fmla="*/ 4801 h 6695"/>
                  <a:gd name="T10" fmla="*/ 1630 w 6696"/>
                  <a:gd name="T11" fmla="*/ 4721 h 6695"/>
                  <a:gd name="T12" fmla="*/ 1767 w 6696"/>
                  <a:gd name="T13" fmla="*/ 4661 h 6695"/>
                  <a:gd name="T14" fmla="*/ 2777 w 6696"/>
                  <a:gd name="T15" fmla="*/ 4319 h 6695"/>
                  <a:gd name="T16" fmla="*/ 2801 w 6696"/>
                  <a:gd name="T17" fmla="*/ 4329 h 6695"/>
                  <a:gd name="T18" fmla="*/ 2903 w 6696"/>
                  <a:gd name="T19" fmla="*/ 4433 h 6695"/>
                  <a:gd name="T20" fmla="*/ 2979 w 6696"/>
                  <a:gd name="T21" fmla="*/ 4495 h 6695"/>
                  <a:gd name="T22" fmla="*/ 3063 w 6696"/>
                  <a:gd name="T23" fmla="*/ 4543 h 6695"/>
                  <a:gd name="T24" fmla="*/ 3153 w 6696"/>
                  <a:gd name="T25" fmla="*/ 4579 h 6695"/>
                  <a:gd name="T26" fmla="*/ 3249 w 6696"/>
                  <a:gd name="T27" fmla="*/ 4601 h 6695"/>
                  <a:gd name="T28" fmla="*/ 3347 w 6696"/>
                  <a:gd name="T29" fmla="*/ 4607 h 6695"/>
                  <a:gd name="T30" fmla="*/ 3413 w 6696"/>
                  <a:gd name="T31" fmla="*/ 4605 h 6695"/>
                  <a:gd name="T32" fmla="*/ 3509 w 6696"/>
                  <a:gd name="T33" fmla="*/ 4587 h 6695"/>
                  <a:gd name="T34" fmla="*/ 3601 w 6696"/>
                  <a:gd name="T35" fmla="*/ 4557 h 6695"/>
                  <a:gd name="T36" fmla="*/ 3687 w 6696"/>
                  <a:gd name="T37" fmla="*/ 4513 h 6695"/>
                  <a:gd name="T38" fmla="*/ 3767 w 6696"/>
                  <a:gd name="T39" fmla="*/ 4455 h 6695"/>
                  <a:gd name="T40" fmla="*/ 3893 w 6696"/>
                  <a:gd name="T41" fmla="*/ 4329 h 6695"/>
                  <a:gd name="T42" fmla="*/ 3909 w 6696"/>
                  <a:gd name="T43" fmla="*/ 4321 h 6695"/>
                  <a:gd name="T44" fmla="*/ 4929 w 6696"/>
                  <a:gd name="T45" fmla="*/ 4661 h 6695"/>
                  <a:gd name="T46" fmla="*/ 5019 w 6696"/>
                  <a:gd name="T47" fmla="*/ 4699 h 6695"/>
                  <a:gd name="T48" fmla="*/ 5146 w 6696"/>
                  <a:gd name="T49" fmla="*/ 4773 h 6695"/>
                  <a:gd name="T50" fmla="*/ 5256 w 6696"/>
                  <a:gd name="T51" fmla="*/ 4865 h 6695"/>
                  <a:gd name="T52" fmla="*/ 5350 w 6696"/>
                  <a:gd name="T53" fmla="*/ 4977 h 6695"/>
                  <a:gd name="T54" fmla="*/ 5422 w 6696"/>
                  <a:gd name="T55" fmla="*/ 5103 h 6695"/>
                  <a:gd name="T56" fmla="*/ 5650 w 6696"/>
                  <a:gd name="T57" fmla="*/ 6695 h 6695"/>
                  <a:gd name="T58" fmla="*/ 0 w 6696"/>
                  <a:gd name="T59" fmla="*/ 0 h 6695"/>
                  <a:gd name="T60" fmla="*/ 5740 w 6696"/>
                  <a:gd name="T61" fmla="*/ 5145 h 6695"/>
                  <a:gd name="T62" fmla="*/ 5712 w 6696"/>
                  <a:gd name="T63" fmla="*/ 5057 h 6695"/>
                  <a:gd name="T64" fmla="*/ 5626 w 6696"/>
                  <a:gd name="T65" fmla="*/ 4879 h 6695"/>
                  <a:gd name="T66" fmla="*/ 5510 w 6696"/>
                  <a:gd name="T67" fmla="*/ 4719 h 6695"/>
                  <a:gd name="T68" fmla="*/ 5368 w 6696"/>
                  <a:gd name="T69" fmla="*/ 4583 h 6695"/>
                  <a:gd name="T70" fmla="*/ 5204 w 6696"/>
                  <a:gd name="T71" fmla="*/ 4471 h 6695"/>
                  <a:gd name="T72" fmla="*/ 5021 w 6696"/>
                  <a:gd name="T73" fmla="*/ 4391 h 6695"/>
                  <a:gd name="T74" fmla="*/ 3997 w 6696"/>
                  <a:gd name="T75" fmla="*/ 4045 h 6695"/>
                  <a:gd name="T76" fmla="*/ 3931 w 6696"/>
                  <a:gd name="T77" fmla="*/ 4035 h 6695"/>
                  <a:gd name="T78" fmla="*/ 3865 w 6696"/>
                  <a:gd name="T79" fmla="*/ 4039 h 6695"/>
                  <a:gd name="T80" fmla="*/ 3801 w 6696"/>
                  <a:gd name="T81" fmla="*/ 4057 h 6695"/>
                  <a:gd name="T82" fmla="*/ 3741 w 6696"/>
                  <a:gd name="T83" fmla="*/ 4087 h 6695"/>
                  <a:gd name="T84" fmla="*/ 3689 w 6696"/>
                  <a:gd name="T85" fmla="*/ 4131 h 6695"/>
                  <a:gd name="T86" fmla="*/ 3583 w 6696"/>
                  <a:gd name="T87" fmla="*/ 4237 h 6695"/>
                  <a:gd name="T88" fmla="*/ 3491 w 6696"/>
                  <a:gd name="T89" fmla="*/ 4293 h 6695"/>
                  <a:gd name="T90" fmla="*/ 3385 w 6696"/>
                  <a:gd name="T91" fmla="*/ 4321 h 6695"/>
                  <a:gd name="T92" fmla="*/ 3311 w 6696"/>
                  <a:gd name="T93" fmla="*/ 4321 h 6695"/>
                  <a:gd name="T94" fmla="*/ 3205 w 6696"/>
                  <a:gd name="T95" fmla="*/ 4293 h 6695"/>
                  <a:gd name="T96" fmla="*/ 3111 w 6696"/>
                  <a:gd name="T97" fmla="*/ 4237 h 6695"/>
                  <a:gd name="T98" fmla="*/ 3005 w 6696"/>
                  <a:gd name="T99" fmla="*/ 4131 h 6695"/>
                  <a:gd name="T100" fmla="*/ 2953 w 6696"/>
                  <a:gd name="T101" fmla="*/ 4087 h 6695"/>
                  <a:gd name="T102" fmla="*/ 2895 w 6696"/>
                  <a:gd name="T103" fmla="*/ 4057 h 6695"/>
                  <a:gd name="T104" fmla="*/ 2831 w 6696"/>
                  <a:gd name="T105" fmla="*/ 4039 h 6695"/>
                  <a:gd name="T106" fmla="*/ 2763 w 6696"/>
                  <a:gd name="T107" fmla="*/ 4035 h 6695"/>
                  <a:gd name="T108" fmla="*/ 2697 w 6696"/>
                  <a:gd name="T109" fmla="*/ 4045 h 6695"/>
                  <a:gd name="T110" fmla="*/ 1675 w 6696"/>
                  <a:gd name="T111" fmla="*/ 4391 h 6695"/>
                  <a:gd name="T112" fmla="*/ 1490 w 6696"/>
                  <a:gd name="T113" fmla="*/ 4471 h 6695"/>
                  <a:gd name="T114" fmla="*/ 1328 w 6696"/>
                  <a:gd name="T115" fmla="*/ 4583 h 6695"/>
                  <a:gd name="T116" fmla="*/ 1186 w 6696"/>
                  <a:gd name="T117" fmla="*/ 4719 h 6695"/>
                  <a:gd name="T118" fmla="*/ 1070 w 6696"/>
                  <a:gd name="T119" fmla="*/ 4879 h 6695"/>
                  <a:gd name="T120" fmla="*/ 982 w 6696"/>
                  <a:gd name="T121" fmla="*/ 5057 h 6695"/>
                  <a:gd name="T122" fmla="*/ 284 w 6696"/>
                  <a:gd name="T123" fmla="*/ 6411 h 6695"/>
                  <a:gd name="T124" fmla="*/ 6410 w 6696"/>
                  <a:gd name="T125" fmla="*/ 6411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6" h="6695">
                    <a:moveTo>
                      <a:pt x="0" y="0"/>
                    </a:moveTo>
                    <a:lnTo>
                      <a:pt x="0" y="6695"/>
                    </a:lnTo>
                    <a:lnTo>
                      <a:pt x="1044" y="6695"/>
                    </a:lnTo>
                    <a:lnTo>
                      <a:pt x="1236" y="5193"/>
                    </a:lnTo>
                    <a:lnTo>
                      <a:pt x="1236" y="5193"/>
                    </a:lnTo>
                    <a:lnTo>
                      <a:pt x="1254" y="5147"/>
                    </a:lnTo>
                    <a:lnTo>
                      <a:pt x="1272" y="5103"/>
                    </a:lnTo>
                    <a:lnTo>
                      <a:pt x="1294" y="5059"/>
                    </a:lnTo>
                    <a:lnTo>
                      <a:pt x="1320" y="5017"/>
                    </a:lnTo>
                    <a:lnTo>
                      <a:pt x="1346" y="4977"/>
                    </a:lnTo>
                    <a:lnTo>
                      <a:pt x="1374" y="4939"/>
                    </a:lnTo>
                    <a:lnTo>
                      <a:pt x="1406" y="4901"/>
                    </a:lnTo>
                    <a:lnTo>
                      <a:pt x="1438" y="4865"/>
                    </a:lnTo>
                    <a:lnTo>
                      <a:pt x="1474" y="4833"/>
                    </a:lnTo>
                    <a:lnTo>
                      <a:pt x="1510" y="4801"/>
                    </a:lnTo>
                    <a:lnTo>
                      <a:pt x="1548" y="4773"/>
                    </a:lnTo>
                    <a:lnTo>
                      <a:pt x="1588" y="4745"/>
                    </a:lnTo>
                    <a:lnTo>
                      <a:pt x="1630" y="4721"/>
                    </a:lnTo>
                    <a:lnTo>
                      <a:pt x="1675" y="4699"/>
                    </a:lnTo>
                    <a:lnTo>
                      <a:pt x="1719" y="4679"/>
                    </a:lnTo>
                    <a:lnTo>
                      <a:pt x="1767" y="4661"/>
                    </a:lnTo>
                    <a:lnTo>
                      <a:pt x="2767" y="4321"/>
                    </a:lnTo>
                    <a:lnTo>
                      <a:pt x="2767" y="4321"/>
                    </a:lnTo>
                    <a:lnTo>
                      <a:pt x="2777" y="4319"/>
                    </a:lnTo>
                    <a:lnTo>
                      <a:pt x="2785" y="4321"/>
                    </a:lnTo>
                    <a:lnTo>
                      <a:pt x="2793" y="4323"/>
                    </a:lnTo>
                    <a:lnTo>
                      <a:pt x="2801" y="4329"/>
                    </a:lnTo>
                    <a:lnTo>
                      <a:pt x="2879" y="4409"/>
                    </a:lnTo>
                    <a:lnTo>
                      <a:pt x="2879" y="4409"/>
                    </a:lnTo>
                    <a:lnTo>
                      <a:pt x="2903" y="4433"/>
                    </a:lnTo>
                    <a:lnTo>
                      <a:pt x="2927" y="4455"/>
                    </a:lnTo>
                    <a:lnTo>
                      <a:pt x="2953" y="4475"/>
                    </a:lnTo>
                    <a:lnTo>
                      <a:pt x="2979" y="4495"/>
                    </a:lnTo>
                    <a:lnTo>
                      <a:pt x="3007" y="4513"/>
                    </a:lnTo>
                    <a:lnTo>
                      <a:pt x="3035" y="4529"/>
                    </a:lnTo>
                    <a:lnTo>
                      <a:pt x="3063" y="4543"/>
                    </a:lnTo>
                    <a:lnTo>
                      <a:pt x="3093" y="4557"/>
                    </a:lnTo>
                    <a:lnTo>
                      <a:pt x="3123" y="4569"/>
                    </a:lnTo>
                    <a:lnTo>
                      <a:pt x="3153" y="4579"/>
                    </a:lnTo>
                    <a:lnTo>
                      <a:pt x="3185" y="4587"/>
                    </a:lnTo>
                    <a:lnTo>
                      <a:pt x="3217" y="4595"/>
                    </a:lnTo>
                    <a:lnTo>
                      <a:pt x="3249" y="4601"/>
                    </a:lnTo>
                    <a:lnTo>
                      <a:pt x="3281" y="4605"/>
                    </a:lnTo>
                    <a:lnTo>
                      <a:pt x="3315" y="4607"/>
                    </a:lnTo>
                    <a:lnTo>
                      <a:pt x="3347" y="4607"/>
                    </a:lnTo>
                    <a:lnTo>
                      <a:pt x="3347" y="4607"/>
                    </a:lnTo>
                    <a:lnTo>
                      <a:pt x="3381" y="4607"/>
                    </a:lnTo>
                    <a:lnTo>
                      <a:pt x="3413" y="4605"/>
                    </a:lnTo>
                    <a:lnTo>
                      <a:pt x="3447" y="4601"/>
                    </a:lnTo>
                    <a:lnTo>
                      <a:pt x="3479" y="4595"/>
                    </a:lnTo>
                    <a:lnTo>
                      <a:pt x="3509" y="4587"/>
                    </a:lnTo>
                    <a:lnTo>
                      <a:pt x="3541" y="4579"/>
                    </a:lnTo>
                    <a:lnTo>
                      <a:pt x="3571" y="4569"/>
                    </a:lnTo>
                    <a:lnTo>
                      <a:pt x="3601" y="4557"/>
                    </a:lnTo>
                    <a:lnTo>
                      <a:pt x="3631" y="4543"/>
                    </a:lnTo>
                    <a:lnTo>
                      <a:pt x="3659" y="4529"/>
                    </a:lnTo>
                    <a:lnTo>
                      <a:pt x="3687" y="4513"/>
                    </a:lnTo>
                    <a:lnTo>
                      <a:pt x="3715" y="4495"/>
                    </a:lnTo>
                    <a:lnTo>
                      <a:pt x="3741" y="4475"/>
                    </a:lnTo>
                    <a:lnTo>
                      <a:pt x="3767" y="4455"/>
                    </a:lnTo>
                    <a:lnTo>
                      <a:pt x="3791" y="4433"/>
                    </a:lnTo>
                    <a:lnTo>
                      <a:pt x="3815" y="4409"/>
                    </a:lnTo>
                    <a:lnTo>
                      <a:pt x="3893" y="4329"/>
                    </a:lnTo>
                    <a:lnTo>
                      <a:pt x="3893" y="4329"/>
                    </a:lnTo>
                    <a:lnTo>
                      <a:pt x="3901" y="4323"/>
                    </a:lnTo>
                    <a:lnTo>
                      <a:pt x="3909" y="4321"/>
                    </a:lnTo>
                    <a:lnTo>
                      <a:pt x="3919" y="4319"/>
                    </a:lnTo>
                    <a:lnTo>
                      <a:pt x="3927" y="4321"/>
                    </a:lnTo>
                    <a:lnTo>
                      <a:pt x="4929" y="4661"/>
                    </a:lnTo>
                    <a:lnTo>
                      <a:pt x="4929" y="4661"/>
                    </a:lnTo>
                    <a:lnTo>
                      <a:pt x="4975" y="4679"/>
                    </a:lnTo>
                    <a:lnTo>
                      <a:pt x="5019" y="4699"/>
                    </a:lnTo>
                    <a:lnTo>
                      <a:pt x="5064" y="4721"/>
                    </a:lnTo>
                    <a:lnTo>
                      <a:pt x="5106" y="4745"/>
                    </a:lnTo>
                    <a:lnTo>
                      <a:pt x="5146" y="4773"/>
                    </a:lnTo>
                    <a:lnTo>
                      <a:pt x="5184" y="4801"/>
                    </a:lnTo>
                    <a:lnTo>
                      <a:pt x="5222" y="4833"/>
                    </a:lnTo>
                    <a:lnTo>
                      <a:pt x="5256" y="4865"/>
                    </a:lnTo>
                    <a:lnTo>
                      <a:pt x="5290" y="4901"/>
                    </a:lnTo>
                    <a:lnTo>
                      <a:pt x="5320" y="4939"/>
                    </a:lnTo>
                    <a:lnTo>
                      <a:pt x="5350" y="4977"/>
                    </a:lnTo>
                    <a:lnTo>
                      <a:pt x="5376" y="5017"/>
                    </a:lnTo>
                    <a:lnTo>
                      <a:pt x="5400" y="5059"/>
                    </a:lnTo>
                    <a:lnTo>
                      <a:pt x="5422" y="5103"/>
                    </a:lnTo>
                    <a:lnTo>
                      <a:pt x="5442" y="5147"/>
                    </a:lnTo>
                    <a:lnTo>
                      <a:pt x="5458" y="5193"/>
                    </a:lnTo>
                    <a:lnTo>
                      <a:pt x="5650" y="6695"/>
                    </a:lnTo>
                    <a:lnTo>
                      <a:pt x="6696" y="6695"/>
                    </a:lnTo>
                    <a:lnTo>
                      <a:pt x="6696" y="0"/>
                    </a:lnTo>
                    <a:lnTo>
                      <a:pt x="0" y="0"/>
                    </a:lnTo>
                    <a:close/>
                    <a:moveTo>
                      <a:pt x="6410" y="6411"/>
                    </a:moveTo>
                    <a:lnTo>
                      <a:pt x="5902" y="6411"/>
                    </a:lnTo>
                    <a:lnTo>
                      <a:pt x="5740" y="5145"/>
                    </a:lnTo>
                    <a:lnTo>
                      <a:pt x="5734" y="5121"/>
                    </a:lnTo>
                    <a:lnTo>
                      <a:pt x="5734" y="5121"/>
                    </a:lnTo>
                    <a:lnTo>
                      <a:pt x="5712" y="5057"/>
                    </a:lnTo>
                    <a:lnTo>
                      <a:pt x="5686" y="4995"/>
                    </a:lnTo>
                    <a:lnTo>
                      <a:pt x="5658" y="4935"/>
                    </a:lnTo>
                    <a:lnTo>
                      <a:pt x="5626" y="4879"/>
                    </a:lnTo>
                    <a:lnTo>
                      <a:pt x="5590" y="4823"/>
                    </a:lnTo>
                    <a:lnTo>
                      <a:pt x="5552" y="4769"/>
                    </a:lnTo>
                    <a:lnTo>
                      <a:pt x="5510" y="4719"/>
                    </a:lnTo>
                    <a:lnTo>
                      <a:pt x="5464" y="4671"/>
                    </a:lnTo>
                    <a:lnTo>
                      <a:pt x="5418" y="4625"/>
                    </a:lnTo>
                    <a:lnTo>
                      <a:pt x="5368" y="4583"/>
                    </a:lnTo>
                    <a:lnTo>
                      <a:pt x="5316" y="4543"/>
                    </a:lnTo>
                    <a:lnTo>
                      <a:pt x="5260" y="4505"/>
                    </a:lnTo>
                    <a:lnTo>
                      <a:pt x="5204" y="4471"/>
                    </a:lnTo>
                    <a:lnTo>
                      <a:pt x="5146" y="4441"/>
                    </a:lnTo>
                    <a:lnTo>
                      <a:pt x="5084" y="4415"/>
                    </a:lnTo>
                    <a:lnTo>
                      <a:pt x="5021" y="4391"/>
                    </a:lnTo>
                    <a:lnTo>
                      <a:pt x="4019" y="4051"/>
                    </a:lnTo>
                    <a:lnTo>
                      <a:pt x="4019" y="4051"/>
                    </a:lnTo>
                    <a:lnTo>
                      <a:pt x="3997" y="4045"/>
                    </a:lnTo>
                    <a:lnTo>
                      <a:pt x="3975" y="4039"/>
                    </a:lnTo>
                    <a:lnTo>
                      <a:pt x="3953" y="4037"/>
                    </a:lnTo>
                    <a:lnTo>
                      <a:pt x="3931" y="4035"/>
                    </a:lnTo>
                    <a:lnTo>
                      <a:pt x="3909" y="4035"/>
                    </a:lnTo>
                    <a:lnTo>
                      <a:pt x="3887" y="4035"/>
                    </a:lnTo>
                    <a:lnTo>
                      <a:pt x="3865" y="4039"/>
                    </a:lnTo>
                    <a:lnTo>
                      <a:pt x="3843" y="4043"/>
                    </a:lnTo>
                    <a:lnTo>
                      <a:pt x="3821" y="4049"/>
                    </a:lnTo>
                    <a:lnTo>
                      <a:pt x="3801" y="4057"/>
                    </a:lnTo>
                    <a:lnTo>
                      <a:pt x="3781" y="4065"/>
                    </a:lnTo>
                    <a:lnTo>
                      <a:pt x="3761" y="4075"/>
                    </a:lnTo>
                    <a:lnTo>
                      <a:pt x="3741" y="4087"/>
                    </a:lnTo>
                    <a:lnTo>
                      <a:pt x="3723" y="4101"/>
                    </a:lnTo>
                    <a:lnTo>
                      <a:pt x="3705" y="4115"/>
                    </a:lnTo>
                    <a:lnTo>
                      <a:pt x="3689" y="4131"/>
                    </a:lnTo>
                    <a:lnTo>
                      <a:pt x="3611" y="4211"/>
                    </a:lnTo>
                    <a:lnTo>
                      <a:pt x="3611" y="4211"/>
                    </a:lnTo>
                    <a:lnTo>
                      <a:pt x="3583" y="4237"/>
                    </a:lnTo>
                    <a:lnTo>
                      <a:pt x="3555" y="4259"/>
                    </a:lnTo>
                    <a:lnTo>
                      <a:pt x="3523" y="4277"/>
                    </a:lnTo>
                    <a:lnTo>
                      <a:pt x="3491" y="4293"/>
                    </a:lnTo>
                    <a:lnTo>
                      <a:pt x="3457" y="4305"/>
                    </a:lnTo>
                    <a:lnTo>
                      <a:pt x="3421" y="4315"/>
                    </a:lnTo>
                    <a:lnTo>
                      <a:pt x="3385" y="4321"/>
                    </a:lnTo>
                    <a:lnTo>
                      <a:pt x="3347" y="4323"/>
                    </a:lnTo>
                    <a:lnTo>
                      <a:pt x="3347" y="4323"/>
                    </a:lnTo>
                    <a:lnTo>
                      <a:pt x="3311" y="4321"/>
                    </a:lnTo>
                    <a:lnTo>
                      <a:pt x="3273" y="4315"/>
                    </a:lnTo>
                    <a:lnTo>
                      <a:pt x="3239" y="4305"/>
                    </a:lnTo>
                    <a:lnTo>
                      <a:pt x="3205" y="4293"/>
                    </a:lnTo>
                    <a:lnTo>
                      <a:pt x="3171" y="4277"/>
                    </a:lnTo>
                    <a:lnTo>
                      <a:pt x="3141" y="4259"/>
                    </a:lnTo>
                    <a:lnTo>
                      <a:pt x="3111" y="4237"/>
                    </a:lnTo>
                    <a:lnTo>
                      <a:pt x="3083" y="4211"/>
                    </a:lnTo>
                    <a:lnTo>
                      <a:pt x="3005" y="4131"/>
                    </a:lnTo>
                    <a:lnTo>
                      <a:pt x="3005" y="4131"/>
                    </a:lnTo>
                    <a:lnTo>
                      <a:pt x="2989" y="4115"/>
                    </a:lnTo>
                    <a:lnTo>
                      <a:pt x="2971" y="4101"/>
                    </a:lnTo>
                    <a:lnTo>
                      <a:pt x="2953" y="4087"/>
                    </a:lnTo>
                    <a:lnTo>
                      <a:pt x="2935" y="4075"/>
                    </a:lnTo>
                    <a:lnTo>
                      <a:pt x="2915" y="4065"/>
                    </a:lnTo>
                    <a:lnTo>
                      <a:pt x="2895" y="4057"/>
                    </a:lnTo>
                    <a:lnTo>
                      <a:pt x="2873" y="4049"/>
                    </a:lnTo>
                    <a:lnTo>
                      <a:pt x="2853" y="4043"/>
                    </a:lnTo>
                    <a:lnTo>
                      <a:pt x="2831" y="4039"/>
                    </a:lnTo>
                    <a:lnTo>
                      <a:pt x="2809" y="4035"/>
                    </a:lnTo>
                    <a:lnTo>
                      <a:pt x="2787" y="4035"/>
                    </a:lnTo>
                    <a:lnTo>
                      <a:pt x="2763" y="4035"/>
                    </a:lnTo>
                    <a:lnTo>
                      <a:pt x="2741" y="4037"/>
                    </a:lnTo>
                    <a:lnTo>
                      <a:pt x="2719" y="4039"/>
                    </a:lnTo>
                    <a:lnTo>
                      <a:pt x="2697" y="4045"/>
                    </a:lnTo>
                    <a:lnTo>
                      <a:pt x="2675" y="4051"/>
                    </a:lnTo>
                    <a:lnTo>
                      <a:pt x="1675" y="4391"/>
                    </a:lnTo>
                    <a:lnTo>
                      <a:pt x="1675" y="4391"/>
                    </a:lnTo>
                    <a:lnTo>
                      <a:pt x="1610" y="4415"/>
                    </a:lnTo>
                    <a:lnTo>
                      <a:pt x="1550" y="4441"/>
                    </a:lnTo>
                    <a:lnTo>
                      <a:pt x="1490" y="4471"/>
                    </a:lnTo>
                    <a:lnTo>
                      <a:pt x="1434" y="4505"/>
                    </a:lnTo>
                    <a:lnTo>
                      <a:pt x="1380" y="4543"/>
                    </a:lnTo>
                    <a:lnTo>
                      <a:pt x="1328" y="4583"/>
                    </a:lnTo>
                    <a:lnTo>
                      <a:pt x="1278" y="4625"/>
                    </a:lnTo>
                    <a:lnTo>
                      <a:pt x="1230" y="4671"/>
                    </a:lnTo>
                    <a:lnTo>
                      <a:pt x="1186" y="4719"/>
                    </a:lnTo>
                    <a:lnTo>
                      <a:pt x="1144" y="4769"/>
                    </a:lnTo>
                    <a:lnTo>
                      <a:pt x="1106" y="4823"/>
                    </a:lnTo>
                    <a:lnTo>
                      <a:pt x="1070" y="4879"/>
                    </a:lnTo>
                    <a:lnTo>
                      <a:pt x="1038" y="4935"/>
                    </a:lnTo>
                    <a:lnTo>
                      <a:pt x="1008" y="4995"/>
                    </a:lnTo>
                    <a:lnTo>
                      <a:pt x="982" y="5057"/>
                    </a:lnTo>
                    <a:lnTo>
                      <a:pt x="960" y="5121"/>
                    </a:lnTo>
                    <a:lnTo>
                      <a:pt x="794" y="6411"/>
                    </a:lnTo>
                    <a:lnTo>
                      <a:pt x="284" y="6411"/>
                    </a:lnTo>
                    <a:lnTo>
                      <a:pt x="284" y="286"/>
                    </a:lnTo>
                    <a:lnTo>
                      <a:pt x="6410" y="286"/>
                    </a:lnTo>
                    <a:lnTo>
                      <a:pt x="6410" y="6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900"/>
              </a:p>
            </p:txBody>
          </p:sp>
          <p:sp>
            <p:nvSpPr>
              <p:cNvPr id="17" name="Freeform 189">
                <a:extLst>
                  <a:ext uri="{FF2B5EF4-FFF2-40B4-BE49-F238E27FC236}">
                    <a16:creationId xmlns:a16="http://schemas.microsoft.com/office/drawing/2014/main" id="{60E567C3-F2A8-499A-9060-2C6558FDBB49}"/>
                  </a:ext>
                </a:extLst>
              </p:cNvPr>
              <p:cNvSpPr>
                <a:spLocks noEditPoints="1"/>
              </p:cNvSpPr>
              <p:nvPr/>
            </p:nvSpPr>
            <p:spPr bwMode="auto">
              <a:xfrm>
                <a:off x="3429" y="1416"/>
                <a:ext cx="1810" cy="2483"/>
              </a:xfrm>
              <a:custGeom>
                <a:avLst/>
                <a:gdLst>
                  <a:gd name="T0" fmla="*/ 1050 w 1810"/>
                  <a:gd name="T1" fmla="*/ 2467 h 2483"/>
                  <a:gd name="T2" fmla="*/ 1248 w 1810"/>
                  <a:gd name="T3" fmla="*/ 2383 h 2483"/>
                  <a:gd name="T4" fmla="*/ 1414 w 1810"/>
                  <a:gd name="T5" fmla="*/ 2245 h 2483"/>
                  <a:gd name="T6" fmla="*/ 1578 w 1810"/>
                  <a:gd name="T7" fmla="*/ 2055 h 2483"/>
                  <a:gd name="T8" fmla="*/ 1714 w 1810"/>
                  <a:gd name="T9" fmla="*/ 1758 h 2483"/>
                  <a:gd name="T10" fmla="*/ 1790 w 1810"/>
                  <a:gd name="T11" fmla="*/ 1370 h 2483"/>
                  <a:gd name="T12" fmla="*/ 1810 w 1810"/>
                  <a:gd name="T13" fmla="*/ 996 h 2483"/>
                  <a:gd name="T14" fmla="*/ 1780 w 1810"/>
                  <a:gd name="T15" fmla="*/ 748 h 2483"/>
                  <a:gd name="T16" fmla="*/ 1700 w 1810"/>
                  <a:gd name="T17" fmla="*/ 522 h 2483"/>
                  <a:gd name="T18" fmla="*/ 1574 w 1810"/>
                  <a:gd name="T19" fmla="*/ 328 h 2483"/>
                  <a:gd name="T20" fmla="*/ 1410 w 1810"/>
                  <a:gd name="T21" fmla="*/ 170 h 2483"/>
                  <a:gd name="T22" fmla="*/ 1216 w 1810"/>
                  <a:gd name="T23" fmla="*/ 62 h 2483"/>
                  <a:gd name="T24" fmla="*/ 996 w 1810"/>
                  <a:gd name="T25" fmla="*/ 6 h 2483"/>
                  <a:gd name="T26" fmla="*/ 812 w 1810"/>
                  <a:gd name="T27" fmla="*/ 6 h 2483"/>
                  <a:gd name="T28" fmla="*/ 594 w 1810"/>
                  <a:gd name="T29" fmla="*/ 62 h 2483"/>
                  <a:gd name="T30" fmla="*/ 400 w 1810"/>
                  <a:gd name="T31" fmla="*/ 170 h 2483"/>
                  <a:gd name="T32" fmla="*/ 236 w 1810"/>
                  <a:gd name="T33" fmla="*/ 328 h 2483"/>
                  <a:gd name="T34" fmla="*/ 110 w 1810"/>
                  <a:gd name="T35" fmla="*/ 522 h 2483"/>
                  <a:gd name="T36" fmla="*/ 28 w 1810"/>
                  <a:gd name="T37" fmla="*/ 748 h 2483"/>
                  <a:gd name="T38" fmla="*/ 0 w 1810"/>
                  <a:gd name="T39" fmla="*/ 996 h 2483"/>
                  <a:gd name="T40" fmla="*/ 18 w 1810"/>
                  <a:gd name="T41" fmla="*/ 1370 h 2483"/>
                  <a:gd name="T42" fmla="*/ 96 w 1810"/>
                  <a:gd name="T43" fmla="*/ 1758 h 2483"/>
                  <a:gd name="T44" fmla="*/ 232 w 1810"/>
                  <a:gd name="T45" fmla="*/ 2055 h 2483"/>
                  <a:gd name="T46" fmla="*/ 396 w 1810"/>
                  <a:gd name="T47" fmla="*/ 2245 h 2483"/>
                  <a:gd name="T48" fmla="*/ 560 w 1810"/>
                  <a:gd name="T49" fmla="*/ 2383 h 2483"/>
                  <a:gd name="T50" fmla="*/ 760 w 1810"/>
                  <a:gd name="T51" fmla="*/ 2467 h 2483"/>
                  <a:gd name="T52" fmla="*/ 904 w 1810"/>
                  <a:gd name="T53" fmla="*/ 286 h 2483"/>
                  <a:gd name="T54" fmla="*/ 1030 w 1810"/>
                  <a:gd name="T55" fmla="*/ 300 h 2483"/>
                  <a:gd name="T56" fmla="*/ 1172 w 1810"/>
                  <a:gd name="T57" fmla="*/ 356 h 2483"/>
                  <a:gd name="T58" fmla="*/ 1298 w 1810"/>
                  <a:gd name="T59" fmla="*/ 448 h 2483"/>
                  <a:gd name="T60" fmla="*/ 1400 w 1810"/>
                  <a:gd name="T61" fmla="*/ 572 h 2483"/>
                  <a:gd name="T62" fmla="*/ 1474 w 1810"/>
                  <a:gd name="T63" fmla="*/ 720 h 2483"/>
                  <a:gd name="T64" fmla="*/ 1516 w 1810"/>
                  <a:gd name="T65" fmla="*/ 888 h 2483"/>
                  <a:gd name="T66" fmla="*/ 1522 w 1810"/>
                  <a:gd name="T67" fmla="*/ 1080 h 2483"/>
                  <a:gd name="T68" fmla="*/ 1490 w 1810"/>
                  <a:gd name="T69" fmla="*/ 1454 h 2483"/>
                  <a:gd name="T70" fmla="*/ 1412 w 1810"/>
                  <a:gd name="T71" fmla="*/ 1750 h 2483"/>
                  <a:gd name="T72" fmla="*/ 1294 w 1810"/>
                  <a:gd name="T73" fmla="*/ 1955 h 2483"/>
                  <a:gd name="T74" fmla="*/ 1132 w 1810"/>
                  <a:gd name="T75" fmla="*/ 2115 h 2483"/>
                  <a:gd name="T76" fmla="*/ 1020 w 1810"/>
                  <a:gd name="T77" fmla="*/ 2179 h 2483"/>
                  <a:gd name="T78" fmla="*/ 904 w 1810"/>
                  <a:gd name="T79" fmla="*/ 2197 h 2483"/>
                  <a:gd name="T80" fmla="*/ 810 w 1810"/>
                  <a:gd name="T81" fmla="*/ 2187 h 2483"/>
                  <a:gd name="T82" fmla="*/ 700 w 1810"/>
                  <a:gd name="T83" fmla="*/ 2133 h 2483"/>
                  <a:gd name="T84" fmla="*/ 516 w 1810"/>
                  <a:gd name="T85" fmla="*/ 1955 h 2483"/>
                  <a:gd name="T86" fmla="*/ 416 w 1810"/>
                  <a:gd name="T87" fmla="*/ 1798 h 2483"/>
                  <a:gd name="T88" fmla="*/ 330 w 1810"/>
                  <a:gd name="T89" fmla="*/ 1520 h 2483"/>
                  <a:gd name="T90" fmla="*/ 290 w 1810"/>
                  <a:gd name="T91" fmla="*/ 1160 h 2483"/>
                  <a:gd name="T92" fmla="*/ 288 w 1810"/>
                  <a:gd name="T93" fmla="*/ 924 h 2483"/>
                  <a:gd name="T94" fmla="*/ 322 w 1810"/>
                  <a:gd name="T95" fmla="*/ 752 h 2483"/>
                  <a:gd name="T96" fmla="*/ 392 w 1810"/>
                  <a:gd name="T97" fmla="*/ 600 h 2483"/>
                  <a:gd name="T98" fmla="*/ 488 w 1810"/>
                  <a:gd name="T99" fmla="*/ 470 h 2483"/>
                  <a:gd name="T100" fmla="*/ 610 w 1810"/>
                  <a:gd name="T101" fmla="*/ 372 h 2483"/>
                  <a:gd name="T102" fmla="*/ 750 w 1810"/>
                  <a:gd name="T103" fmla="*/ 308 h 2483"/>
                  <a:gd name="T104" fmla="*/ 904 w 1810"/>
                  <a:gd name="T105" fmla="*/ 286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0" h="2483">
                    <a:moveTo>
                      <a:pt x="904" y="2483"/>
                    </a:moveTo>
                    <a:lnTo>
                      <a:pt x="904" y="2483"/>
                    </a:lnTo>
                    <a:lnTo>
                      <a:pt x="956" y="2481"/>
                    </a:lnTo>
                    <a:lnTo>
                      <a:pt x="1004" y="2477"/>
                    </a:lnTo>
                    <a:lnTo>
                      <a:pt x="1050" y="2467"/>
                    </a:lnTo>
                    <a:lnTo>
                      <a:pt x="1092" y="2457"/>
                    </a:lnTo>
                    <a:lnTo>
                      <a:pt x="1134" y="2443"/>
                    </a:lnTo>
                    <a:lnTo>
                      <a:pt x="1174" y="2425"/>
                    </a:lnTo>
                    <a:lnTo>
                      <a:pt x="1212" y="2405"/>
                    </a:lnTo>
                    <a:lnTo>
                      <a:pt x="1248" y="2383"/>
                    </a:lnTo>
                    <a:lnTo>
                      <a:pt x="1284" y="2359"/>
                    </a:lnTo>
                    <a:lnTo>
                      <a:pt x="1318" y="2333"/>
                    </a:lnTo>
                    <a:lnTo>
                      <a:pt x="1350" y="2305"/>
                    </a:lnTo>
                    <a:lnTo>
                      <a:pt x="1382" y="2277"/>
                    </a:lnTo>
                    <a:lnTo>
                      <a:pt x="1414" y="2245"/>
                    </a:lnTo>
                    <a:lnTo>
                      <a:pt x="1446" y="2213"/>
                    </a:lnTo>
                    <a:lnTo>
                      <a:pt x="1506" y="2145"/>
                    </a:lnTo>
                    <a:lnTo>
                      <a:pt x="1506" y="2145"/>
                    </a:lnTo>
                    <a:lnTo>
                      <a:pt x="1544" y="2101"/>
                    </a:lnTo>
                    <a:lnTo>
                      <a:pt x="1578" y="2055"/>
                    </a:lnTo>
                    <a:lnTo>
                      <a:pt x="1610" y="2003"/>
                    </a:lnTo>
                    <a:lnTo>
                      <a:pt x="1638" y="1947"/>
                    </a:lnTo>
                    <a:lnTo>
                      <a:pt x="1666" y="1888"/>
                    </a:lnTo>
                    <a:lnTo>
                      <a:pt x="1690" y="1824"/>
                    </a:lnTo>
                    <a:lnTo>
                      <a:pt x="1714" y="1758"/>
                    </a:lnTo>
                    <a:lnTo>
                      <a:pt x="1734" y="1688"/>
                    </a:lnTo>
                    <a:lnTo>
                      <a:pt x="1750" y="1614"/>
                    </a:lnTo>
                    <a:lnTo>
                      <a:pt x="1766" y="1536"/>
                    </a:lnTo>
                    <a:lnTo>
                      <a:pt x="1780" y="1456"/>
                    </a:lnTo>
                    <a:lnTo>
                      <a:pt x="1790" y="1370"/>
                    </a:lnTo>
                    <a:lnTo>
                      <a:pt x="1798" y="1282"/>
                    </a:lnTo>
                    <a:lnTo>
                      <a:pt x="1804" y="1190"/>
                    </a:lnTo>
                    <a:lnTo>
                      <a:pt x="1808" y="1096"/>
                    </a:lnTo>
                    <a:lnTo>
                      <a:pt x="1810" y="996"/>
                    </a:lnTo>
                    <a:lnTo>
                      <a:pt x="1810" y="996"/>
                    </a:lnTo>
                    <a:lnTo>
                      <a:pt x="1808" y="946"/>
                    </a:lnTo>
                    <a:lnTo>
                      <a:pt x="1804" y="894"/>
                    </a:lnTo>
                    <a:lnTo>
                      <a:pt x="1798" y="844"/>
                    </a:lnTo>
                    <a:lnTo>
                      <a:pt x="1790" y="796"/>
                    </a:lnTo>
                    <a:lnTo>
                      <a:pt x="1780" y="748"/>
                    </a:lnTo>
                    <a:lnTo>
                      <a:pt x="1768" y="700"/>
                    </a:lnTo>
                    <a:lnTo>
                      <a:pt x="1754" y="654"/>
                    </a:lnTo>
                    <a:lnTo>
                      <a:pt x="1738" y="610"/>
                    </a:lnTo>
                    <a:lnTo>
                      <a:pt x="1720" y="564"/>
                    </a:lnTo>
                    <a:lnTo>
                      <a:pt x="1700" y="522"/>
                    </a:lnTo>
                    <a:lnTo>
                      <a:pt x="1678" y="480"/>
                    </a:lnTo>
                    <a:lnTo>
                      <a:pt x="1654" y="440"/>
                    </a:lnTo>
                    <a:lnTo>
                      <a:pt x="1630" y="400"/>
                    </a:lnTo>
                    <a:lnTo>
                      <a:pt x="1602" y="364"/>
                    </a:lnTo>
                    <a:lnTo>
                      <a:pt x="1574" y="328"/>
                    </a:lnTo>
                    <a:lnTo>
                      <a:pt x="1544" y="292"/>
                    </a:lnTo>
                    <a:lnTo>
                      <a:pt x="1512" y="260"/>
                    </a:lnTo>
                    <a:lnTo>
                      <a:pt x="1480" y="228"/>
                    </a:lnTo>
                    <a:lnTo>
                      <a:pt x="1446" y="198"/>
                    </a:lnTo>
                    <a:lnTo>
                      <a:pt x="1410" y="170"/>
                    </a:lnTo>
                    <a:lnTo>
                      <a:pt x="1374" y="144"/>
                    </a:lnTo>
                    <a:lnTo>
                      <a:pt x="1336" y="120"/>
                    </a:lnTo>
                    <a:lnTo>
                      <a:pt x="1296" y="98"/>
                    </a:lnTo>
                    <a:lnTo>
                      <a:pt x="1256" y="78"/>
                    </a:lnTo>
                    <a:lnTo>
                      <a:pt x="1216" y="62"/>
                    </a:lnTo>
                    <a:lnTo>
                      <a:pt x="1174" y="46"/>
                    </a:lnTo>
                    <a:lnTo>
                      <a:pt x="1130" y="32"/>
                    </a:lnTo>
                    <a:lnTo>
                      <a:pt x="1086" y="20"/>
                    </a:lnTo>
                    <a:lnTo>
                      <a:pt x="1042" y="12"/>
                    </a:lnTo>
                    <a:lnTo>
                      <a:pt x="996" y="6"/>
                    </a:lnTo>
                    <a:lnTo>
                      <a:pt x="950" y="2"/>
                    </a:lnTo>
                    <a:lnTo>
                      <a:pt x="904" y="0"/>
                    </a:lnTo>
                    <a:lnTo>
                      <a:pt x="904" y="0"/>
                    </a:lnTo>
                    <a:lnTo>
                      <a:pt x="858" y="2"/>
                    </a:lnTo>
                    <a:lnTo>
                      <a:pt x="812" y="6"/>
                    </a:lnTo>
                    <a:lnTo>
                      <a:pt x="766" y="12"/>
                    </a:lnTo>
                    <a:lnTo>
                      <a:pt x="722" y="20"/>
                    </a:lnTo>
                    <a:lnTo>
                      <a:pt x="678" y="32"/>
                    </a:lnTo>
                    <a:lnTo>
                      <a:pt x="636" y="46"/>
                    </a:lnTo>
                    <a:lnTo>
                      <a:pt x="594" y="62"/>
                    </a:lnTo>
                    <a:lnTo>
                      <a:pt x="552" y="78"/>
                    </a:lnTo>
                    <a:lnTo>
                      <a:pt x="512" y="98"/>
                    </a:lnTo>
                    <a:lnTo>
                      <a:pt x="474" y="120"/>
                    </a:lnTo>
                    <a:lnTo>
                      <a:pt x="436" y="144"/>
                    </a:lnTo>
                    <a:lnTo>
                      <a:pt x="400" y="170"/>
                    </a:lnTo>
                    <a:lnTo>
                      <a:pt x="364" y="198"/>
                    </a:lnTo>
                    <a:lnTo>
                      <a:pt x="330" y="228"/>
                    </a:lnTo>
                    <a:lnTo>
                      <a:pt x="296" y="260"/>
                    </a:lnTo>
                    <a:lnTo>
                      <a:pt x="266" y="292"/>
                    </a:lnTo>
                    <a:lnTo>
                      <a:pt x="236" y="328"/>
                    </a:lnTo>
                    <a:lnTo>
                      <a:pt x="206" y="364"/>
                    </a:lnTo>
                    <a:lnTo>
                      <a:pt x="180" y="400"/>
                    </a:lnTo>
                    <a:lnTo>
                      <a:pt x="154" y="440"/>
                    </a:lnTo>
                    <a:lnTo>
                      <a:pt x="130" y="480"/>
                    </a:lnTo>
                    <a:lnTo>
                      <a:pt x="110" y="522"/>
                    </a:lnTo>
                    <a:lnTo>
                      <a:pt x="90" y="564"/>
                    </a:lnTo>
                    <a:lnTo>
                      <a:pt x="72" y="610"/>
                    </a:lnTo>
                    <a:lnTo>
                      <a:pt x="54" y="654"/>
                    </a:lnTo>
                    <a:lnTo>
                      <a:pt x="40" y="700"/>
                    </a:lnTo>
                    <a:lnTo>
                      <a:pt x="28" y="748"/>
                    </a:lnTo>
                    <a:lnTo>
                      <a:pt x="18" y="796"/>
                    </a:lnTo>
                    <a:lnTo>
                      <a:pt x="10" y="844"/>
                    </a:lnTo>
                    <a:lnTo>
                      <a:pt x="4" y="894"/>
                    </a:lnTo>
                    <a:lnTo>
                      <a:pt x="2" y="946"/>
                    </a:lnTo>
                    <a:lnTo>
                      <a:pt x="0" y="996"/>
                    </a:lnTo>
                    <a:lnTo>
                      <a:pt x="0" y="996"/>
                    </a:lnTo>
                    <a:lnTo>
                      <a:pt x="2" y="1096"/>
                    </a:lnTo>
                    <a:lnTo>
                      <a:pt x="4" y="1190"/>
                    </a:lnTo>
                    <a:lnTo>
                      <a:pt x="10" y="1282"/>
                    </a:lnTo>
                    <a:lnTo>
                      <a:pt x="18" y="1370"/>
                    </a:lnTo>
                    <a:lnTo>
                      <a:pt x="30" y="1456"/>
                    </a:lnTo>
                    <a:lnTo>
                      <a:pt x="42" y="1536"/>
                    </a:lnTo>
                    <a:lnTo>
                      <a:pt x="58" y="1614"/>
                    </a:lnTo>
                    <a:lnTo>
                      <a:pt x="76" y="1688"/>
                    </a:lnTo>
                    <a:lnTo>
                      <a:pt x="96" y="1758"/>
                    </a:lnTo>
                    <a:lnTo>
                      <a:pt x="118" y="1824"/>
                    </a:lnTo>
                    <a:lnTo>
                      <a:pt x="144" y="1888"/>
                    </a:lnTo>
                    <a:lnTo>
                      <a:pt x="170" y="1947"/>
                    </a:lnTo>
                    <a:lnTo>
                      <a:pt x="200" y="2003"/>
                    </a:lnTo>
                    <a:lnTo>
                      <a:pt x="232" y="2055"/>
                    </a:lnTo>
                    <a:lnTo>
                      <a:pt x="266" y="2101"/>
                    </a:lnTo>
                    <a:lnTo>
                      <a:pt x="302" y="2145"/>
                    </a:lnTo>
                    <a:lnTo>
                      <a:pt x="302" y="2145"/>
                    </a:lnTo>
                    <a:lnTo>
                      <a:pt x="364" y="2213"/>
                    </a:lnTo>
                    <a:lnTo>
                      <a:pt x="396" y="2245"/>
                    </a:lnTo>
                    <a:lnTo>
                      <a:pt x="426" y="2277"/>
                    </a:lnTo>
                    <a:lnTo>
                      <a:pt x="458" y="2305"/>
                    </a:lnTo>
                    <a:lnTo>
                      <a:pt x="492" y="2333"/>
                    </a:lnTo>
                    <a:lnTo>
                      <a:pt x="526" y="2359"/>
                    </a:lnTo>
                    <a:lnTo>
                      <a:pt x="560" y="2383"/>
                    </a:lnTo>
                    <a:lnTo>
                      <a:pt x="598" y="2405"/>
                    </a:lnTo>
                    <a:lnTo>
                      <a:pt x="636" y="2425"/>
                    </a:lnTo>
                    <a:lnTo>
                      <a:pt x="674" y="2443"/>
                    </a:lnTo>
                    <a:lnTo>
                      <a:pt x="716" y="2457"/>
                    </a:lnTo>
                    <a:lnTo>
                      <a:pt x="760" y="2467"/>
                    </a:lnTo>
                    <a:lnTo>
                      <a:pt x="806" y="2477"/>
                    </a:lnTo>
                    <a:lnTo>
                      <a:pt x="854" y="2481"/>
                    </a:lnTo>
                    <a:lnTo>
                      <a:pt x="904" y="2483"/>
                    </a:lnTo>
                    <a:lnTo>
                      <a:pt x="904" y="2483"/>
                    </a:lnTo>
                    <a:close/>
                    <a:moveTo>
                      <a:pt x="904" y="286"/>
                    </a:moveTo>
                    <a:lnTo>
                      <a:pt x="904" y="286"/>
                    </a:lnTo>
                    <a:lnTo>
                      <a:pt x="936" y="288"/>
                    </a:lnTo>
                    <a:lnTo>
                      <a:pt x="968" y="290"/>
                    </a:lnTo>
                    <a:lnTo>
                      <a:pt x="998" y="294"/>
                    </a:lnTo>
                    <a:lnTo>
                      <a:pt x="1030" y="300"/>
                    </a:lnTo>
                    <a:lnTo>
                      <a:pt x="1060" y="308"/>
                    </a:lnTo>
                    <a:lnTo>
                      <a:pt x="1088" y="318"/>
                    </a:lnTo>
                    <a:lnTo>
                      <a:pt x="1118" y="330"/>
                    </a:lnTo>
                    <a:lnTo>
                      <a:pt x="1146" y="342"/>
                    </a:lnTo>
                    <a:lnTo>
                      <a:pt x="1172" y="356"/>
                    </a:lnTo>
                    <a:lnTo>
                      <a:pt x="1200" y="372"/>
                    </a:lnTo>
                    <a:lnTo>
                      <a:pt x="1226" y="390"/>
                    </a:lnTo>
                    <a:lnTo>
                      <a:pt x="1250" y="408"/>
                    </a:lnTo>
                    <a:lnTo>
                      <a:pt x="1274" y="428"/>
                    </a:lnTo>
                    <a:lnTo>
                      <a:pt x="1298" y="448"/>
                    </a:lnTo>
                    <a:lnTo>
                      <a:pt x="1320" y="470"/>
                    </a:lnTo>
                    <a:lnTo>
                      <a:pt x="1342" y="494"/>
                    </a:lnTo>
                    <a:lnTo>
                      <a:pt x="1362" y="518"/>
                    </a:lnTo>
                    <a:lnTo>
                      <a:pt x="1382" y="544"/>
                    </a:lnTo>
                    <a:lnTo>
                      <a:pt x="1400" y="572"/>
                    </a:lnTo>
                    <a:lnTo>
                      <a:pt x="1418" y="600"/>
                    </a:lnTo>
                    <a:lnTo>
                      <a:pt x="1434" y="628"/>
                    </a:lnTo>
                    <a:lnTo>
                      <a:pt x="1448" y="658"/>
                    </a:lnTo>
                    <a:lnTo>
                      <a:pt x="1462" y="688"/>
                    </a:lnTo>
                    <a:lnTo>
                      <a:pt x="1474" y="720"/>
                    </a:lnTo>
                    <a:lnTo>
                      <a:pt x="1486" y="752"/>
                    </a:lnTo>
                    <a:lnTo>
                      <a:pt x="1496" y="786"/>
                    </a:lnTo>
                    <a:lnTo>
                      <a:pt x="1504" y="818"/>
                    </a:lnTo>
                    <a:lnTo>
                      <a:pt x="1512" y="854"/>
                    </a:lnTo>
                    <a:lnTo>
                      <a:pt x="1516" y="888"/>
                    </a:lnTo>
                    <a:lnTo>
                      <a:pt x="1520" y="924"/>
                    </a:lnTo>
                    <a:lnTo>
                      <a:pt x="1522" y="960"/>
                    </a:lnTo>
                    <a:lnTo>
                      <a:pt x="1524" y="996"/>
                    </a:lnTo>
                    <a:lnTo>
                      <a:pt x="1524" y="996"/>
                    </a:lnTo>
                    <a:lnTo>
                      <a:pt x="1522" y="1080"/>
                    </a:lnTo>
                    <a:lnTo>
                      <a:pt x="1520" y="1160"/>
                    </a:lnTo>
                    <a:lnTo>
                      <a:pt x="1516" y="1238"/>
                    </a:lnTo>
                    <a:lnTo>
                      <a:pt x="1508" y="1314"/>
                    </a:lnTo>
                    <a:lnTo>
                      <a:pt x="1500" y="1386"/>
                    </a:lnTo>
                    <a:lnTo>
                      <a:pt x="1490" y="1454"/>
                    </a:lnTo>
                    <a:lnTo>
                      <a:pt x="1478" y="1520"/>
                    </a:lnTo>
                    <a:lnTo>
                      <a:pt x="1464" y="1582"/>
                    </a:lnTo>
                    <a:lnTo>
                      <a:pt x="1448" y="1642"/>
                    </a:lnTo>
                    <a:lnTo>
                      <a:pt x="1432" y="1698"/>
                    </a:lnTo>
                    <a:lnTo>
                      <a:pt x="1412" y="1750"/>
                    </a:lnTo>
                    <a:lnTo>
                      <a:pt x="1392" y="1798"/>
                    </a:lnTo>
                    <a:lnTo>
                      <a:pt x="1370" y="1844"/>
                    </a:lnTo>
                    <a:lnTo>
                      <a:pt x="1346" y="1884"/>
                    </a:lnTo>
                    <a:lnTo>
                      <a:pt x="1320" y="1922"/>
                    </a:lnTo>
                    <a:lnTo>
                      <a:pt x="1294" y="1955"/>
                    </a:lnTo>
                    <a:lnTo>
                      <a:pt x="1294" y="1955"/>
                    </a:lnTo>
                    <a:lnTo>
                      <a:pt x="1234" y="2021"/>
                    </a:lnTo>
                    <a:lnTo>
                      <a:pt x="1180" y="2073"/>
                    </a:lnTo>
                    <a:lnTo>
                      <a:pt x="1156" y="2097"/>
                    </a:lnTo>
                    <a:lnTo>
                      <a:pt x="1132" y="2115"/>
                    </a:lnTo>
                    <a:lnTo>
                      <a:pt x="1108" y="2133"/>
                    </a:lnTo>
                    <a:lnTo>
                      <a:pt x="1086" y="2147"/>
                    </a:lnTo>
                    <a:lnTo>
                      <a:pt x="1064" y="2161"/>
                    </a:lnTo>
                    <a:lnTo>
                      <a:pt x="1042" y="2171"/>
                    </a:lnTo>
                    <a:lnTo>
                      <a:pt x="1020" y="2179"/>
                    </a:lnTo>
                    <a:lnTo>
                      <a:pt x="998" y="2187"/>
                    </a:lnTo>
                    <a:lnTo>
                      <a:pt x="976" y="2191"/>
                    </a:lnTo>
                    <a:lnTo>
                      <a:pt x="954" y="2195"/>
                    </a:lnTo>
                    <a:lnTo>
                      <a:pt x="930" y="2197"/>
                    </a:lnTo>
                    <a:lnTo>
                      <a:pt x="904" y="2197"/>
                    </a:lnTo>
                    <a:lnTo>
                      <a:pt x="904" y="2197"/>
                    </a:lnTo>
                    <a:lnTo>
                      <a:pt x="880" y="2197"/>
                    </a:lnTo>
                    <a:lnTo>
                      <a:pt x="856" y="2195"/>
                    </a:lnTo>
                    <a:lnTo>
                      <a:pt x="832" y="2191"/>
                    </a:lnTo>
                    <a:lnTo>
                      <a:pt x="810" y="2187"/>
                    </a:lnTo>
                    <a:lnTo>
                      <a:pt x="788" y="2179"/>
                    </a:lnTo>
                    <a:lnTo>
                      <a:pt x="766" y="2171"/>
                    </a:lnTo>
                    <a:lnTo>
                      <a:pt x="744" y="2161"/>
                    </a:lnTo>
                    <a:lnTo>
                      <a:pt x="722" y="2147"/>
                    </a:lnTo>
                    <a:lnTo>
                      <a:pt x="700" y="2133"/>
                    </a:lnTo>
                    <a:lnTo>
                      <a:pt x="676" y="2115"/>
                    </a:lnTo>
                    <a:lnTo>
                      <a:pt x="654" y="2097"/>
                    </a:lnTo>
                    <a:lnTo>
                      <a:pt x="628" y="2073"/>
                    </a:lnTo>
                    <a:lnTo>
                      <a:pt x="574" y="2021"/>
                    </a:lnTo>
                    <a:lnTo>
                      <a:pt x="516" y="1955"/>
                    </a:lnTo>
                    <a:lnTo>
                      <a:pt x="516" y="1955"/>
                    </a:lnTo>
                    <a:lnTo>
                      <a:pt x="488" y="1922"/>
                    </a:lnTo>
                    <a:lnTo>
                      <a:pt x="462" y="1884"/>
                    </a:lnTo>
                    <a:lnTo>
                      <a:pt x="438" y="1844"/>
                    </a:lnTo>
                    <a:lnTo>
                      <a:pt x="416" y="1798"/>
                    </a:lnTo>
                    <a:lnTo>
                      <a:pt x="396" y="1750"/>
                    </a:lnTo>
                    <a:lnTo>
                      <a:pt x="378" y="1698"/>
                    </a:lnTo>
                    <a:lnTo>
                      <a:pt x="360" y="1642"/>
                    </a:lnTo>
                    <a:lnTo>
                      <a:pt x="344" y="1582"/>
                    </a:lnTo>
                    <a:lnTo>
                      <a:pt x="330" y="1520"/>
                    </a:lnTo>
                    <a:lnTo>
                      <a:pt x="318" y="1454"/>
                    </a:lnTo>
                    <a:lnTo>
                      <a:pt x="308" y="1386"/>
                    </a:lnTo>
                    <a:lnTo>
                      <a:pt x="300" y="1314"/>
                    </a:lnTo>
                    <a:lnTo>
                      <a:pt x="294" y="1238"/>
                    </a:lnTo>
                    <a:lnTo>
                      <a:pt x="290" y="1160"/>
                    </a:lnTo>
                    <a:lnTo>
                      <a:pt x="286" y="1080"/>
                    </a:lnTo>
                    <a:lnTo>
                      <a:pt x="286" y="996"/>
                    </a:lnTo>
                    <a:lnTo>
                      <a:pt x="286" y="996"/>
                    </a:lnTo>
                    <a:lnTo>
                      <a:pt x="286" y="960"/>
                    </a:lnTo>
                    <a:lnTo>
                      <a:pt x="288" y="924"/>
                    </a:lnTo>
                    <a:lnTo>
                      <a:pt x="292" y="888"/>
                    </a:lnTo>
                    <a:lnTo>
                      <a:pt x="298" y="854"/>
                    </a:lnTo>
                    <a:lnTo>
                      <a:pt x="304" y="818"/>
                    </a:lnTo>
                    <a:lnTo>
                      <a:pt x="314" y="786"/>
                    </a:lnTo>
                    <a:lnTo>
                      <a:pt x="322" y="752"/>
                    </a:lnTo>
                    <a:lnTo>
                      <a:pt x="334" y="720"/>
                    </a:lnTo>
                    <a:lnTo>
                      <a:pt x="346" y="688"/>
                    </a:lnTo>
                    <a:lnTo>
                      <a:pt x="360" y="658"/>
                    </a:lnTo>
                    <a:lnTo>
                      <a:pt x="376" y="628"/>
                    </a:lnTo>
                    <a:lnTo>
                      <a:pt x="392" y="600"/>
                    </a:lnTo>
                    <a:lnTo>
                      <a:pt x="408" y="572"/>
                    </a:lnTo>
                    <a:lnTo>
                      <a:pt x="426" y="544"/>
                    </a:lnTo>
                    <a:lnTo>
                      <a:pt x="446" y="518"/>
                    </a:lnTo>
                    <a:lnTo>
                      <a:pt x="466" y="494"/>
                    </a:lnTo>
                    <a:lnTo>
                      <a:pt x="488" y="470"/>
                    </a:lnTo>
                    <a:lnTo>
                      <a:pt x="510" y="448"/>
                    </a:lnTo>
                    <a:lnTo>
                      <a:pt x="534" y="428"/>
                    </a:lnTo>
                    <a:lnTo>
                      <a:pt x="558" y="408"/>
                    </a:lnTo>
                    <a:lnTo>
                      <a:pt x="584" y="390"/>
                    </a:lnTo>
                    <a:lnTo>
                      <a:pt x="610" y="372"/>
                    </a:lnTo>
                    <a:lnTo>
                      <a:pt x="636" y="356"/>
                    </a:lnTo>
                    <a:lnTo>
                      <a:pt x="664" y="342"/>
                    </a:lnTo>
                    <a:lnTo>
                      <a:pt x="692" y="330"/>
                    </a:lnTo>
                    <a:lnTo>
                      <a:pt x="720" y="318"/>
                    </a:lnTo>
                    <a:lnTo>
                      <a:pt x="750" y="308"/>
                    </a:lnTo>
                    <a:lnTo>
                      <a:pt x="780" y="300"/>
                    </a:lnTo>
                    <a:lnTo>
                      <a:pt x="810" y="294"/>
                    </a:lnTo>
                    <a:lnTo>
                      <a:pt x="842" y="290"/>
                    </a:lnTo>
                    <a:lnTo>
                      <a:pt x="872" y="288"/>
                    </a:lnTo>
                    <a:lnTo>
                      <a:pt x="904" y="286"/>
                    </a:lnTo>
                    <a:lnTo>
                      <a:pt x="904"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900"/>
              </a:p>
            </p:txBody>
          </p:sp>
        </p:grpSp>
        <p:grpSp>
          <p:nvGrpSpPr>
            <p:cNvPr id="18" name="Group 17">
              <a:extLst>
                <a:ext uri="{FF2B5EF4-FFF2-40B4-BE49-F238E27FC236}">
                  <a16:creationId xmlns:a16="http://schemas.microsoft.com/office/drawing/2014/main" id="{4BEF119D-489A-47B5-9803-69CCDC2EF580}"/>
                </a:ext>
              </a:extLst>
            </p:cNvPr>
            <p:cNvGrpSpPr/>
            <p:nvPr/>
          </p:nvGrpSpPr>
          <p:grpSpPr>
            <a:xfrm flipV="1">
              <a:off x="1179155" y="3210032"/>
              <a:ext cx="111227" cy="259531"/>
              <a:chOff x="1056677" y="3860957"/>
              <a:chExt cx="108000" cy="252000"/>
            </a:xfrm>
          </p:grpSpPr>
          <p:cxnSp>
            <p:nvCxnSpPr>
              <p:cNvPr id="19" name="Straight Connector 18">
                <a:extLst>
                  <a:ext uri="{FF2B5EF4-FFF2-40B4-BE49-F238E27FC236}">
                    <a16:creationId xmlns:a16="http://schemas.microsoft.com/office/drawing/2014/main" id="{A5B84F71-071E-4399-A43A-BD56E1D264E4}"/>
                  </a:ext>
                </a:extLst>
              </p:cNvPr>
              <p:cNvCxnSpPr/>
              <p:nvPr/>
            </p:nvCxnSpPr>
            <p:spPr>
              <a:xfrm flipV="1">
                <a:off x="1110677" y="3968957"/>
                <a:ext cx="0" cy="14400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4E469B0-EFC0-406C-BF46-8D20223835B9}"/>
                  </a:ext>
                </a:extLst>
              </p:cNvPr>
              <p:cNvSpPr/>
              <p:nvPr/>
            </p:nvSpPr>
            <p:spPr bwMode="ltGray">
              <a:xfrm>
                <a:off x="1056677" y="3860957"/>
                <a:ext cx="108000" cy="108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grpSp>
          <p:nvGrpSpPr>
            <p:cNvPr id="24" name="Group 23">
              <a:extLst>
                <a:ext uri="{FF2B5EF4-FFF2-40B4-BE49-F238E27FC236}">
                  <a16:creationId xmlns:a16="http://schemas.microsoft.com/office/drawing/2014/main" id="{7D4A9B44-A245-48F0-8F97-9D5F9F9B7658}"/>
                </a:ext>
              </a:extLst>
            </p:cNvPr>
            <p:cNvGrpSpPr/>
            <p:nvPr/>
          </p:nvGrpSpPr>
          <p:grpSpPr>
            <a:xfrm rot="16200000" flipH="1">
              <a:off x="6130556" y="2668424"/>
              <a:ext cx="111227" cy="259531"/>
              <a:chOff x="1056677" y="3860957"/>
              <a:chExt cx="108000" cy="252000"/>
            </a:xfrm>
          </p:grpSpPr>
          <p:cxnSp>
            <p:nvCxnSpPr>
              <p:cNvPr id="25" name="Straight Connector 24">
                <a:extLst>
                  <a:ext uri="{FF2B5EF4-FFF2-40B4-BE49-F238E27FC236}">
                    <a16:creationId xmlns:a16="http://schemas.microsoft.com/office/drawing/2014/main" id="{738F0ED5-BDE4-4EDE-B34B-8FD0712F21C0}"/>
                  </a:ext>
                </a:extLst>
              </p:cNvPr>
              <p:cNvCxnSpPr/>
              <p:nvPr/>
            </p:nvCxnSpPr>
            <p:spPr>
              <a:xfrm flipV="1">
                <a:off x="1110677" y="3968957"/>
                <a:ext cx="0" cy="14400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5746DB4-41B3-49B6-A09E-E05E3195E643}"/>
                  </a:ext>
                </a:extLst>
              </p:cNvPr>
              <p:cNvSpPr/>
              <p:nvPr/>
            </p:nvSpPr>
            <p:spPr bwMode="ltGray">
              <a:xfrm>
                <a:off x="1056677" y="3860957"/>
                <a:ext cx="108000" cy="108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grpSp>
          <p:nvGrpSpPr>
            <p:cNvPr id="30" name="Group 29">
              <a:extLst>
                <a:ext uri="{FF2B5EF4-FFF2-40B4-BE49-F238E27FC236}">
                  <a16:creationId xmlns:a16="http://schemas.microsoft.com/office/drawing/2014/main" id="{BC8F5A58-0322-4FBE-B408-42684C0D4D89}"/>
                </a:ext>
              </a:extLst>
            </p:cNvPr>
            <p:cNvGrpSpPr/>
            <p:nvPr/>
          </p:nvGrpSpPr>
          <p:grpSpPr>
            <a:xfrm rot="16200000" flipH="1">
              <a:off x="4195676" y="4036070"/>
              <a:ext cx="111227" cy="259531"/>
              <a:chOff x="1056677" y="3860957"/>
              <a:chExt cx="108000" cy="252000"/>
            </a:xfrm>
          </p:grpSpPr>
          <p:cxnSp>
            <p:nvCxnSpPr>
              <p:cNvPr id="31" name="Straight Connector 30">
                <a:extLst>
                  <a:ext uri="{FF2B5EF4-FFF2-40B4-BE49-F238E27FC236}">
                    <a16:creationId xmlns:a16="http://schemas.microsoft.com/office/drawing/2014/main" id="{CBBBE119-93D5-474F-A224-3D14039526F6}"/>
                  </a:ext>
                </a:extLst>
              </p:cNvPr>
              <p:cNvCxnSpPr/>
              <p:nvPr/>
            </p:nvCxnSpPr>
            <p:spPr>
              <a:xfrm flipV="1">
                <a:off x="1110677" y="3968957"/>
                <a:ext cx="0" cy="14400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B4275C7-89DE-4831-9372-275FA92D791B}"/>
                  </a:ext>
                </a:extLst>
              </p:cNvPr>
              <p:cNvSpPr/>
              <p:nvPr/>
            </p:nvSpPr>
            <p:spPr bwMode="ltGray">
              <a:xfrm>
                <a:off x="1056677" y="3860957"/>
                <a:ext cx="108000" cy="108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grpSp>
          <p:nvGrpSpPr>
            <p:cNvPr id="33" name="Group 32">
              <a:extLst>
                <a:ext uri="{FF2B5EF4-FFF2-40B4-BE49-F238E27FC236}">
                  <a16:creationId xmlns:a16="http://schemas.microsoft.com/office/drawing/2014/main" id="{3D3DB623-1C02-4826-B577-6CEBCDBB92F8}"/>
                </a:ext>
              </a:extLst>
            </p:cNvPr>
            <p:cNvGrpSpPr/>
            <p:nvPr/>
          </p:nvGrpSpPr>
          <p:grpSpPr>
            <a:xfrm rot="16200000" flipH="1">
              <a:off x="8096793" y="3729957"/>
              <a:ext cx="111227" cy="259531"/>
              <a:chOff x="1056677" y="3860957"/>
              <a:chExt cx="108000" cy="252000"/>
            </a:xfrm>
          </p:grpSpPr>
          <p:cxnSp>
            <p:nvCxnSpPr>
              <p:cNvPr id="34" name="Straight Connector 33">
                <a:extLst>
                  <a:ext uri="{FF2B5EF4-FFF2-40B4-BE49-F238E27FC236}">
                    <a16:creationId xmlns:a16="http://schemas.microsoft.com/office/drawing/2014/main" id="{0987C7CD-4FB8-4235-9A17-6552102ECF50}"/>
                  </a:ext>
                </a:extLst>
              </p:cNvPr>
              <p:cNvCxnSpPr/>
              <p:nvPr/>
            </p:nvCxnSpPr>
            <p:spPr>
              <a:xfrm flipV="1">
                <a:off x="1110677" y="3968957"/>
                <a:ext cx="0" cy="14400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83FE144-CC7C-41A3-AB1E-2E50C4155915}"/>
                  </a:ext>
                </a:extLst>
              </p:cNvPr>
              <p:cNvSpPr/>
              <p:nvPr/>
            </p:nvSpPr>
            <p:spPr bwMode="ltGray">
              <a:xfrm>
                <a:off x="1056677" y="3860957"/>
                <a:ext cx="108000" cy="108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grpSp>
          <p:nvGrpSpPr>
            <p:cNvPr id="36" name="Group 35">
              <a:extLst>
                <a:ext uri="{FF2B5EF4-FFF2-40B4-BE49-F238E27FC236}">
                  <a16:creationId xmlns:a16="http://schemas.microsoft.com/office/drawing/2014/main" id="{B2DDDACC-79D6-4D65-AE2C-904213D7B389}"/>
                </a:ext>
              </a:extLst>
            </p:cNvPr>
            <p:cNvGrpSpPr/>
            <p:nvPr/>
          </p:nvGrpSpPr>
          <p:grpSpPr>
            <a:xfrm flipH="1">
              <a:off x="10845300" y="3602889"/>
              <a:ext cx="111227" cy="259531"/>
              <a:chOff x="1056677" y="3860957"/>
              <a:chExt cx="108000" cy="252000"/>
            </a:xfrm>
          </p:grpSpPr>
          <p:cxnSp>
            <p:nvCxnSpPr>
              <p:cNvPr id="37" name="Straight Connector 36">
                <a:extLst>
                  <a:ext uri="{FF2B5EF4-FFF2-40B4-BE49-F238E27FC236}">
                    <a16:creationId xmlns:a16="http://schemas.microsoft.com/office/drawing/2014/main" id="{9C3535ED-EA31-4291-935E-1CE531E471BA}"/>
                  </a:ext>
                </a:extLst>
              </p:cNvPr>
              <p:cNvCxnSpPr/>
              <p:nvPr/>
            </p:nvCxnSpPr>
            <p:spPr>
              <a:xfrm flipV="1">
                <a:off x="1110677" y="3968957"/>
                <a:ext cx="0" cy="14400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5D3682F-1DF9-45B5-B6AF-A6329B61D72F}"/>
                  </a:ext>
                </a:extLst>
              </p:cNvPr>
              <p:cNvSpPr/>
              <p:nvPr/>
            </p:nvSpPr>
            <p:spPr bwMode="ltGray">
              <a:xfrm>
                <a:off x="1056677" y="3860957"/>
                <a:ext cx="108000" cy="108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grpSp>
          <p:nvGrpSpPr>
            <p:cNvPr id="39" name="Group 38">
              <a:extLst>
                <a:ext uri="{FF2B5EF4-FFF2-40B4-BE49-F238E27FC236}">
                  <a16:creationId xmlns:a16="http://schemas.microsoft.com/office/drawing/2014/main" id="{2F64AEDE-5804-4217-BFB7-CF1EF6D64390}"/>
                </a:ext>
              </a:extLst>
            </p:cNvPr>
            <p:cNvGrpSpPr/>
            <p:nvPr/>
          </p:nvGrpSpPr>
          <p:grpSpPr>
            <a:xfrm rot="5400000" flipH="1">
              <a:off x="2081454" y="3924843"/>
              <a:ext cx="111227" cy="259531"/>
              <a:chOff x="1056677" y="3860957"/>
              <a:chExt cx="108000" cy="252000"/>
            </a:xfrm>
          </p:grpSpPr>
          <p:cxnSp>
            <p:nvCxnSpPr>
              <p:cNvPr id="40" name="Straight Connector 39">
                <a:extLst>
                  <a:ext uri="{FF2B5EF4-FFF2-40B4-BE49-F238E27FC236}">
                    <a16:creationId xmlns:a16="http://schemas.microsoft.com/office/drawing/2014/main" id="{83FB7D87-F292-4C8E-9434-D2A63A8E7BFE}"/>
                  </a:ext>
                </a:extLst>
              </p:cNvPr>
              <p:cNvCxnSpPr/>
              <p:nvPr/>
            </p:nvCxnSpPr>
            <p:spPr>
              <a:xfrm flipV="1">
                <a:off x="1110677" y="3968957"/>
                <a:ext cx="0" cy="14400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A2057486-5511-46BF-99ED-3C0079227A51}"/>
                  </a:ext>
                </a:extLst>
              </p:cNvPr>
              <p:cNvSpPr/>
              <p:nvPr/>
            </p:nvSpPr>
            <p:spPr bwMode="ltGray">
              <a:xfrm>
                <a:off x="1056677" y="3860957"/>
                <a:ext cx="108000" cy="108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grpSp>
          <p:nvGrpSpPr>
            <p:cNvPr id="46" name="Group 45">
              <a:extLst>
                <a:ext uri="{FF2B5EF4-FFF2-40B4-BE49-F238E27FC236}">
                  <a16:creationId xmlns:a16="http://schemas.microsoft.com/office/drawing/2014/main" id="{D3FFB258-AE0F-4B55-8E38-D744FEF83133}"/>
                </a:ext>
              </a:extLst>
            </p:cNvPr>
            <p:cNvGrpSpPr/>
            <p:nvPr/>
          </p:nvGrpSpPr>
          <p:grpSpPr>
            <a:xfrm rot="16200000" flipH="1">
              <a:off x="2233097" y="4802377"/>
              <a:ext cx="111227" cy="259531"/>
              <a:chOff x="1056677" y="3860957"/>
              <a:chExt cx="108000" cy="252000"/>
            </a:xfrm>
          </p:grpSpPr>
          <p:cxnSp>
            <p:nvCxnSpPr>
              <p:cNvPr id="47" name="Straight Connector 46">
                <a:extLst>
                  <a:ext uri="{FF2B5EF4-FFF2-40B4-BE49-F238E27FC236}">
                    <a16:creationId xmlns:a16="http://schemas.microsoft.com/office/drawing/2014/main" id="{E3ABC20C-6D00-4710-95EC-03BCEBEFB450}"/>
                  </a:ext>
                </a:extLst>
              </p:cNvPr>
              <p:cNvCxnSpPr/>
              <p:nvPr/>
            </p:nvCxnSpPr>
            <p:spPr>
              <a:xfrm flipV="1">
                <a:off x="1110677" y="3968957"/>
                <a:ext cx="0" cy="14400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79E872E-9390-4659-B937-D6E5477CFFD5}"/>
                  </a:ext>
                </a:extLst>
              </p:cNvPr>
              <p:cNvSpPr/>
              <p:nvPr/>
            </p:nvSpPr>
            <p:spPr bwMode="ltGray">
              <a:xfrm>
                <a:off x="1056677" y="3860957"/>
                <a:ext cx="108000" cy="108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err="1">
                  <a:solidFill>
                    <a:schemeClr val="bg1"/>
                  </a:solidFill>
                </a:endParaRPr>
              </a:p>
            </p:txBody>
          </p:sp>
        </p:grpSp>
        <p:sp>
          <p:nvSpPr>
            <p:cNvPr id="52" name="Freeform 82">
              <a:extLst>
                <a:ext uri="{FF2B5EF4-FFF2-40B4-BE49-F238E27FC236}">
                  <a16:creationId xmlns:a16="http://schemas.microsoft.com/office/drawing/2014/main" id="{73740073-40E5-4582-A65B-F0A90BF5C869}"/>
                </a:ext>
              </a:extLst>
            </p:cNvPr>
            <p:cNvSpPr>
              <a:spLocks noChangeAspect="1" noEditPoints="1"/>
            </p:cNvSpPr>
            <p:nvPr/>
          </p:nvSpPr>
          <p:spPr bwMode="auto">
            <a:xfrm>
              <a:off x="4752316" y="2694196"/>
              <a:ext cx="775591" cy="775474"/>
            </a:xfrm>
            <a:custGeom>
              <a:avLst/>
              <a:gdLst>
                <a:gd name="T0" fmla="*/ 3997 w 6682"/>
                <a:gd name="T1" fmla="*/ 4705 h 6681"/>
                <a:gd name="T2" fmla="*/ 3819 w 6682"/>
                <a:gd name="T3" fmla="*/ 4441 h 6681"/>
                <a:gd name="T4" fmla="*/ 3565 w 6682"/>
                <a:gd name="T5" fmla="*/ 4297 h 6681"/>
                <a:gd name="T6" fmla="*/ 3281 w 6682"/>
                <a:gd name="T7" fmla="*/ 4277 h 6681"/>
                <a:gd name="T8" fmla="*/ 3013 w 6682"/>
                <a:gd name="T9" fmla="*/ 4379 h 6681"/>
                <a:gd name="T10" fmla="*/ 2793 w 6682"/>
                <a:gd name="T11" fmla="*/ 4617 h 6681"/>
                <a:gd name="T12" fmla="*/ 4209 w 6682"/>
                <a:gd name="T13" fmla="*/ 3529 h 6681"/>
                <a:gd name="T14" fmla="*/ 4401 w 6682"/>
                <a:gd name="T15" fmla="*/ 3833 h 6681"/>
                <a:gd name="T16" fmla="*/ 4651 w 6682"/>
                <a:gd name="T17" fmla="*/ 3975 h 6681"/>
                <a:gd name="T18" fmla="*/ 4939 w 6682"/>
                <a:gd name="T19" fmla="*/ 3997 h 6681"/>
                <a:gd name="T20" fmla="*/ 5402 w 6682"/>
                <a:gd name="T21" fmla="*/ 3699 h 6681"/>
                <a:gd name="T22" fmla="*/ 5490 w 6682"/>
                <a:gd name="T23" fmla="*/ 3483 h 6681"/>
                <a:gd name="T24" fmla="*/ 3233 w 6682"/>
                <a:gd name="T25" fmla="*/ 5279 h 6681"/>
                <a:gd name="T26" fmla="*/ 3029 w 6682"/>
                <a:gd name="T27" fmla="*/ 5075 h 6681"/>
                <a:gd name="T28" fmla="*/ 3029 w 6682"/>
                <a:gd name="T29" fmla="*/ 4787 h 6681"/>
                <a:gd name="T30" fmla="*/ 3235 w 6682"/>
                <a:gd name="T31" fmla="*/ 4583 h 6681"/>
                <a:gd name="T32" fmla="*/ 3519 w 6682"/>
                <a:gd name="T33" fmla="*/ 4583 h 6681"/>
                <a:gd name="T34" fmla="*/ 3725 w 6682"/>
                <a:gd name="T35" fmla="*/ 4787 h 6681"/>
                <a:gd name="T36" fmla="*/ 3725 w 6682"/>
                <a:gd name="T37" fmla="*/ 5075 h 6681"/>
                <a:gd name="T38" fmla="*/ 3521 w 6682"/>
                <a:gd name="T39" fmla="*/ 5279 h 6681"/>
                <a:gd name="T40" fmla="*/ 5054 w 6682"/>
                <a:gd name="T41" fmla="*/ 3655 h 6681"/>
                <a:gd name="T42" fmla="*/ 4771 w 6682"/>
                <a:gd name="T43" fmla="*/ 3711 h 6681"/>
                <a:gd name="T44" fmla="*/ 4531 w 6682"/>
                <a:gd name="T45" fmla="*/ 3551 h 6681"/>
                <a:gd name="T46" fmla="*/ 4475 w 6682"/>
                <a:gd name="T47" fmla="*/ 3270 h 6681"/>
                <a:gd name="T48" fmla="*/ 4637 w 6682"/>
                <a:gd name="T49" fmla="*/ 3030 h 6681"/>
                <a:gd name="T50" fmla="*/ 4917 w 6682"/>
                <a:gd name="T51" fmla="*/ 2974 h 6681"/>
                <a:gd name="T52" fmla="*/ 5160 w 6682"/>
                <a:gd name="T53" fmla="*/ 3136 h 6681"/>
                <a:gd name="T54" fmla="*/ 5206 w 6682"/>
                <a:gd name="T55" fmla="*/ 3449 h 6681"/>
                <a:gd name="T56" fmla="*/ 5478 w 6682"/>
                <a:gd name="T57" fmla="*/ 3154 h 6681"/>
                <a:gd name="T58" fmla="*/ 5312 w 6682"/>
                <a:gd name="T59" fmla="*/ 2876 h 6681"/>
                <a:gd name="T60" fmla="*/ 5064 w 6682"/>
                <a:gd name="T61" fmla="*/ 2720 h 6681"/>
                <a:gd name="T62" fmla="*/ 4781 w 6682"/>
                <a:gd name="T63" fmla="*/ 2686 h 6681"/>
                <a:gd name="T64" fmla="*/ 4509 w 6682"/>
                <a:gd name="T65" fmla="*/ 2774 h 6681"/>
                <a:gd name="T66" fmla="*/ 4289 w 6682"/>
                <a:gd name="T67" fmla="*/ 2986 h 6681"/>
                <a:gd name="T68" fmla="*/ 1014 w 6682"/>
                <a:gd name="T69" fmla="*/ 1884 h 6681"/>
                <a:gd name="T70" fmla="*/ 1192 w 6682"/>
                <a:gd name="T71" fmla="*/ 2212 h 6681"/>
                <a:gd name="T72" fmla="*/ 1440 w 6682"/>
                <a:gd name="T73" fmla="*/ 2370 h 6681"/>
                <a:gd name="T74" fmla="*/ 1707 w 6682"/>
                <a:gd name="T75" fmla="*/ 2404 h 6681"/>
                <a:gd name="T76" fmla="*/ 2585 w 6682"/>
                <a:gd name="T77" fmla="*/ 2468 h 6681"/>
                <a:gd name="T78" fmla="*/ 2299 w 6682"/>
                <a:gd name="T79" fmla="*/ 1914 h 6681"/>
                <a:gd name="T80" fmla="*/ 1835 w 6682"/>
                <a:gd name="T81" fmla="*/ 2078 h 6681"/>
                <a:gd name="T82" fmla="*/ 1518 w 6682"/>
                <a:gd name="T83" fmla="*/ 2094 h 6681"/>
                <a:gd name="T84" fmla="*/ 1312 w 6682"/>
                <a:gd name="T85" fmla="*/ 1890 h 6681"/>
                <a:gd name="T86" fmla="*/ 1312 w 6682"/>
                <a:gd name="T87" fmla="*/ 1600 h 6681"/>
                <a:gd name="T88" fmla="*/ 1518 w 6682"/>
                <a:gd name="T89" fmla="*/ 1396 h 6681"/>
                <a:gd name="T90" fmla="*/ 1803 w 6682"/>
                <a:gd name="T91" fmla="*/ 1396 h 6681"/>
                <a:gd name="T92" fmla="*/ 2009 w 6682"/>
                <a:gd name="T93" fmla="*/ 1600 h 6681"/>
                <a:gd name="T94" fmla="*/ 2009 w 6682"/>
                <a:gd name="T95" fmla="*/ 1890 h 6681"/>
                <a:gd name="T96" fmla="*/ 2305 w 6682"/>
                <a:gd name="T97" fmla="*/ 1600 h 6681"/>
                <a:gd name="T98" fmla="*/ 2129 w 6682"/>
                <a:gd name="T99" fmla="*/ 1278 h 6681"/>
                <a:gd name="T100" fmla="*/ 1879 w 6682"/>
                <a:gd name="T101" fmla="*/ 1122 h 6681"/>
                <a:gd name="T102" fmla="*/ 1596 w 6682"/>
                <a:gd name="T103" fmla="*/ 1088 h 6681"/>
                <a:gd name="T104" fmla="*/ 1324 w 6682"/>
                <a:gd name="T105" fmla="*/ 1176 h 6681"/>
                <a:gd name="T106" fmla="*/ 1104 w 6682"/>
                <a:gd name="T107" fmla="*/ 1386 h 6681"/>
                <a:gd name="T108" fmla="*/ 284 w 6682"/>
                <a:gd name="T109" fmla="*/ 6395 h 6681"/>
                <a:gd name="T110" fmla="*/ 2847 w 6682"/>
                <a:gd name="T111" fmla="*/ 5329 h 6681"/>
                <a:gd name="T112" fmla="*/ 3065 w 6682"/>
                <a:gd name="T113" fmla="*/ 5515 h 6681"/>
                <a:gd name="T114" fmla="*/ 3343 w 6682"/>
                <a:gd name="T115" fmla="*/ 5591 h 6681"/>
                <a:gd name="T116" fmla="*/ 3691 w 6682"/>
                <a:gd name="T117" fmla="*/ 5513 h 6681"/>
                <a:gd name="T118" fmla="*/ 3985 w 6682"/>
                <a:gd name="T119" fmla="*/ 518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82" h="6681">
                  <a:moveTo>
                    <a:pt x="0" y="0"/>
                  </a:moveTo>
                  <a:lnTo>
                    <a:pt x="0" y="6681"/>
                  </a:lnTo>
                  <a:lnTo>
                    <a:pt x="6682" y="6681"/>
                  </a:lnTo>
                  <a:lnTo>
                    <a:pt x="6682" y="0"/>
                  </a:lnTo>
                  <a:lnTo>
                    <a:pt x="0" y="0"/>
                  </a:lnTo>
                  <a:close/>
                  <a:moveTo>
                    <a:pt x="4023" y="4797"/>
                  </a:moveTo>
                  <a:lnTo>
                    <a:pt x="4023" y="4797"/>
                  </a:lnTo>
                  <a:lnTo>
                    <a:pt x="4013" y="4751"/>
                  </a:lnTo>
                  <a:lnTo>
                    <a:pt x="3997" y="4705"/>
                  </a:lnTo>
                  <a:lnTo>
                    <a:pt x="3979" y="4661"/>
                  </a:lnTo>
                  <a:lnTo>
                    <a:pt x="3959" y="4617"/>
                  </a:lnTo>
                  <a:lnTo>
                    <a:pt x="3935" y="4577"/>
                  </a:lnTo>
                  <a:lnTo>
                    <a:pt x="3907" y="4537"/>
                  </a:lnTo>
                  <a:lnTo>
                    <a:pt x="3877" y="4499"/>
                  </a:lnTo>
                  <a:lnTo>
                    <a:pt x="3843" y="4463"/>
                  </a:lnTo>
                  <a:lnTo>
                    <a:pt x="3843" y="4463"/>
                  </a:lnTo>
                  <a:lnTo>
                    <a:pt x="3843" y="4463"/>
                  </a:lnTo>
                  <a:lnTo>
                    <a:pt x="3819" y="4441"/>
                  </a:lnTo>
                  <a:lnTo>
                    <a:pt x="3793" y="4419"/>
                  </a:lnTo>
                  <a:lnTo>
                    <a:pt x="3767" y="4397"/>
                  </a:lnTo>
                  <a:lnTo>
                    <a:pt x="3741" y="4379"/>
                  </a:lnTo>
                  <a:lnTo>
                    <a:pt x="3713" y="4361"/>
                  </a:lnTo>
                  <a:lnTo>
                    <a:pt x="3683" y="4345"/>
                  </a:lnTo>
                  <a:lnTo>
                    <a:pt x="3655" y="4331"/>
                  </a:lnTo>
                  <a:lnTo>
                    <a:pt x="3625" y="4319"/>
                  </a:lnTo>
                  <a:lnTo>
                    <a:pt x="3595" y="4307"/>
                  </a:lnTo>
                  <a:lnTo>
                    <a:pt x="3565" y="4297"/>
                  </a:lnTo>
                  <a:lnTo>
                    <a:pt x="3533" y="4289"/>
                  </a:lnTo>
                  <a:lnTo>
                    <a:pt x="3503" y="4283"/>
                  </a:lnTo>
                  <a:lnTo>
                    <a:pt x="3471" y="4277"/>
                  </a:lnTo>
                  <a:lnTo>
                    <a:pt x="3439" y="4273"/>
                  </a:lnTo>
                  <a:lnTo>
                    <a:pt x="3409" y="4271"/>
                  </a:lnTo>
                  <a:lnTo>
                    <a:pt x="3377" y="4271"/>
                  </a:lnTo>
                  <a:lnTo>
                    <a:pt x="3345" y="4271"/>
                  </a:lnTo>
                  <a:lnTo>
                    <a:pt x="3313" y="4273"/>
                  </a:lnTo>
                  <a:lnTo>
                    <a:pt x="3281" y="4277"/>
                  </a:lnTo>
                  <a:lnTo>
                    <a:pt x="3249" y="4283"/>
                  </a:lnTo>
                  <a:lnTo>
                    <a:pt x="3219" y="4289"/>
                  </a:lnTo>
                  <a:lnTo>
                    <a:pt x="3187" y="4297"/>
                  </a:lnTo>
                  <a:lnTo>
                    <a:pt x="3157" y="4307"/>
                  </a:lnTo>
                  <a:lnTo>
                    <a:pt x="3127" y="4319"/>
                  </a:lnTo>
                  <a:lnTo>
                    <a:pt x="3097" y="4331"/>
                  </a:lnTo>
                  <a:lnTo>
                    <a:pt x="3069" y="4345"/>
                  </a:lnTo>
                  <a:lnTo>
                    <a:pt x="3041" y="4361"/>
                  </a:lnTo>
                  <a:lnTo>
                    <a:pt x="3013" y="4379"/>
                  </a:lnTo>
                  <a:lnTo>
                    <a:pt x="2985" y="4397"/>
                  </a:lnTo>
                  <a:lnTo>
                    <a:pt x="2959" y="4419"/>
                  </a:lnTo>
                  <a:lnTo>
                    <a:pt x="2933" y="4441"/>
                  </a:lnTo>
                  <a:lnTo>
                    <a:pt x="2909" y="4463"/>
                  </a:lnTo>
                  <a:lnTo>
                    <a:pt x="2909" y="4463"/>
                  </a:lnTo>
                  <a:lnTo>
                    <a:pt x="2875" y="4499"/>
                  </a:lnTo>
                  <a:lnTo>
                    <a:pt x="2845" y="4537"/>
                  </a:lnTo>
                  <a:lnTo>
                    <a:pt x="2817" y="4577"/>
                  </a:lnTo>
                  <a:lnTo>
                    <a:pt x="2793" y="4617"/>
                  </a:lnTo>
                  <a:lnTo>
                    <a:pt x="2773" y="4661"/>
                  </a:lnTo>
                  <a:lnTo>
                    <a:pt x="2755" y="4705"/>
                  </a:lnTo>
                  <a:lnTo>
                    <a:pt x="2741" y="4751"/>
                  </a:lnTo>
                  <a:lnTo>
                    <a:pt x="2729" y="4797"/>
                  </a:lnTo>
                  <a:lnTo>
                    <a:pt x="284" y="4797"/>
                  </a:lnTo>
                  <a:lnTo>
                    <a:pt x="284" y="3483"/>
                  </a:lnTo>
                  <a:lnTo>
                    <a:pt x="4199" y="3483"/>
                  </a:lnTo>
                  <a:lnTo>
                    <a:pt x="4199" y="3483"/>
                  </a:lnTo>
                  <a:lnTo>
                    <a:pt x="4209" y="3529"/>
                  </a:lnTo>
                  <a:lnTo>
                    <a:pt x="4225" y="3573"/>
                  </a:lnTo>
                  <a:lnTo>
                    <a:pt x="4243" y="3617"/>
                  </a:lnTo>
                  <a:lnTo>
                    <a:pt x="4263" y="3659"/>
                  </a:lnTo>
                  <a:lnTo>
                    <a:pt x="4287" y="3699"/>
                  </a:lnTo>
                  <a:lnTo>
                    <a:pt x="4313" y="3737"/>
                  </a:lnTo>
                  <a:lnTo>
                    <a:pt x="4343" y="3775"/>
                  </a:lnTo>
                  <a:lnTo>
                    <a:pt x="4377" y="3809"/>
                  </a:lnTo>
                  <a:lnTo>
                    <a:pt x="4377" y="3809"/>
                  </a:lnTo>
                  <a:lnTo>
                    <a:pt x="4401" y="3833"/>
                  </a:lnTo>
                  <a:lnTo>
                    <a:pt x="4425" y="3855"/>
                  </a:lnTo>
                  <a:lnTo>
                    <a:pt x="4451" y="3875"/>
                  </a:lnTo>
                  <a:lnTo>
                    <a:pt x="4477" y="3893"/>
                  </a:lnTo>
                  <a:lnTo>
                    <a:pt x="4505" y="3911"/>
                  </a:lnTo>
                  <a:lnTo>
                    <a:pt x="4533" y="3927"/>
                  </a:lnTo>
                  <a:lnTo>
                    <a:pt x="4561" y="3941"/>
                  </a:lnTo>
                  <a:lnTo>
                    <a:pt x="4591" y="3953"/>
                  </a:lnTo>
                  <a:lnTo>
                    <a:pt x="4621" y="3965"/>
                  </a:lnTo>
                  <a:lnTo>
                    <a:pt x="4651" y="3975"/>
                  </a:lnTo>
                  <a:lnTo>
                    <a:pt x="4683" y="3983"/>
                  </a:lnTo>
                  <a:lnTo>
                    <a:pt x="4715" y="3991"/>
                  </a:lnTo>
                  <a:lnTo>
                    <a:pt x="4747" y="3997"/>
                  </a:lnTo>
                  <a:lnTo>
                    <a:pt x="4779" y="4001"/>
                  </a:lnTo>
                  <a:lnTo>
                    <a:pt x="4811" y="4003"/>
                  </a:lnTo>
                  <a:lnTo>
                    <a:pt x="4845" y="4003"/>
                  </a:lnTo>
                  <a:lnTo>
                    <a:pt x="4845" y="4003"/>
                  </a:lnTo>
                  <a:lnTo>
                    <a:pt x="4891" y="4003"/>
                  </a:lnTo>
                  <a:lnTo>
                    <a:pt x="4939" y="3997"/>
                  </a:lnTo>
                  <a:lnTo>
                    <a:pt x="4985" y="3989"/>
                  </a:lnTo>
                  <a:lnTo>
                    <a:pt x="5032" y="3977"/>
                  </a:lnTo>
                  <a:lnTo>
                    <a:pt x="5076" y="3963"/>
                  </a:lnTo>
                  <a:lnTo>
                    <a:pt x="5118" y="3945"/>
                  </a:lnTo>
                  <a:lnTo>
                    <a:pt x="5160" y="3923"/>
                  </a:lnTo>
                  <a:lnTo>
                    <a:pt x="5200" y="3899"/>
                  </a:lnTo>
                  <a:lnTo>
                    <a:pt x="5568" y="4267"/>
                  </a:lnTo>
                  <a:lnTo>
                    <a:pt x="5770" y="4065"/>
                  </a:lnTo>
                  <a:lnTo>
                    <a:pt x="5402" y="3699"/>
                  </a:lnTo>
                  <a:lnTo>
                    <a:pt x="5402" y="3699"/>
                  </a:lnTo>
                  <a:lnTo>
                    <a:pt x="5418" y="3673"/>
                  </a:lnTo>
                  <a:lnTo>
                    <a:pt x="5432" y="3647"/>
                  </a:lnTo>
                  <a:lnTo>
                    <a:pt x="5444" y="3621"/>
                  </a:lnTo>
                  <a:lnTo>
                    <a:pt x="5456" y="3593"/>
                  </a:lnTo>
                  <a:lnTo>
                    <a:pt x="5466" y="3567"/>
                  </a:lnTo>
                  <a:lnTo>
                    <a:pt x="5476" y="3539"/>
                  </a:lnTo>
                  <a:lnTo>
                    <a:pt x="5484" y="3511"/>
                  </a:lnTo>
                  <a:lnTo>
                    <a:pt x="5490" y="3483"/>
                  </a:lnTo>
                  <a:lnTo>
                    <a:pt x="6396" y="3483"/>
                  </a:lnTo>
                  <a:lnTo>
                    <a:pt x="6396" y="4797"/>
                  </a:lnTo>
                  <a:lnTo>
                    <a:pt x="4023" y="4797"/>
                  </a:lnTo>
                  <a:close/>
                  <a:moveTo>
                    <a:pt x="3377" y="5307"/>
                  </a:moveTo>
                  <a:lnTo>
                    <a:pt x="3377" y="5307"/>
                  </a:lnTo>
                  <a:lnTo>
                    <a:pt x="3339" y="5305"/>
                  </a:lnTo>
                  <a:lnTo>
                    <a:pt x="3303" y="5301"/>
                  </a:lnTo>
                  <a:lnTo>
                    <a:pt x="3267" y="5291"/>
                  </a:lnTo>
                  <a:lnTo>
                    <a:pt x="3233" y="5279"/>
                  </a:lnTo>
                  <a:lnTo>
                    <a:pt x="3199" y="5263"/>
                  </a:lnTo>
                  <a:lnTo>
                    <a:pt x="3167" y="5245"/>
                  </a:lnTo>
                  <a:lnTo>
                    <a:pt x="3137" y="5223"/>
                  </a:lnTo>
                  <a:lnTo>
                    <a:pt x="3111" y="5197"/>
                  </a:lnTo>
                  <a:lnTo>
                    <a:pt x="3111" y="5197"/>
                  </a:lnTo>
                  <a:lnTo>
                    <a:pt x="3085" y="5169"/>
                  </a:lnTo>
                  <a:lnTo>
                    <a:pt x="3063" y="5139"/>
                  </a:lnTo>
                  <a:lnTo>
                    <a:pt x="3043" y="5109"/>
                  </a:lnTo>
                  <a:lnTo>
                    <a:pt x="3029" y="5075"/>
                  </a:lnTo>
                  <a:lnTo>
                    <a:pt x="3015" y="5041"/>
                  </a:lnTo>
                  <a:lnTo>
                    <a:pt x="3007" y="5005"/>
                  </a:lnTo>
                  <a:lnTo>
                    <a:pt x="3001" y="4969"/>
                  </a:lnTo>
                  <a:lnTo>
                    <a:pt x="2999" y="4931"/>
                  </a:lnTo>
                  <a:lnTo>
                    <a:pt x="2999" y="4931"/>
                  </a:lnTo>
                  <a:lnTo>
                    <a:pt x="3001" y="4893"/>
                  </a:lnTo>
                  <a:lnTo>
                    <a:pt x="3007" y="4857"/>
                  </a:lnTo>
                  <a:lnTo>
                    <a:pt x="3015" y="4821"/>
                  </a:lnTo>
                  <a:lnTo>
                    <a:pt x="3029" y="4787"/>
                  </a:lnTo>
                  <a:lnTo>
                    <a:pt x="3043" y="4753"/>
                  </a:lnTo>
                  <a:lnTo>
                    <a:pt x="3063" y="4723"/>
                  </a:lnTo>
                  <a:lnTo>
                    <a:pt x="3085" y="4693"/>
                  </a:lnTo>
                  <a:lnTo>
                    <a:pt x="3111" y="4665"/>
                  </a:lnTo>
                  <a:lnTo>
                    <a:pt x="3111" y="4665"/>
                  </a:lnTo>
                  <a:lnTo>
                    <a:pt x="3139" y="4639"/>
                  </a:lnTo>
                  <a:lnTo>
                    <a:pt x="3169" y="4617"/>
                  </a:lnTo>
                  <a:lnTo>
                    <a:pt x="3201" y="4597"/>
                  </a:lnTo>
                  <a:lnTo>
                    <a:pt x="3235" y="4583"/>
                  </a:lnTo>
                  <a:lnTo>
                    <a:pt x="3269" y="4571"/>
                  </a:lnTo>
                  <a:lnTo>
                    <a:pt x="3305" y="4561"/>
                  </a:lnTo>
                  <a:lnTo>
                    <a:pt x="3341" y="4557"/>
                  </a:lnTo>
                  <a:lnTo>
                    <a:pt x="3377" y="4555"/>
                  </a:lnTo>
                  <a:lnTo>
                    <a:pt x="3377" y="4555"/>
                  </a:lnTo>
                  <a:lnTo>
                    <a:pt x="3413" y="4557"/>
                  </a:lnTo>
                  <a:lnTo>
                    <a:pt x="3449" y="4561"/>
                  </a:lnTo>
                  <a:lnTo>
                    <a:pt x="3483" y="4571"/>
                  </a:lnTo>
                  <a:lnTo>
                    <a:pt x="3519" y="4583"/>
                  </a:lnTo>
                  <a:lnTo>
                    <a:pt x="3551" y="4597"/>
                  </a:lnTo>
                  <a:lnTo>
                    <a:pt x="3583" y="4617"/>
                  </a:lnTo>
                  <a:lnTo>
                    <a:pt x="3613" y="4639"/>
                  </a:lnTo>
                  <a:lnTo>
                    <a:pt x="3643" y="4665"/>
                  </a:lnTo>
                  <a:lnTo>
                    <a:pt x="3643" y="4665"/>
                  </a:lnTo>
                  <a:lnTo>
                    <a:pt x="3667" y="4693"/>
                  </a:lnTo>
                  <a:lnTo>
                    <a:pt x="3689" y="4723"/>
                  </a:lnTo>
                  <a:lnTo>
                    <a:pt x="3709" y="4753"/>
                  </a:lnTo>
                  <a:lnTo>
                    <a:pt x="3725" y="4787"/>
                  </a:lnTo>
                  <a:lnTo>
                    <a:pt x="3737" y="4821"/>
                  </a:lnTo>
                  <a:lnTo>
                    <a:pt x="3745" y="4857"/>
                  </a:lnTo>
                  <a:lnTo>
                    <a:pt x="3751" y="4893"/>
                  </a:lnTo>
                  <a:lnTo>
                    <a:pt x="3753" y="4931"/>
                  </a:lnTo>
                  <a:lnTo>
                    <a:pt x="3753" y="4931"/>
                  </a:lnTo>
                  <a:lnTo>
                    <a:pt x="3751" y="4969"/>
                  </a:lnTo>
                  <a:lnTo>
                    <a:pt x="3745" y="5005"/>
                  </a:lnTo>
                  <a:lnTo>
                    <a:pt x="3737" y="5041"/>
                  </a:lnTo>
                  <a:lnTo>
                    <a:pt x="3725" y="5075"/>
                  </a:lnTo>
                  <a:lnTo>
                    <a:pt x="3709" y="5109"/>
                  </a:lnTo>
                  <a:lnTo>
                    <a:pt x="3689" y="5139"/>
                  </a:lnTo>
                  <a:lnTo>
                    <a:pt x="3667" y="5169"/>
                  </a:lnTo>
                  <a:lnTo>
                    <a:pt x="3643" y="5197"/>
                  </a:lnTo>
                  <a:lnTo>
                    <a:pt x="3643" y="5197"/>
                  </a:lnTo>
                  <a:lnTo>
                    <a:pt x="3615" y="5223"/>
                  </a:lnTo>
                  <a:lnTo>
                    <a:pt x="3585" y="5245"/>
                  </a:lnTo>
                  <a:lnTo>
                    <a:pt x="3553" y="5263"/>
                  </a:lnTo>
                  <a:lnTo>
                    <a:pt x="3521" y="5279"/>
                  </a:lnTo>
                  <a:lnTo>
                    <a:pt x="3485" y="5291"/>
                  </a:lnTo>
                  <a:lnTo>
                    <a:pt x="3451" y="5301"/>
                  </a:lnTo>
                  <a:lnTo>
                    <a:pt x="3413" y="5305"/>
                  </a:lnTo>
                  <a:lnTo>
                    <a:pt x="3377" y="5307"/>
                  </a:lnTo>
                  <a:lnTo>
                    <a:pt x="3377" y="5307"/>
                  </a:lnTo>
                  <a:close/>
                  <a:moveTo>
                    <a:pt x="5112" y="3609"/>
                  </a:moveTo>
                  <a:lnTo>
                    <a:pt x="5112" y="3609"/>
                  </a:lnTo>
                  <a:lnTo>
                    <a:pt x="5084" y="3633"/>
                  </a:lnTo>
                  <a:lnTo>
                    <a:pt x="5054" y="3655"/>
                  </a:lnTo>
                  <a:lnTo>
                    <a:pt x="5022" y="3675"/>
                  </a:lnTo>
                  <a:lnTo>
                    <a:pt x="4989" y="3691"/>
                  </a:lnTo>
                  <a:lnTo>
                    <a:pt x="4953" y="3703"/>
                  </a:lnTo>
                  <a:lnTo>
                    <a:pt x="4919" y="3711"/>
                  </a:lnTo>
                  <a:lnTo>
                    <a:pt x="4881" y="3717"/>
                  </a:lnTo>
                  <a:lnTo>
                    <a:pt x="4845" y="3719"/>
                  </a:lnTo>
                  <a:lnTo>
                    <a:pt x="4845" y="3719"/>
                  </a:lnTo>
                  <a:lnTo>
                    <a:pt x="4807" y="3717"/>
                  </a:lnTo>
                  <a:lnTo>
                    <a:pt x="4771" y="3711"/>
                  </a:lnTo>
                  <a:lnTo>
                    <a:pt x="4735" y="3703"/>
                  </a:lnTo>
                  <a:lnTo>
                    <a:pt x="4701" y="3691"/>
                  </a:lnTo>
                  <a:lnTo>
                    <a:pt x="4667" y="3675"/>
                  </a:lnTo>
                  <a:lnTo>
                    <a:pt x="4635" y="3655"/>
                  </a:lnTo>
                  <a:lnTo>
                    <a:pt x="4605" y="3633"/>
                  </a:lnTo>
                  <a:lnTo>
                    <a:pt x="4579" y="3609"/>
                  </a:lnTo>
                  <a:lnTo>
                    <a:pt x="4579" y="3609"/>
                  </a:lnTo>
                  <a:lnTo>
                    <a:pt x="4553" y="3581"/>
                  </a:lnTo>
                  <a:lnTo>
                    <a:pt x="4531" y="3551"/>
                  </a:lnTo>
                  <a:lnTo>
                    <a:pt x="4511" y="3519"/>
                  </a:lnTo>
                  <a:lnTo>
                    <a:pt x="4497" y="3487"/>
                  </a:lnTo>
                  <a:lnTo>
                    <a:pt x="4483" y="3453"/>
                  </a:lnTo>
                  <a:lnTo>
                    <a:pt x="4475" y="3417"/>
                  </a:lnTo>
                  <a:lnTo>
                    <a:pt x="4469" y="3379"/>
                  </a:lnTo>
                  <a:lnTo>
                    <a:pt x="4467" y="3343"/>
                  </a:lnTo>
                  <a:lnTo>
                    <a:pt x="4467" y="3343"/>
                  </a:lnTo>
                  <a:lnTo>
                    <a:pt x="4469" y="3306"/>
                  </a:lnTo>
                  <a:lnTo>
                    <a:pt x="4475" y="3270"/>
                  </a:lnTo>
                  <a:lnTo>
                    <a:pt x="4483" y="3234"/>
                  </a:lnTo>
                  <a:lnTo>
                    <a:pt x="4497" y="3200"/>
                  </a:lnTo>
                  <a:lnTo>
                    <a:pt x="4511" y="3166"/>
                  </a:lnTo>
                  <a:lnTo>
                    <a:pt x="4531" y="3134"/>
                  </a:lnTo>
                  <a:lnTo>
                    <a:pt x="4553" y="3104"/>
                  </a:lnTo>
                  <a:lnTo>
                    <a:pt x="4579" y="3078"/>
                  </a:lnTo>
                  <a:lnTo>
                    <a:pt x="4579" y="3078"/>
                  </a:lnTo>
                  <a:lnTo>
                    <a:pt x="4607" y="3052"/>
                  </a:lnTo>
                  <a:lnTo>
                    <a:pt x="4637" y="3030"/>
                  </a:lnTo>
                  <a:lnTo>
                    <a:pt x="4669" y="3010"/>
                  </a:lnTo>
                  <a:lnTo>
                    <a:pt x="4703" y="2994"/>
                  </a:lnTo>
                  <a:lnTo>
                    <a:pt x="4737" y="2982"/>
                  </a:lnTo>
                  <a:lnTo>
                    <a:pt x="4773" y="2974"/>
                  </a:lnTo>
                  <a:lnTo>
                    <a:pt x="4809" y="2968"/>
                  </a:lnTo>
                  <a:lnTo>
                    <a:pt x="4845" y="2968"/>
                  </a:lnTo>
                  <a:lnTo>
                    <a:pt x="4845" y="2968"/>
                  </a:lnTo>
                  <a:lnTo>
                    <a:pt x="4881" y="2968"/>
                  </a:lnTo>
                  <a:lnTo>
                    <a:pt x="4917" y="2974"/>
                  </a:lnTo>
                  <a:lnTo>
                    <a:pt x="4951" y="2982"/>
                  </a:lnTo>
                  <a:lnTo>
                    <a:pt x="4985" y="2994"/>
                  </a:lnTo>
                  <a:lnTo>
                    <a:pt x="5020" y="3010"/>
                  </a:lnTo>
                  <a:lnTo>
                    <a:pt x="5052" y="3028"/>
                  </a:lnTo>
                  <a:lnTo>
                    <a:pt x="5082" y="3052"/>
                  </a:lnTo>
                  <a:lnTo>
                    <a:pt x="5112" y="3078"/>
                  </a:lnTo>
                  <a:lnTo>
                    <a:pt x="5112" y="3078"/>
                  </a:lnTo>
                  <a:lnTo>
                    <a:pt x="5138" y="3106"/>
                  </a:lnTo>
                  <a:lnTo>
                    <a:pt x="5160" y="3136"/>
                  </a:lnTo>
                  <a:lnTo>
                    <a:pt x="5178" y="3168"/>
                  </a:lnTo>
                  <a:lnTo>
                    <a:pt x="5194" y="3202"/>
                  </a:lnTo>
                  <a:lnTo>
                    <a:pt x="5206" y="3236"/>
                  </a:lnTo>
                  <a:lnTo>
                    <a:pt x="5214" y="3272"/>
                  </a:lnTo>
                  <a:lnTo>
                    <a:pt x="5220" y="3308"/>
                  </a:lnTo>
                  <a:lnTo>
                    <a:pt x="5222" y="3343"/>
                  </a:lnTo>
                  <a:lnTo>
                    <a:pt x="5220" y="3379"/>
                  </a:lnTo>
                  <a:lnTo>
                    <a:pt x="5214" y="3415"/>
                  </a:lnTo>
                  <a:lnTo>
                    <a:pt x="5206" y="3449"/>
                  </a:lnTo>
                  <a:lnTo>
                    <a:pt x="5194" y="3485"/>
                  </a:lnTo>
                  <a:lnTo>
                    <a:pt x="5178" y="3517"/>
                  </a:lnTo>
                  <a:lnTo>
                    <a:pt x="5160" y="3549"/>
                  </a:lnTo>
                  <a:lnTo>
                    <a:pt x="5138" y="3581"/>
                  </a:lnTo>
                  <a:lnTo>
                    <a:pt x="5112" y="3609"/>
                  </a:lnTo>
                  <a:lnTo>
                    <a:pt x="5112" y="3609"/>
                  </a:lnTo>
                  <a:close/>
                  <a:moveTo>
                    <a:pt x="5490" y="3198"/>
                  </a:moveTo>
                  <a:lnTo>
                    <a:pt x="5490" y="3198"/>
                  </a:lnTo>
                  <a:lnTo>
                    <a:pt x="5478" y="3154"/>
                  </a:lnTo>
                  <a:lnTo>
                    <a:pt x="5464" y="3112"/>
                  </a:lnTo>
                  <a:lnTo>
                    <a:pt x="5446" y="3068"/>
                  </a:lnTo>
                  <a:lnTo>
                    <a:pt x="5426" y="3028"/>
                  </a:lnTo>
                  <a:lnTo>
                    <a:pt x="5402" y="2988"/>
                  </a:lnTo>
                  <a:lnTo>
                    <a:pt x="5376" y="2948"/>
                  </a:lnTo>
                  <a:lnTo>
                    <a:pt x="5346" y="2912"/>
                  </a:lnTo>
                  <a:lnTo>
                    <a:pt x="5312" y="2876"/>
                  </a:lnTo>
                  <a:lnTo>
                    <a:pt x="5312" y="2876"/>
                  </a:lnTo>
                  <a:lnTo>
                    <a:pt x="5312" y="2876"/>
                  </a:lnTo>
                  <a:lnTo>
                    <a:pt x="5288" y="2852"/>
                  </a:lnTo>
                  <a:lnTo>
                    <a:pt x="5262" y="2830"/>
                  </a:lnTo>
                  <a:lnTo>
                    <a:pt x="5236" y="2810"/>
                  </a:lnTo>
                  <a:lnTo>
                    <a:pt x="5210" y="2792"/>
                  </a:lnTo>
                  <a:lnTo>
                    <a:pt x="5182" y="2774"/>
                  </a:lnTo>
                  <a:lnTo>
                    <a:pt x="5152" y="2758"/>
                  </a:lnTo>
                  <a:lnTo>
                    <a:pt x="5124" y="2744"/>
                  </a:lnTo>
                  <a:lnTo>
                    <a:pt x="5094" y="2730"/>
                  </a:lnTo>
                  <a:lnTo>
                    <a:pt x="5064" y="2720"/>
                  </a:lnTo>
                  <a:lnTo>
                    <a:pt x="5034" y="2710"/>
                  </a:lnTo>
                  <a:lnTo>
                    <a:pt x="5001" y="2702"/>
                  </a:lnTo>
                  <a:lnTo>
                    <a:pt x="4971" y="2694"/>
                  </a:lnTo>
                  <a:lnTo>
                    <a:pt x="4939" y="2690"/>
                  </a:lnTo>
                  <a:lnTo>
                    <a:pt x="4907" y="2686"/>
                  </a:lnTo>
                  <a:lnTo>
                    <a:pt x="4875" y="2684"/>
                  </a:lnTo>
                  <a:lnTo>
                    <a:pt x="4845" y="2682"/>
                  </a:lnTo>
                  <a:lnTo>
                    <a:pt x="4813" y="2684"/>
                  </a:lnTo>
                  <a:lnTo>
                    <a:pt x="4781" y="2686"/>
                  </a:lnTo>
                  <a:lnTo>
                    <a:pt x="4749" y="2690"/>
                  </a:lnTo>
                  <a:lnTo>
                    <a:pt x="4717" y="2694"/>
                  </a:lnTo>
                  <a:lnTo>
                    <a:pt x="4687" y="2702"/>
                  </a:lnTo>
                  <a:lnTo>
                    <a:pt x="4655" y="2710"/>
                  </a:lnTo>
                  <a:lnTo>
                    <a:pt x="4625" y="2720"/>
                  </a:lnTo>
                  <a:lnTo>
                    <a:pt x="4595" y="2730"/>
                  </a:lnTo>
                  <a:lnTo>
                    <a:pt x="4565" y="2744"/>
                  </a:lnTo>
                  <a:lnTo>
                    <a:pt x="4537" y="2758"/>
                  </a:lnTo>
                  <a:lnTo>
                    <a:pt x="4509" y="2774"/>
                  </a:lnTo>
                  <a:lnTo>
                    <a:pt x="4481" y="2792"/>
                  </a:lnTo>
                  <a:lnTo>
                    <a:pt x="4453" y="2810"/>
                  </a:lnTo>
                  <a:lnTo>
                    <a:pt x="4427" y="2830"/>
                  </a:lnTo>
                  <a:lnTo>
                    <a:pt x="4401" y="2852"/>
                  </a:lnTo>
                  <a:lnTo>
                    <a:pt x="4377" y="2876"/>
                  </a:lnTo>
                  <a:lnTo>
                    <a:pt x="4377" y="2876"/>
                  </a:lnTo>
                  <a:lnTo>
                    <a:pt x="4345" y="2910"/>
                  </a:lnTo>
                  <a:lnTo>
                    <a:pt x="4315" y="2948"/>
                  </a:lnTo>
                  <a:lnTo>
                    <a:pt x="4289" y="2986"/>
                  </a:lnTo>
                  <a:lnTo>
                    <a:pt x="4265" y="3026"/>
                  </a:lnTo>
                  <a:lnTo>
                    <a:pt x="4243" y="3066"/>
                  </a:lnTo>
                  <a:lnTo>
                    <a:pt x="4225" y="3110"/>
                  </a:lnTo>
                  <a:lnTo>
                    <a:pt x="4211" y="3154"/>
                  </a:lnTo>
                  <a:lnTo>
                    <a:pt x="4199" y="3198"/>
                  </a:lnTo>
                  <a:lnTo>
                    <a:pt x="284" y="3198"/>
                  </a:lnTo>
                  <a:lnTo>
                    <a:pt x="284" y="1884"/>
                  </a:lnTo>
                  <a:lnTo>
                    <a:pt x="1014" y="1884"/>
                  </a:lnTo>
                  <a:lnTo>
                    <a:pt x="1014" y="1884"/>
                  </a:lnTo>
                  <a:lnTo>
                    <a:pt x="1024" y="1930"/>
                  </a:lnTo>
                  <a:lnTo>
                    <a:pt x="1040" y="1976"/>
                  </a:lnTo>
                  <a:lnTo>
                    <a:pt x="1058" y="2018"/>
                  </a:lnTo>
                  <a:lnTo>
                    <a:pt x="1078" y="2060"/>
                  </a:lnTo>
                  <a:lnTo>
                    <a:pt x="1102" y="2102"/>
                  </a:lnTo>
                  <a:lnTo>
                    <a:pt x="1130" y="2140"/>
                  </a:lnTo>
                  <a:lnTo>
                    <a:pt x="1160" y="2178"/>
                  </a:lnTo>
                  <a:lnTo>
                    <a:pt x="1192" y="2212"/>
                  </a:lnTo>
                  <a:lnTo>
                    <a:pt x="1192" y="2212"/>
                  </a:lnTo>
                  <a:lnTo>
                    <a:pt x="1216" y="2236"/>
                  </a:lnTo>
                  <a:lnTo>
                    <a:pt x="1242" y="2258"/>
                  </a:lnTo>
                  <a:lnTo>
                    <a:pt x="1268" y="2278"/>
                  </a:lnTo>
                  <a:lnTo>
                    <a:pt x="1296" y="2298"/>
                  </a:lnTo>
                  <a:lnTo>
                    <a:pt x="1324" y="2314"/>
                  </a:lnTo>
                  <a:lnTo>
                    <a:pt x="1352" y="2330"/>
                  </a:lnTo>
                  <a:lnTo>
                    <a:pt x="1380" y="2344"/>
                  </a:lnTo>
                  <a:lnTo>
                    <a:pt x="1410" y="2358"/>
                  </a:lnTo>
                  <a:lnTo>
                    <a:pt x="1440" y="2370"/>
                  </a:lnTo>
                  <a:lnTo>
                    <a:pt x="1472" y="2378"/>
                  </a:lnTo>
                  <a:lnTo>
                    <a:pt x="1502" y="2388"/>
                  </a:lnTo>
                  <a:lnTo>
                    <a:pt x="1534" y="2394"/>
                  </a:lnTo>
                  <a:lnTo>
                    <a:pt x="1564" y="2400"/>
                  </a:lnTo>
                  <a:lnTo>
                    <a:pt x="1596" y="2404"/>
                  </a:lnTo>
                  <a:lnTo>
                    <a:pt x="1628" y="2406"/>
                  </a:lnTo>
                  <a:lnTo>
                    <a:pt x="1660" y="2406"/>
                  </a:lnTo>
                  <a:lnTo>
                    <a:pt x="1660" y="2406"/>
                  </a:lnTo>
                  <a:lnTo>
                    <a:pt x="1707" y="2404"/>
                  </a:lnTo>
                  <a:lnTo>
                    <a:pt x="1753" y="2400"/>
                  </a:lnTo>
                  <a:lnTo>
                    <a:pt x="1799" y="2392"/>
                  </a:lnTo>
                  <a:lnTo>
                    <a:pt x="1845" y="2380"/>
                  </a:lnTo>
                  <a:lnTo>
                    <a:pt x="1889" y="2366"/>
                  </a:lnTo>
                  <a:lnTo>
                    <a:pt x="1933" y="2348"/>
                  </a:lnTo>
                  <a:lnTo>
                    <a:pt x="1975" y="2326"/>
                  </a:lnTo>
                  <a:lnTo>
                    <a:pt x="2017" y="2302"/>
                  </a:lnTo>
                  <a:lnTo>
                    <a:pt x="2383" y="2670"/>
                  </a:lnTo>
                  <a:lnTo>
                    <a:pt x="2585" y="2468"/>
                  </a:lnTo>
                  <a:lnTo>
                    <a:pt x="2217" y="2100"/>
                  </a:lnTo>
                  <a:lnTo>
                    <a:pt x="2217" y="2100"/>
                  </a:lnTo>
                  <a:lnTo>
                    <a:pt x="2233" y="2076"/>
                  </a:lnTo>
                  <a:lnTo>
                    <a:pt x="2247" y="2050"/>
                  </a:lnTo>
                  <a:lnTo>
                    <a:pt x="2261" y="2024"/>
                  </a:lnTo>
                  <a:lnTo>
                    <a:pt x="2273" y="1996"/>
                  </a:lnTo>
                  <a:lnTo>
                    <a:pt x="2283" y="1970"/>
                  </a:lnTo>
                  <a:lnTo>
                    <a:pt x="2291" y="1942"/>
                  </a:lnTo>
                  <a:lnTo>
                    <a:pt x="2299" y="1914"/>
                  </a:lnTo>
                  <a:lnTo>
                    <a:pt x="2307" y="1884"/>
                  </a:lnTo>
                  <a:lnTo>
                    <a:pt x="6396" y="1884"/>
                  </a:lnTo>
                  <a:lnTo>
                    <a:pt x="6396" y="3198"/>
                  </a:lnTo>
                  <a:lnTo>
                    <a:pt x="5490" y="3198"/>
                  </a:lnTo>
                  <a:close/>
                  <a:moveTo>
                    <a:pt x="1927" y="2012"/>
                  </a:moveTo>
                  <a:lnTo>
                    <a:pt x="1927" y="2012"/>
                  </a:lnTo>
                  <a:lnTo>
                    <a:pt x="1899" y="2038"/>
                  </a:lnTo>
                  <a:lnTo>
                    <a:pt x="1867" y="2060"/>
                  </a:lnTo>
                  <a:lnTo>
                    <a:pt x="1835" y="2078"/>
                  </a:lnTo>
                  <a:lnTo>
                    <a:pt x="1803" y="2094"/>
                  </a:lnTo>
                  <a:lnTo>
                    <a:pt x="1767" y="2106"/>
                  </a:lnTo>
                  <a:lnTo>
                    <a:pt x="1733" y="2114"/>
                  </a:lnTo>
                  <a:lnTo>
                    <a:pt x="1697" y="2120"/>
                  </a:lnTo>
                  <a:lnTo>
                    <a:pt x="1660" y="2122"/>
                  </a:lnTo>
                  <a:lnTo>
                    <a:pt x="1624" y="2120"/>
                  </a:lnTo>
                  <a:lnTo>
                    <a:pt x="1588" y="2114"/>
                  </a:lnTo>
                  <a:lnTo>
                    <a:pt x="1552" y="2106"/>
                  </a:lnTo>
                  <a:lnTo>
                    <a:pt x="1518" y="2094"/>
                  </a:lnTo>
                  <a:lnTo>
                    <a:pt x="1484" y="2078"/>
                  </a:lnTo>
                  <a:lnTo>
                    <a:pt x="1452" y="2060"/>
                  </a:lnTo>
                  <a:lnTo>
                    <a:pt x="1422" y="2038"/>
                  </a:lnTo>
                  <a:lnTo>
                    <a:pt x="1394" y="2012"/>
                  </a:lnTo>
                  <a:lnTo>
                    <a:pt x="1394" y="2012"/>
                  </a:lnTo>
                  <a:lnTo>
                    <a:pt x="1368" y="1984"/>
                  </a:lnTo>
                  <a:lnTo>
                    <a:pt x="1346" y="1954"/>
                  </a:lnTo>
                  <a:lnTo>
                    <a:pt x="1328" y="1922"/>
                  </a:lnTo>
                  <a:lnTo>
                    <a:pt x="1312" y="1890"/>
                  </a:lnTo>
                  <a:lnTo>
                    <a:pt x="1300" y="1854"/>
                  </a:lnTo>
                  <a:lnTo>
                    <a:pt x="1290" y="1820"/>
                  </a:lnTo>
                  <a:lnTo>
                    <a:pt x="1284" y="1782"/>
                  </a:lnTo>
                  <a:lnTo>
                    <a:pt x="1284" y="1746"/>
                  </a:lnTo>
                  <a:lnTo>
                    <a:pt x="1284" y="1746"/>
                  </a:lnTo>
                  <a:lnTo>
                    <a:pt x="1284" y="1708"/>
                  </a:lnTo>
                  <a:lnTo>
                    <a:pt x="1290" y="1672"/>
                  </a:lnTo>
                  <a:lnTo>
                    <a:pt x="1300" y="1636"/>
                  </a:lnTo>
                  <a:lnTo>
                    <a:pt x="1312" y="1600"/>
                  </a:lnTo>
                  <a:lnTo>
                    <a:pt x="1328" y="1568"/>
                  </a:lnTo>
                  <a:lnTo>
                    <a:pt x="1346" y="1536"/>
                  </a:lnTo>
                  <a:lnTo>
                    <a:pt x="1368" y="1506"/>
                  </a:lnTo>
                  <a:lnTo>
                    <a:pt x="1394" y="1478"/>
                  </a:lnTo>
                  <a:lnTo>
                    <a:pt x="1394" y="1478"/>
                  </a:lnTo>
                  <a:lnTo>
                    <a:pt x="1422" y="1454"/>
                  </a:lnTo>
                  <a:lnTo>
                    <a:pt x="1452" y="1430"/>
                  </a:lnTo>
                  <a:lnTo>
                    <a:pt x="1484" y="1412"/>
                  </a:lnTo>
                  <a:lnTo>
                    <a:pt x="1518" y="1396"/>
                  </a:lnTo>
                  <a:lnTo>
                    <a:pt x="1552" y="1384"/>
                  </a:lnTo>
                  <a:lnTo>
                    <a:pt x="1588" y="1376"/>
                  </a:lnTo>
                  <a:lnTo>
                    <a:pt x="1624" y="1370"/>
                  </a:lnTo>
                  <a:lnTo>
                    <a:pt x="1660" y="1368"/>
                  </a:lnTo>
                  <a:lnTo>
                    <a:pt x="1660" y="1368"/>
                  </a:lnTo>
                  <a:lnTo>
                    <a:pt x="1697" y="1370"/>
                  </a:lnTo>
                  <a:lnTo>
                    <a:pt x="1733" y="1376"/>
                  </a:lnTo>
                  <a:lnTo>
                    <a:pt x="1767" y="1384"/>
                  </a:lnTo>
                  <a:lnTo>
                    <a:pt x="1803" y="1396"/>
                  </a:lnTo>
                  <a:lnTo>
                    <a:pt x="1835" y="1412"/>
                  </a:lnTo>
                  <a:lnTo>
                    <a:pt x="1867" y="1430"/>
                  </a:lnTo>
                  <a:lnTo>
                    <a:pt x="1899" y="1454"/>
                  </a:lnTo>
                  <a:lnTo>
                    <a:pt x="1927" y="1478"/>
                  </a:lnTo>
                  <a:lnTo>
                    <a:pt x="1927" y="1478"/>
                  </a:lnTo>
                  <a:lnTo>
                    <a:pt x="1951" y="1506"/>
                  </a:lnTo>
                  <a:lnTo>
                    <a:pt x="1975" y="1536"/>
                  </a:lnTo>
                  <a:lnTo>
                    <a:pt x="1993" y="1568"/>
                  </a:lnTo>
                  <a:lnTo>
                    <a:pt x="2009" y="1600"/>
                  </a:lnTo>
                  <a:lnTo>
                    <a:pt x="2021" y="1636"/>
                  </a:lnTo>
                  <a:lnTo>
                    <a:pt x="2029" y="1672"/>
                  </a:lnTo>
                  <a:lnTo>
                    <a:pt x="2035" y="1708"/>
                  </a:lnTo>
                  <a:lnTo>
                    <a:pt x="2037" y="1746"/>
                  </a:lnTo>
                  <a:lnTo>
                    <a:pt x="2037" y="1746"/>
                  </a:lnTo>
                  <a:lnTo>
                    <a:pt x="2035" y="1782"/>
                  </a:lnTo>
                  <a:lnTo>
                    <a:pt x="2029" y="1820"/>
                  </a:lnTo>
                  <a:lnTo>
                    <a:pt x="2021" y="1854"/>
                  </a:lnTo>
                  <a:lnTo>
                    <a:pt x="2009" y="1890"/>
                  </a:lnTo>
                  <a:lnTo>
                    <a:pt x="1993" y="1922"/>
                  </a:lnTo>
                  <a:lnTo>
                    <a:pt x="1975" y="1954"/>
                  </a:lnTo>
                  <a:lnTo>
                    <a:pt x="1951" y="1984"/>
                  </a:lnTo>
                  <a:lnTo>
                    <a:pt x="1927" y="2012"/>
                  </a:lnTo>
                  <a:lnTo>
                    <a:pt x="1927" y="2012"/>
                  </a:lnTo>
                  <a:close/>
                  <a:moveTo>
                    <a:pt x="6396" y="286"/>
                  </a:moveTo>
                  <a:lnTo>
                    <a:pt x="6396" y="1600"/>
                  </a:lnTo>
                  <a:lnTo>
                    <a:pt x="2305" y="1600"/>
                  </a:lnTo>
                  <a:lnTo>
                    <a:pt x="2305" y="1600"/>
                  </a:lnTo>
                  <a:lnTo>
                    <a:pt x="2293" y="1554"/>
                  </a:lnTo>
                  <a:lnTo>
                    <a:pt x="2279" y="1512"/>
                  </a:lnTo>
                  <a:lnTo>
                    <a:pt x="2261" y="1468"/>
                  </a:lnTo>
                  <a:lnTo>
                    <a:pt x="2241" y="1426"/>
                  </a:lnTo>
                  <a:lnTo>
                    <a:pt x="2217" y="1386"/>
                  </a:lnTo>
                  <a:lnTo>
                    <a:pt x="2191" y="1348"/>
                  </a:lnTo>
                  <a:lnTo>
                    <a:pt x="2161" y="1312"/>
                  </a:lnTo>
                  <a:lnTo>
                    <a:pt x="2129" y="1278"/>
                  </a:lnTo>
                  <a:lnTo>
                    <a:pt x="2129" y="1278"/>
                  </a:lnTo>
                  <a:lnTo>
                    <a:pt x="2103" y="1254"/>
                  </a:lnTo>
                  <a:lnTo>
                    <a:pt x="2079" y="1232"/>
                  </a:lnTo>
                  <a:lnTo>
                    <a:pt x="2051" y="1212"/>
                  </a:lnTo>
                  <a:lnTo>
                    <a:pt x="2025" y="1192"/>
                  </a:lnTo>
                  <a:lnTo>
                    <a:pt x="1997" y="1176"/>
                  </a:lnTo>
                  <a:lnTo>
                    <a:pt x="1969" y="1160"/>
                  </a:lnTo>
                  <a:lnTo>
                    <a:pt x="1939" y="1146"/>
                  </a:lnTo>
                  <a:lnTo>
                    <a:pt x="1909" y="1132"/>
                  </a:lnTo>
                  <a:lnTo>
                    <a:pt x="1879" y="1122"/>
                  </a:lnTo>
                  <a:lnTo>
                    <a:pt x="1849" y="1112"/>
                  </a:lnTo>
                  <a:lnTo>
                    <a:pt x="1819" y="1102"/>
                  </a:lnTo>
                  <a:lnTo>
                    <a:pt x="1787" y="1096"/>
                  </a:lnTo>
                  <a:lnTo>
                    <a:pt x="1755" y="1090"/>
                  </a:lnTo>
                  <a:lnTo>
                    <a:pt x="1725" y="1088"/>
                  </a:lnTo>
                  <a:lnTo>
                    <a:pt x="1693" y="1084"/>
                  </a:lnTo>
                  <a:lnTo>
                    <a:pt x="1660" y="1084"/>
                  </a:lnTo>
                  <a:lnTo>
                    <a:pt x="1628" y="1084"/>
                  </a:lnTo>
                  <a:lnTo>
                    <a:pt x="1596" y="1088"/>
                  </a:lnTo>
                  <a:lnTo>
                    <a:pt x="1564" y="1090"/>
                  </a:lnTo>
                  <a:lnTo>
                    <a:pt x="1534" y="1096"/>
                  </a:lnTo>
                  <a:lnTo>
                    <a:pt x="1502" y="1102"/>
                  </a:lnTo>
                  <a:lnTo>
                    <a:pt x="1472" y="1112"/>
                  </a:lnTo>
                  <a:lnTo>
                    <a:pt x="1440" y="1122"/>
                  </a:lnTo>
                  <a:lnTo>
                    <a:pt x="1410" y="1132"/>
                  </a:lnTo>
                  <a:lnTo>
                    <a:pt x="1380" y="1146"/>
                  </a:lnTo>
                  <a:lnTo>
                    <a:pt x="1352" y="1160"/>
                  </a:lnTo>
                  <a:lnTo>
                    <a:pt x="1324" y="1176"/>
                  </a:lnTo>
                  <a:lnTo>
                    <a:pt x="1296" y="1192"/>
                  </a:lnTo>
                  <a:lnTo>
                    <a:pt x="1268" y="1212"/>
                  </a:lnTo>
                  <a:lnTo>
                    <a:pt x="1242" y="1232"/>
                  </a:lnTo>
                  <a:lnTo>
                    <a:pt x="1216" y="1254"/>
                  </a:lnTo>
                  <a:lnTo>
                    <a:pt x="1192" y="1278"/>
                  </a:lnTo>
                  <a:lnTo>
                    <a:pt x="1192" y="1278"/>
                  </a:lnTo>
                  <a:lnTo>
                    <a:pt x="1160" y="1312"/>
                  </a:lnTo>
                  <a:lnTo>
                    <a:pt x="1130" y="1348"/>
                  </a:lnTo>
                  <a:lnTo>
                    <a:pt x="1104" y="1386"/>
                  </a:lnTo>
                  <a:lnTo>
                    <a:pt x="1080" y="1426"/>
                  </a:lnTo>
                  <a:lnTo>
                    <a:pt x="1058" y="1468"/>
                  </a:lnTo>
                  <a:lnTo>
                    <a:pt x="1042" y="1512"/>
                  </a:lnTo>
                  <a:lnTo>
                    <a:pt x="1026" y="1554"/>
                  </a:lnTo>
                  <a:lnTo>
                    <a:pt x="1014" y="1600"/>
                  </a:lnTo>
                  <a:lnTo>
                    <a:pt x="284" y="1600"/>
                  </a:lnTo>
                  <a:lnTo>
                    <a:pt x="284" y="286"/>
                  </a:lnTo>
                  <a:lnTo>
                    <a:pt x="6396" y="286"/>
                  </a:lnTo>
                  <a:close/>
                  <a:moveTo>
                    <a:pt x="284" y="6395"/>
                  </a:moveTo>
                  <a:lnTo>
                    <a:pt x="284" y="5081"/>
                  </a:lnTo>
                  <a:lnTo>
                    <a:pt x="2733" y="5081"/>
                  </a:lnTo>
                  <a:lnTo>
                    <a:pt x="2733" y="5081"/>
                  </a:lnTo>
                  <a:lnTo>
                    <a:pt x="2745" y="5125"/>
                  </a:lnTo>
                  <a:lnTo>
                    <a:pt x="2759" y="5169"/>
                  </a:lnTo>
                  <a:lnTo>
                    <a:pt x="2777" y="5211"/>
                  </a:lnTo>
                  <a:lnTo>
                    <a:pt x="2797" y="5251"/>
                  </a:lnTo>
                  <a:lnTo>
                    <a:pt x="2821" y="5291"/>
                  </a:lnTo>
                  <a:lnTo>
                    <a:pt x="2847" y="5329"/>
                  </a:lnTo>
                  <a:lnTo>
                    <a:pt x="2877" y="5365"/>
                  </a:lnTo>
                  <a:lnTo>
                    <a:pt x="2909" y="5399"/>
                  </a:lnTo>
                  <a:lnTo>
                    <a:pt x="2909" y="5399"/>
                  </a:lnTo>
                  <a:lnTo>
                    <a:pt x="2933" y="5421"/>
                  </a:lnTo>
                  <a:lnTo>
                    <a:pt x="2957" y="5443"/>
                  </a:lnTo>
                  <a:lnTo>
                    <a:pt x="2983" y="5463"/>
                  </a:lnTo>
                  <a:lnTo>
                    <a:pt x="3009" y="5481"/>
                  </a:lnTo>
                  <a:lnTo>
                    <a:pt x="3037" y="5499"/>
                  </a:lnTo>
                  <a:lnTo>
                    <a:pt x="3065" y="5515"/>
                  </a:lnTo>
                  <a:lnTo>
                    <a:pt x="3093" y="5529"/>
                  </a:lnTo>
                  <a:lnTo>
                    <a:pt x="3123" y="5543"/>
                  </a:lnTo>
                  <a:lnTo>
                    <a:pt x="3153" y="5555"/>
                  </a:lnTo>
                  <a:lnTo>
                    <a:pt x="3183" y="5565"/>
                  </a:lnTo>
                  <a:lnTo>
                    <a:pt x="3215" y="5573"/>
                  </a:lnTo>
                  <a:lnTo>
                    <a:pt x="3247" y="5579"/>
                  </a:lnTo>
                  <a:lnTo>
                    <a:pt x="3279" y="5585"/>
                  </a:lnTo>
                  <a:lnTo>
                    <a:pt x="3311" y="5589"/>
                  </a:lnTo>
                  <a:lnTo>
                    <a:pt x="3343" y="5591"/>
                  </a:lnTo>
                  <a:lnTo>
                    <a:pt x="3377" y="5593"/>
                  </a:lnTo>
                  <a:lnTo>
                    <a:pt x="3377" y="5593"/>
                  </a:lnTo>
                  <a:lnTo>
                    <a:pt x="3425" y="5591"/>
                  </a:lnTo>
                  <a:lnTo>
                    <a:pt x="3471" y="5585"/>
                  </a:lnTo>
                  <a:lnTo>
                    <a:pt x="3517" y="5577"/>
                  </a:lnTo>
                  <a:lnTo>
                    <a:pt x="3563" y="5565"/>
                  </a:lnTo>
                  <a:lnTo>
                    <a:pt x="3607" y="5551"/>
                  </a:lnTo>
                  <a:lnTo>
                    <a:pt x="3651" y="5533"/>
                  </a:lnTo>
                  <a:lnTo>
                    <a:pt x="3691" y="5513"/>
                  </a:lnTo>
                  <a:lnTo>
                    <a:pt x="3733" y="5489"/>
                  </a:lnTo>
                  <a:lnTo>
                    <a:pt x="4099" y="5855"/>
                  </a:lnTo>
                  <a:lnTo>
                    <a:pt x="4301" y="5655"/>
                  </a:lnTo>
                  <a:lnTo>
                    <a:pt x="3933" y="5287"/>
                  </a:lnTo>
                  <a:lnTo>
                    <a:pt x="3933" y="5287"/>
                  </a:lnTo>
                  <a:lnTo>
                    <a:pt x="3949" y="5263"/>
                  </a:lnTo>
                  <a:lnTo>
                    <a:pt x="3961" y="5239"/>
                  </a:lnTo>
                  <a:lnTo>
                    <a:pt x="3975" y="5213"/>
                  </a:lnTo>
                  <a:lnTo>
                    <a:pt x="3985" y="5187"/>
                  </a:lnTo>
                  <a:lnTo>
                    <a:pt x="4005" y="5135"/>
                  </a:lnTo>
                  <a:lnTo>
                    <a:pt x="4019" y="5081"/>
                  </a:lnTo>
                  <a:lnTo>
                    <a:pt x="6396" y="5081"/>
                  </a:lnTo>
                  <a:lnTo>
                    <a:pt x="6396" y="6395"/>
                  </a:lnTo>
                  <a:lnTo>
                    <a:pt x="284" y="639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900"/>
            </a:p>
          </p:txBody>
        </p:sp>
        <p:sp>
          <p:nvSpPr>
            <p:cNvPr id="53" name="Freeform 73">
              <a:extLst>
                <a:ext uri="{FF2B5EF4-FFF2-40B4-BE49-F238E27FC236}">
                  <a16:creationId xmlns:a16="http://schemas.microsoft.com/office/drawing/2014/main" id="{07118437-6823-43EC-AD00-66341BD9C291}"/>
                </a:ext>
              </a:extLst>
            </p:cNvPr>
            <p:cNvSpPr>
              <a:spLocks noChangeAspect="1" noEditPoints="1"/>
            </p:cNvSpPr>
            <p:nvPr/>
          </p:nvSpPr>
          <p:spPr bwMode="auto">
            <a:xfrm>
              <a:off x="8635142" y="1928890"/>
              <a:ext cx="775590" cy="775474"/>
            </a:xfrm>
            <a:custGeom>
              <a:avLst/>
              <a:gdLst>
                <a:gd name="T0" fmla="*/ 6709 w 6709"/>
                <a:gd name="T1" fmla="*/ 0 h 6708"/>
                <a:gd name="T2" fmla="*/ 2508 w 6709"/>
                <a:gd name="T3" fmla="*/ 5788 h 6708"/>
                <a:gd name="T4" fmla="*/ 2430 w 6709"/>
                <a:gd name="T5" fmla="*/ 5806 h 6708"/>
                <a:gd name="T6" fmla="*/ 2342 w 6709"/>
                <a:gd name="T7" fmla="*/ 5764 h 6708"/>
                <a:gd name="T8" fmla="*/ 1534 w 6709"/>
                <a:gd name="T9" fmla="*/ 4892 h 6708"/>
                <a:gd name="T10" fmla="*/ 1536 w 6709"/>
                <a:gd name="T11" fmla="*/ 4802 h 6708"/>
                <a:gd name="T12" fmla="*/ 1658 w 6709"/>
                <a:gd name="T13" fmla="*/ 4404 h 6708"/>
                <a:gd name="T14" fmla="*/ 1504 w 6709"/>
                <a:gd name="T15" fmla="*/ 4280 h 6708"/>
                <a:gd name="T16" fmla="*/ 1388 w 6709"/>
                <a:gd name="T17" fmla="*/ 4084 h 6708"/>
                <a:gd name="T18" fmla="*/ 1868 w 6709"/>
                <a:gd name="T19" fmla="*/ 2096 h 6708"/>
                <a:gd name="T20" fmla="*/ 2684 w 6709"/>
                <a:gd name="T21" fmla="*/ 1736 h 6708"/>
                <a:gd name="T22" fmla="*/ 2958 w 6709"/>
                <a:gd name="T23" fmla="*/ 1754 h 6708"/>
                <a:gd name="T24" fmla="*/ 1732 w 6709"/>
                <a:gd name="T25" fmla="*/ 3102 h 6708"/>
                <a:gd name="T26" fmla="*/ 1572 w 6709"/>
                <a:gd name="T27" fmla="*/ 3390 h 6708"/>
                <a:gd name="T28" fmla="*/ 1608 w 6709"/>
                <a:gd name="T29" fmla="*/ 3674 h 6708"/>
                <a:gd name="T30" fmla="*/ 1740 w 6709"/>
                <a:gd name="T31" fmla="*/ 3848 h 6708"/>
                <a:gd name="T32" fmla="*/ 1978 w 6709"/>
                <a:gd name="T33" fmla="*/ 3956 h 6708"/>
                <a:gd name="T34" fmla="*/ 2278 w 6709"/>
                <a:gd name="T35" fmla="*/ 3910 h 6708"/>
                <a:gd name="T36" fmla="*/ 2882 w 6709"/>
                <a:gd name="T37" fmla="*/ 3398 h 6708"/>
                <a:gd name="T38" fmla="*/ 3172 w 6709"/>
                <a:gd name="T39" fmla="*/ 3238 h 6708"/>
                <a:gd name="T40" fmla="*/ 3377 w 6709"/>
                <a:gd name="T41" fmla="*/ 3228 h 6708"/>
                <a:gd name="T42" fmla="*/ 5341 w 6709"/>
                <a:gd name="T43" fmla="*/ 4200 h 6708"/>
                <a:gd name="T44" fmla="*/ 5373 w 6709"/>
                <a:gd name="T45" fmla="*/ 4246 h 6708"/>
                <a:gd name="T46" fmla="*/ 3985 w 6709"/>
                <a:gd name="T47" fmla="*/ 5558 h 6708"/>
                <a:gd name="T48" fmla="*/ 3889 w 6709"/>
                <a:gd name="T49" fmla="*/ 5616 h 6708"/>
                <a:gd name="T50" fmla="*/ 5215 w 6709"/>
                <a:gd name="T51" fmla="*/ 3814 h 6708"/>
                <a:gd name="T52" fmla="*/ 3661 w 6709"/>
                <a:gd name="T53" fmla="*/ 3014 h 6708"/>
                <a:gd name="T54" fmla="*/ 3399 w 6709"/>
                <a:gd name="T55" fmla="*/ 2942 h 6708"/>
                <a:gd name="T56" fmla="*/ 3142 w 6709"/>
                <a:gd name="T57" fmla="*/ 2950 h 6708"/>
                <a:gd name="T58" fmla="*/ 2894 w 6709"/>
                <a:gd name="T59" fmla="*/ 3042 h 6708"/>
                <a:gd name="T60" fmla="*/ 2192 w 6709"/>
                <a:gd name="T61" fmla="*/ 3626 h 6708"/>
                <a:gd name="T62" fmla="*/ 2082 w 6709"/>
                <a:gd name="T63" fmla="*/ 3676 h 6708"/>
                <a:gd name="T64" fmla="*/ 1948 w 6709"/>
                <a:gd name="T65" fmla="*/ 3646 h 6708"/>
                <a:gd name="T66" fmla="*/ 1868 w 6709"/>
                <a:gd name="T67" fmla="*/ 3556 h 6708"/>
                <a:gd name="T68" fmla="*/ 1854 w 6709"/>
                <a:gd name="T69" fmla="*/ 3438 h 6708"/>
                <a:gd name="T70" fmla="*/ 1920 w 6709"/>
                <a:gd name="T71" fmla="*/ 3316 h 6708"/>
                <a:gd name="T72" fmla="*/ 3493 w 6709"/>
                <a:gd name="T73" fmla="*/ 1978 h 6708"/>
                <a:gd name="T74" fmla="*/ 3707 w 6709"/>
                <a:gd name="T75" fmla="*/ 1956 h 6708"/>
                <a:gd name="T76" fmla="*/ 6423 w 6709"/>
                <a:gd name="T77" fmla="*/ 2402 h 6708"/>
                <a:gd name="T78" fmla="*/ 3891 w 6709"/>
                <a:gd name="T79" fmla="*/ 1710 h 6708"/>
                <a:gd name="T80" fmla="*/ 3675 w 6709"/>
                <a:gd name="T81" fmla="*/ 1668 h 6708"/>
                <a:gd name="T82" fmla="*/ 3457 w 6709"/>
                <a:gd name="T83" fmla="*/ 1692 h 6708"/>
                <a:gd name="T84" fmla="*/ 2982 w 6709"/>
                <a:gd name="T85" fmla="*/ 1466 h 6708"/>
                <a:gd name="T86" fmla="*/ 2588 w 6709"/>
                <a:gd name="T87" fmla="*/ 1462 h 6708"/>
                <a:gd name="T88" fmla="*/ 286 w 6709"/>
                <a:gd name="T89" fmla="*/ 286 h 6708"/>
                <a:gd name="T90" fmla="*/ 1088 w 6709"/>
                <a:gd name="T91" fmla="*/ 4076 h 6708"/>
                <a:gd name="T92" fmla="*/ 1182 w 6709"/>
                <a:gd name="T93" fmla="*/ 4318 h 6708"/>
                <a:gd name="T94" fmla="*/ 1342 w 6709"/>
                <a:gd name="T95" fmla="*/ 4522 h 6708"/>
                <a:gd name="T96" fmla="*/ 1264 w 6709"/>
                <a:gd name="T97" fmla="*/ 4716 h 6708"/>
                <a:gd name="T98" fmla="*/ 1266 w 6709"/>
                <a:gd name="T99" fmla="*/ 4988 h 6708"/>
                <a:gd name="T100" fmla="*/ 2146 w 6709"/>
                <a:gd name="T101" fmla="*/ 5976 h 6708"/>
                <a:gd name="T102" fmla="*/ 2410 w 6709"/>
                <a:gd name="T103" fmla="*/ 6090 h 6708"/>
                <a:gd name="T104" fmla="*/ 2588 w 6709"/>
                <a:gd name="T105" fmla="*/ 6066 h 6708"/>
                <a:gd name="T106" fmla="*/ 3677 w 6709"/>
                <a:gd name="T107" fmla="*/ 5848 h 6708"/>
                <a:gd name="T108" fmla="*/ 3855 w 6709"/>
                <a:gd name="T109" fmla="*/ 5902 h 6708"/>
                <a:gd name="T110" fmla="*/ 4003 w 6709"/>
                <a:gd name="T111" fmla="*/ 5886 h 6708"/>
                <a:gd name="T112" fmla="*/ 4153 w 6709"/>
                <a:gd name="T113" fmla="*/ 5800 h 6708"/>
                <a:gd name="T114" fmla="*/ 5583 w 6709"/>
                <a:gd name="T115" fmla="*/ 4476 h 6708"/>
                <a:gd name="T116" fmla="*/ 5657 w 6709"/>
                <a:gd name="T117" fmla="*/ 4210 h 6708"/>
                <a:gd name="T118" fmla="*/ 5559 w 6709"/>
                <a:gd name="T119" fmla="*/ 401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09" h="6708">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900"/>
            </a:p>
          </p:txBody>
        </p:sp>
      </p:grpSp>
      <p:sp>
        <p:nvSpPr>
          <p:cNvPr id="58" name="Google Shape;398;p69">
            <a:extLst>
              <a:ext uri="{FF2B5EF4-FFF2-40B4-BE49-F238E27FC236}">
                <a16:creationId xmlns:a16="http://schemas.microsoft.com/office/drawing/2014/main" id="{3327AF3D-B88F-4D79-A5BB-6ACDC561B0D1}"/>
              </a:ext>
            </a:extLst>
          </p:cNvPr>
          <p:cNvSpPr txBox="1">
            <a:spLocks/>
          </p:cNvSpPr>
          <p:nvPr/>
        </p:nvSpPr>
        <p:spPr>
          <a:xfrm>
            <a:off x="442913" y="376142"/>
            <a:ext cx="741838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200" b="1" kern="0" dirty="0">
                <a:solidFill>
                  <a:srgbClr val="464646"/>
                </a:solidFill>
                <a:latin typeface="Georgia"/>
                <a:ea typeface="Georgia"/>
                <a:cs typeface="Georgia"/>
                <a:sym typeface="Georgia"/>
              </a:rPr>
              <a:t>EU project workflow</a:t>
            </a:r>
          </a:p>
        </p:txBody>
      </p:sp>
      <p:sp>
        <p:nvSpPr>
          <p:cNvPr id="59" name="Rectangle 10">
            <a:extLst>
              <a:ext uri="{FF2B5EF4-FFF2-40B4-BE49-F238E27FC236}">
                <a16:creationId xmlns:a16="http://schemas.microsoft.com/office/drawing/2014/main" id="{F7F6920C-5D09-445B-A487-87239F2F1CDD}"/>
              </a:ext>
            </a:extLst>
          </p:cNvPr>
          <p:cNvSpPr>
            <a:spLocks noChangeArrowheads="1"/>
          </p:cNvSpPr>
          <p:nvPr/>
        </p:nvSpPr>
        <p:spPr bwMode="auto">
          <a:xfrm>
            <a:off x="10196121" y="3460499"/>
            <a:ext cx="1720359" cy="116955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z="1200" b="1" dirty="0">
                <a:solidFill>
                  <a:schemeClr val="accent6"/>
                </a:solidFill>
              </a:rPr>
              <a:t>Post project activities</a:t>
            </a:r>
          </a:p>
          <a:p>
            <a:r>
              <a:rPr lang="hr-HR" sz="1200" b="1" spc="-15" dirty="0">
                <a:solidFill>
                  <a:schemeClr val="accent4"/>
                </a:solidFill>
              </a:rPr>
              <a:t>5</a:t>
            </a:r>
            <a:r>
              <a:rPr lang="hr-HR" sz="1200" b="1" dirty="0">
                <a:solidFill>
                  <a:schemeClr val="accent4"/>
                </a:solidFill>
                <a:cs typeface="Arial" pitchFamily="34" charset="0"/>
              </a:rPr>
              <a:t> </a:t>
            </a:r>
            <a:r>
              <a:rPr lang="en-US" sz="1200" b="1" dirty="0">
                <a:solidFill>
                  <a:schemeClr val="accent4"/>
                </a:solidFill>
                <a:cs typeface="Arial" pitchFamily="34" charset="0"/>
              </a:rPr>
              <a:t>years</a:t>
            </a:r>
            <a:endParaRPr lang="hr-HR" sz="1200" b="1" dirty="0">
              <a:solidFill>
                <a:schemeClr val="accent4"/>
              </a:solidFill>
              <a:cs typeface="Arial" pitchFamily="34" charset="0"/>
            </a:endParaRPr>
          </a:p>
          <a:p>
            <a:r>
              <a:rPr lang="en-US" sz="1200" dirty="0">
                <a:solidFill>
                  <a:schemeClr val="accent6"/>
                </a:solidFill>
              </a:rPr>
              <a:t>Reporting and maintaining the results of the project</a:t>
            </a:r>
          </a:p>
          <a:p>
            <a:endParaRPr lang="en-US" sz="800" b="1" dirty="0">
              <a:solidFill>
                <a:schemeClr val="accent4"/>
              </a:solidFill>
              <a:cs typeface="Arial" pitchFamily="34" charset="0"/>
            </a:endParaRPr>
          </a:p>
          <a:p>
            <a:endParaRPr lang="hr-HR" sz="800" dirty="0">
              <a:solidFill>
                <a:schemeClr val="accent6"/>
              </a:solidFill>
            </a:endParaRPr>
          </a:p>
        </p:txBody>
      </p:sp>
    </p:spTree>
    <p:extLst>
      <p:ext uri="{BB962C8B-B14F-4D97-AF65-F5344CB8AC3E}">
        <p14:creationId xmlns:p14="http://schemas.microsoft.com/office/powerpoint/2010/main" val="115710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14" y="495406"/>
            <a:ext cx="4895301" cy="972108"/>
          </a:xfrm>
        </p:spPr>
        <p:txBody>
          <a:bodyPr/>
          <a:lstStyle/>
          <a:p>
            <a:r>
              <a:rPr lang="en-GB" sz="2700" dirty="0"/>
              <a:t>Thank you for your attention!</a:t>
            </a:r>
          </a:p>
        </p:txBody>
      </p:sp>
      <p:sp>
        <p:nvSpPr>
          <p:cNvPr id="3" name="Text Placeholder 2"/>
          <p:cNvSpPr>
            <a:spLocks noGrp="1"/>
          </p:cNvSpPr>
          <p:nvPr>
            <p:ph type="body" sz="quarter" idx="10"/>
          </p:nvPr>
        </p:nvSpPr>
        <p:spPr>
          <a:xfrm>
            <a:off x="269413" y="5003312"/>
            <a:ext cx="7876104" cy="1256332"/>
          </a:xfrm>
        </p:spPr>
        <p:txBody>
          <a:bodyPr/>
          <a:lstStyle/>
          <a:p>
            <a:pPr marL="127000" indent="0">
              <a:buNone/>
            </a:pPr>
            <a:r>
              <a:rPr lang="en-GB" sz="1200" dirty="0"/>
              <a:t>© 20</a:t>
            </a:r>
            <a:r>
              <a:rPr lang="hr-HR" sz="1200" dirty="0"/>
              <a:t>20</a:t>
            </a:r>
            <a:r>
              <a:rPr lang="en-GB" sz="1200" dirty="0"/>
              <a:t> PricewaterhouseCoopers Advisory Ltd. All rights reserved.</a:t>
            </a:r>
            <a:br>
              <a:rPr lang="en-GB" sz="1200" dirty="0"/>
            </a:br>
            <a:r>
              <a:rPr lang="en-GB" sz="1200" dirty="0"/>
              <a:t>PwC refers to the Croatian member firm, and may sometimes refer to the PwC network. Each member firm is a separate legal entity.</a:t>
            </a:r>
            <a:br>
              <a:rPr lang="en-GB" sz="1200" dirty="0"/>
            </a:br>
            <a:r>
              <a:rPr lang="en-US" sz="1200" dirty="0"/>
              <a:t>At PwC Croatia, our purpose is to build trust in society and solve important problems. We’re a network of firms in 155 countries with more than 284,000 people who are committed to delivering quality in assurance, advisory and tax services. Find out more and tell us what matters to you by visiting us at www.pwc.hr.</a:t>
            </a:r>
            <a:endParaRPr lang="en-GB" sz="1200" dirty="0"/>
          </a:p>
        </p:txBody>
      </p:sp>
      <p:sp>
        <p:nvSpPr>
          <p:cNvPr id="4" name="Rectangle 3"/>
          <p:cNvSpPr/>
          <p:nvPr/>
        </p:nvSpPr>
        <p:spPr>
          <a:xfrm>
            <a:off x="269414" y="2358250"/>
            <a:ext cx="3724518" cy="1754326"/>
          </a:xfrm>
          <a:prstGeom prst="rect">
            <a:avLst/>
          </a:prstGeom>
        </p:spPr>
        <p:txBody>
          <a:bodyPr wrap="square">
            <a:spAutoFit/>
          </a:bodyPr>
          <a:lstStyle/>
          <a:p>
            <a:pPr indent="-199509"/>
            <a:r>
              <a:rPr lang="en-GB" b="1" dirty="0">
                <a:solidFill>
                  <a:srgbClr val="FFC000"/>
                </a:solidFill>
              </a:rPr>
              <a:t>Contact</a:t>
            </a:r>
            <a:r>
              <a:rPr lang="hr-HR" b="1" dirty="0">
                <a:solidFill>
                  <a:srgbClr val="FFC000"/>
                </a:solidFill>
              </a:rPr>
              <a:t>s</a:t>
            </a:r>
            <a:r>
              <a:rPr lang="en-GB" b="1" dirty="0">
                <a:solidFill>
                  <a:srgbClr val="FFC000"/>
                </a:solidFill>
              </a:rPr>
              <a:t>:</a:t>
            </a:r>
          </a:p>
          <a:p>
            <a:pPr indent="-199509"/>
            <a:endParaRPr lang="en-GB" dirty="0">
              <a:solidFill>
                <a:schemeClr val="bg1"/>
              </a:solidFill>
            </a:endParaRPr>
          </a:p>
          <a:p>
            <a:pPr indent="-199509"/>
            <a:r>
              <a:rPr lang="hr-HR" b="1" dirty="0">
                <a:solidFill>
                  <a:srgbClr val="FFC000"/>
                </a:solidFill>
              </a:rPr>
              <a:t>Niko Letilović</a:t>
            </a:r>
            <a:endParaRPr lang="en-GB" b="1" dirty="0">
              <a:solidFill>
                <a:srgbClr val="FFC000"/>
              </a:solidFill>
            </a:endParaRPr>
          </a:p>
          <a:p>
            <a:pPr indent="-199509"/>
            <a:r>
              <a:rPr lang="hr-HR" dirty="0">
                <a:solidFill>
                  <a:schemeClr val="bg1"/>
                </a:solidFill>
              </a:rPr>
              <a:t>EU </a:t>
            </a:r>
            <a:r>
              <a:rPr lang="hr-HR" dirty="0" err="1">
                <a:solidFill>
                  <a:schemeClr val="bg1"/>
                </a:solidFill>
              </a:rPr>
              <a:t>Services</a:t>
            </a:r>
            <a:r>
              <a:rPr lang="hr-HR" dirty="0">
                <a:solidFill>
                  <a:schemeClr val="bg1"/>
                </a:solidFill>
              </a:rPr>
              <a:t> | Manager </a:t>
            </a:r>
          </a:p>
          <a:p>
            <a:pPr indent="-199509"/>
            <a:r>
              <a:rPr lang="en-GB" dirty="0">
                <a:solidFill>
                  <a:schemeClr val="bg1"/>
                </a:solidFill>
              </a:rPr>
              <a:t>+385  99 245 9150</a:t>
            </a:r>
            <a:br>
              <a:rPr lang="en-GB" dirty="0">
                <a:solidFill>
                  <a:schemeClr val="bg1"/>
                </a:solidFill>
              </a:rPr>
            </a:br>
            <a:r>
              <a:rPr lang="en-GB" u="sng" dirty="0">
                <a:solidFill>
                  <a:srgbClr val="FFC000"/>
                </a:solidFill>
              </a:rPr>
              <a:t> </a:t>
            </a:r>
            <a:r>
              <a:rPr lang="hr-HR" u="sng" dirty="0" err="1">
                <a:solidFill>
                  <a:srgbClr val="FFC000"/>
                </a:solidFill>
              </a:rPr>
              <a:t>niko.letilovic</a:t>
            </a:r>
            <a:r>
              <a:rPr lang="en-GB" u="sng" dirty="0">
                <a:solidFill>
                  <a:srgbClr val="FFC000"/>
                </a:solidFill>
              </a:rPr>
              <a:t>@pwc.com</a:t>
            </a:r>
          </a:p>
        </p:txBody>
      </p:sp>
      <p:sp>
        <p:nvSpPr>
          <p:cNvPr id="5" name="Rectangle 4">
            <a:extLst>
              <a:ext uri="{FF2B5EF4-FFF2-40B4-BE49-F238E27FC236}">
                <a16:creationId xmlns:a16="http://schemas.microsoft.com/office/drawing/2014/main" id="{B306D837-1474-4D02-AB5C-BB79127DCC78}"/>
              </a:ext>
            </a:extLst>
          </p:cNvPr>
          <p:cNvSpPr/>
          <p:nvPr/>
        </p:nvSpPr>
        <p:spPr>
          <a:xfrm>
            <a:off x="2936519" y="2358250"/>
            <a:ext cx="5208998" cy="1754326"/>
          </a:xfrm>
          <a:prstGeom prst="rect">
            <a:avLst/>
          </a:prstGeom>
        </p:spPr>
        <p:txBody>
          <a:bodyPr wrap="square">
            <a:spAutoFit/>
          </a:bodyPr>
          <a:lstStyle/>
          <a:p>
            <a:pPr indent="-199509"/>
            <a:endParaRPr lang="hr-HR" dirty="0">
              <a:solidFill>
                <a:schemeClr val="bg1"/>
              </a:solidFill>
            </a:endParaRPr>
          </a:p>
          <a:p>
            <a:pPr indent="-199509"/>
            <a:endParaRPr lang="en-GB" dirty="0">
              <a:solidFill>
                <a:schemeClr val="bg1"/>
              </a:solidFill>
            </a:endParaRPr>
          </a:p>
          <a:p>
            <a:pPr indent="-199509"/>
            <a:r>
              <a:rPr lang="hr-HR" b="1" dirty="0">
                <a:solidFill>
                  <a:srgbClr val="FFC000"/>
                </a:solidFill>
              </a:rPr>
              <a:t>Neven </a:t>
            </a:r>
            <a:r>
              <a:rPr lang="hr-HR" b="1" dirty="0" err="1">
                <a:solidFill>
                  <a:srgbClr val="FFC000"/>
                </a:solidFill>
              </a:rPr>
              <a:t>Habunek</a:t>
            </a:r>
            <a:endParaRPr lang="en-GB" b="1" dirty="0">
              <a:solidFill>
                <a:srgbClr val="FFC000"/>
              </a:solidFill>
            </a:endParaRPr>
          </a:p>
          <a:p>
            <a:pPr indent="-199509"/>
            <a:r>
              <a:rPr lang="hr-HR" dirty="0">
                <a:solidFill>
                  <a:schemeClr val="bg1"/>
                </a:solidFill>
              </a:rPr>
              <a:t>EU </a:t>
            </a:r>
            <a:r>
              <a:rPr lang="hr-HR" dirty="0" err="1">
                <a:solidFill>
                  <a:schemeClr val="bg1"/>
                </a:solidFill>
              </a:rPr>
              <a:t>Services</a:t>
            </a:r>
            <a:r>
              <a:rPr lang="hr-HR" dirty="0">
                <a:solidFill>
                  <a:schemeClr val="bg1"/>
                </a:solidFill>
              </a:rPr>
              <a:t> | Manager | PS</a:t>
            </a:r>
            <a:r>
              <a:rPr lang="en-GB" dirty="0">
                <a:solidFill>
                  <a:schemeClr val="bg1"/>
                </a:solidFill>
              </a:rPr>
              <a:t>&amp;</a:t>
            </a:r>
            <a:r>
              <a:rPr lang="hr-HR" dirty="0">
                <a:solidFill>
                  <a:schemeClr val="bg1"/>
                </a:solidFill>
              </a:rPr>
              <a:t>I</a:t>
            </a:r>
            <a:r>
              <a:rPr lang="en-GB" dirty="0">
                <a:solidFill>
                  <a:schemeClr val="bg1"/>
                </a:solidFill>
              </a:rPr>
              <a:t> Operations Leader</a:t>
            </a:r>
            <a:endParaRPr lang="hr-HR" dirty="0">
              <a:solidFill>
                <a:schemeClr val="bg1"/>
              </a:solidFill>
            </a:endParaRPr>
          </a:p>
          <a:p>
            <a:pPr indent="-199509"/>
            <a:r>
              <a:rPr lang="en-GB" dirty="0">
                <a:solidFill>
                  <a:schemeClr val="bg1"/>
                </a:solidFill>
              </a:rPr>
              <a:t>+385 99 375 9827</a:t>
            </a:r>
            <a:br>
              <a:rPr lang="en-GB" dirty="0">
                <a:solidFill>
                  <a:schemeClr val="bg1"/>
                </a:solidFill>
              </a:rPr>
            </a:br>
            <a:r>
              <a:rPr lang="en-GB" u="sng" dirty="0">
                <a:solidFill>
                  <a:srgbClr val="FFC000"/>
                </a:solidFill>
              </a:rPr>
              <a:t> </a:t>
            </a:r>
            <a:r>
              <a:rPr lang="hr-HR" u="sng" dirty="0" err="1">
                <a:solidFill>
                  <a:srgbClr val="FFC000"/>
                </a:solidFill>
              </a:rPr>
              <a:t>neven.habunek</a:t>
            </a:r>
            <a:r>
              <a:rPr lang="en-GB" u="sng" dirty="0">
                <a:solidFill>
                  <a:srgbClr val="FFC000"/>
                </a:solidFill>
              </a:rPr>
              <a:t>@pwc.com</a:t>
            </a:r>
          </a:p>
        </p:txBody>
      </p:sp>
    </p:spTree>
    <p:custDataLst>
      <p:tags r:id="rId1"/>
    </p:custDataLst>
    <p:extLst>
      <p:ext uri="{BB962C8B-B14F-4D97-AF65-F5344CB8AC3E}">
        <p14:creationId xmlns:p14="http://schemas.microsoft.com/office/powerpoint/2010/main" val="1355270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54F54A-6CA7-4A3D-ACA4-D1CDD239473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IMELUM - Your Source of Context in South East Europe - Private and Confidential</a:t>
            </a:r>
            <a:endParaRPr lang="en-GB" dirty="0"/>
          </a:p>
        </p:txBody>
      </p:sp>
      <p:sp>
        <p:nvSpPr>
          <p:cNvPr id="4" name="Slide Number Placeholder 3">
            <a:extLst>
              <a:ext uri="{FF2B5EF4-FFF2-40B4-BE49-F238E27FC236}">
                <a16:creationId xmlns:a16="http://schemas.microsoft.com/office/drawing/2014/main" id="{A1B8D44B-E77F-418F-B328-A6EE74BD99E7}"/>
              </a:ext>
            </a:extLst>
          </p:cNvPr>
          <p:cNvSpPr>
            <a:spLocks noGrp="1"/>
          </p:cNvSpPr>
          <p:nvPr>
            <p:ph type="sldNum" sz="quarter" idx="12"/>
          </p:nvPr>
        </p:nvSpPr>
        <p:spPr/>
        <p:txBody>
          <a:bodyPr/>
          <a:lstStyle/>
          <a:p>
            <a:fld id="{03AB573B-DD64-437D-8CA9-4F33347AA2A0}" type="slidenum">
              <a:rPr lang="en-GB" smtClean="0"/>
              <a:t>3</a:t>
            </a:fld>
            <a:endParaRPr lang="en-GB"/>
          </a:p>
        </p:txBody>
      </p:sp>
      <p:sp>
        <p:nvSpPr>
          <p:cNvPr id="5" name="Rectangle 4">
            <a:extLst>
              <a:ext uri="{FF2B5EF4-FFF2-40B4-BE49-F238E27FC236}">
                <a16:creationId xmlns:a16="http://schemas.microsoft.com/office/drawing/2014/main" id="{2A48E7F2-22B6-40F3-8CF2-A8A678069106}"/>
              </a:ext>
            </a:extLst>
          </p:cNvPr>
          <p:cNvSpPr/>
          <p:nvPr/>
        </p:nvSpPr>
        <p:spPr>
          <a:xfrm>
            <a:off x="0" y="-25785"/>
            <a:ext cx="12192000" cy="1287262"/>
          </a:xfrm>
          <a:prstGeom prst="rect">
            <a:avLst/>
          </a:prstGeom>
          <a:solidFill>
            <a:srgbClr val="00407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28BF1DC7-ECE0-44B8-9B7B-2D0458B6A236}"/>
              </a:ext>
            </a:extLst>
          </p:cNvPr>
          <p:cNvGrpSpPr/>
          <p:nvPr/>
        </p:nvGrpSpPr>
        <p:grpSpPr>
          <a:xfrm>
            <a:off x="364646" y="66396"/>
            <a:ext cx="675260" cy="1134875"/>
            <a:chOff x="8375263" y="795756"/>
            <a:chExt cx="2186055" cy="3055444"/>
          </a:xfrm>
        </p:grpSpPr>
        <p:sp>
          <p:nvSpPr>
            <p:cNvPr id="8" name="Shape 82">
              <a:extLst>
                <a:ext uri="{FF2B5EF4-FFF2-40B4-BE49-F238E27FC236}">
                  <a16:creationId xmlns:a16="http://schemas.microsoft.com/office/drawing/2014/main" id="{1B2B9CEF-2FD3-4F8A-A3CB-AB7FE01B8B1C}"/>
                </a:ext>
              </a:extLst>
            </p:cNvPr>
            <p:cNvSpPr/>
            <p:nvPr/>
          </p:nvSpPr>
          <p:spPr>
            <a:xfrm>
              <a:off x="9548789" y="983816"/>
              <a:ext cx="820318" cy="2867383"/>
            </a:xfrm>
            <a:custGeom>
              <a:avLst/>
              <a:gdLst/>
              <a:ahLst/>
              <a:cxnLst/>
              <a:rect l="0" t="0" r="0" b="0"/>
              <a:pathLst>
                <a:path w="951611" h="3447161">
                  <a:moveTo>
                    <a:pt x="951611" y="0"/>
                  </a:moveTo>
                  <a:lnTo>
                    <a:pt x="0" y="3447161"/>
                  </a:lnTo>
                  <a:lnTo>
                    <a:pt x="0" y="902767"/>
                  </a:lnTo>
                  <a:lnTo>
                    <a:pt x="95161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83">
              <a:extLst>
                <a:ext uri="{FF2B5EF4-FFF2-40B4-BE49-F238E27FC236}">
                  <a16:creationId xmlns:a16="http://schemas.microsoft.com/office/drawing/2014/main" id="{FEDE0F13-2A48-46CB-9A75-CD6D53BAD107}"/>
                </a:ext>
              </a:extLst>
            </p:cNvPr>
            <p:cNvSpPr/>
            <p:nvPr/>
          </p:nvSpPr>
          <p:spPr>
            <a:xfrm>
              <a:off x="9548789" y="795756"/>
              <a:ext cx="1012529" cy="3055443"/>
            </a:xfrm>
            <a:custGeom>
              <a:avLst/>
              <a:gdLst/>
              <a:ahLst/>
              <a:cxnLst/>
              <a:rect l="0" t="0" r="0" b="0"/>
              <a:pathLst>
                <a:path w="1174559" h="3673221">
                  <a:moveTo>
                    <a:pt x="1174559" y="0"/>
                  </a:moveTo>
                  <a:lnTo>
                    <a:pt x="1174559" y="3673221"/>
                  </a:lnTo>
                  <a:lnTo>
                    <a:pt x="0" y="3673221"/>
                  </a:lnTo>
                  <a:lnTo>
                    <a:pt x="0" y="3673208"/>
                  </a:lnTo>
                  <a:lnTo>
                    <a:pt x="117455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85">
              <a:extLst>
                <a:ext uri="{FF2B5EF4-FFF2-40B4-BE49-F238E27FC236}">
                  <a16:creationId xmlns:a16="http://schemas.microsoft.com/office/drawing/2014/main" id="{AA6DB5E0-A9EE-4AA6-BE9C-ACB6D4771D3F}"/>
                </a:ext>
              </a:extLst>
            </p:cNvPr>
            <p:cNvSpPr/>
            <p:nvPr/>
          </p:nvSpPr>
          <p:spPr>
            <a:xfrm>
              <a:off x="8870302" y="2137003"/>
              <a:ext cx="579918" cy="1714197"/>
            </a:xfrm>
            <a:custGeom>
              <a:avLst/>
              <a:gdLst/>
              <a:ahLst/>
              <a:cxnLst/>
              <a:rect l="0" t="0" r="0" b="0"/>
              <a:pathLst>
                <a:path w="672465" h="2060816">
                  <a:moveTo>
                    <a:pt x="672465" y="0"/>
                  </a:moveTo>
                  <a:lnTo>
                    <a:pt x="672465" y="2060816"/>
                  </a:lnTo>
                  <a:lnTo>
                    <a:pt x="0" y="2060816"/>
                  </a:lnTo>
                  <a:lnTo>
                    <a:pt x="0" y="643483"/>
                  </a:lnTo>
                  <a:lnTo>
                    <a:pt x="67246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86">
              <a:extLst>
                <a:ext uri="{FF2B5EF4-FFF2-40B4-BE49-F238E27FC236}">
                  <a16:creationId xmlns:a16="http://schemas.microsoft.com/office/drawing/2014/main" id="{8DF61780-C449-4385-A035-E24800538D08}"/>
                </a:ext>
              </a:extLst>
            </p:cNvPr>
            <p:cNvSpPr/>
            <p:nvPr/>
          </p:nvSpPr>
          <p:spPr>
            <a:xfrm>
              <a:off x="8375263" y="3040324"/>
              <a:ext cx="397016" cy="810876"/>
            </a:xfrm>
            <a:custGeom>
              <a:avLst/>
              <a:gdLst/>
              <a:ahLst/>
              <a:cxnLst/>
              <a:rect l="0" t="0" r="0" b="0"/>
              <a:pathLst>
                <a:path w="460566" h="975220">
                  <a:moveTo>
                    <a:pt x="460566" y="0"/>
                  </a:moveTo>
                  <a:lnTo>
                    <a:pt x="460566" y="975220"/>
                  </a:lnTo>
                  <a:lnTo>
                    <a:pt x="0" y="975220"/>
                  </a:lnTo>
                  <a:lnTo>
                    <a:pt x="0" y="497116"/>
                  </a:lnTo>
                  <a:lnTo>
                    <a:pt x="46056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3" name="TextBox 12">
            <a:extLst>
              <a:ext uri="{FF2B5EF4-FFF2-40B4-BE49-F238E27FC236}">
                <a16:creationId xmlns:a16="http://schemas.microsoft.com/office/drawing/2014/main" id="{42526797-38B4-478C-A991-6F4082BBB20E}"/>
              </a:ext>
            </a:extLst>
          </p:cNvPr>
          <p:cNvSpPr txBox="1"/>
          <p:nvPr/>
        </p:nvSpPr>
        <p:spPr>
          <a:xfrm>
            <a:off x="1182210" y="480874"/>
            <a:ext cx="9827912" cy="523220"/>
          </a:xfrm>
          <a:prstGeom prst="rect">
            <a:avLst/>
          </a:prstGeom>
          <a:noFill/>
        </p:spPr>
        <p:txBody>
          <a:bodyPr wrap="square" rtlCol="0">
            <a:spAutoFit/>
          </a:bodyPr>
          <a:lstStyle/>
          <a:p>
            <a:pPr algn="ctr"/>
            <a:r>
              <a:rPr lang="en-GB" sz="2800" dirty="0">
                <a:solidFill>
                  <a:schemeClr val="bg1"/>
                </a:solidFill>
                <a:latin typeface="Arial Black" panose="020B0A04020102020204" pitchFamily="34" charset="0"/>
              </a:rPr>
              <a:t>…supporting GDP growth and…</a:t>
            </a:r>
          </a:p>
        </p:txBody>
      </p:sp>
      <p:sp>
        <p:nvSpPr>
          <p:cNvPr id="14" name="TextBox 13">
            <a:extLst>
              <a:ext uri="{FF2B5EF4-FFF2-40B4-BE49-F238E27FC236}">
                <a16:creationId xmlns:a16="http://schemas.microsoft.com/office/drawing/2014/main" id="{F4FA9061-7971-4858-A885-D928F03442DF}"/>
              </a:ext>
            </a:extLst>
          </p:cNvPr>
          <p:cNvSpPr txBox="1"/>
          <p:nvPr/>
        </p:nvSpPr>
        <p:spPr>
          <a:xfrm>
            <a:off x="2636031" y="6094740"/>
            <a:ext cx="3769568" cy="261610"/>
          </a:xfrm>
          <a:prstGeom prst="rect">
            <a:avLst/>
          </a:prstGeom>
          <a:noFill/>
        </p:spPr>
        <p:txBody>
          <a:bodyPr wrap="square" rtlCol="0">
            <a:spAutoFit/>
          </a:bodyPr>
          <a:lstStyle/>
          <a:p>
            <a:r>
              <a:rPr lang="en-GB" sz="1050" i="1" dirty="0"/>
              <a:t>Source: DZS, IMELUM</a:t>
            </a:r>
          </a:p>
        </p:txBody>
      </p:sp>
      <p:pic>
        <p:nvPicPr>
          <p:cNvPr id="2" name="Picture 1">
            <a:extLst>
              <a:ext uri="{FF2B5EF4-FFF2-40B4-BE49-F238E27FC236}">
                <a16:creationId xmlns:a16="http://schemas.microsoft.com/office/drawing/2014/main" id="{DFD12B1F-0886-4F54-A51F-DE627523BEF1}"/>
              </a:ext>
            </a:extLst>
          </p:cNvPr>
          <p:cNvPicPr>
            <a:picLocks noChangeAspect="1"/>
          </p:cNvPicPr>
          <p:nvPr/>
        </p:nvPicPr>
        <p:blipFill>
          <a:blip r:embed="rId2"/>
          <a:stretch>
            <a:fillRect/>
          </a:stretch>
        </p:blipFill>
        <p:spPr>
          <a:xfrm>
            <a:off x="2678757" y="1533996"/>
            <a:ext cx="6742760" cy="4822354"/>
          </a:xfrm>
          <a:prstGeom prst="rect">
            <a:avLst/>
          </a:prstGeom>
        </p:spPr>
      </p:pic>
    </p:spTree>
    <p:extLst>
      <p:ext uri="{BB962C8B-B14F-4D97-AF65-F5344CB8AC3E}">
        <p14:creationId xmlns:p14="http://schemas.microsoft.com/office/powerpoint/2010/main" val="306072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54F54A-6CA7-4A3D-ACA4-D1CDD239473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IMELUM - Your Source of Context in South East Europe - Private and Confidential</a:t>
            </a:r>
            <a:endParaRPr lang="en-GB" dirty="0"/>
          </a:p>
        </p:txBody>
      </p:sp>
      <p:sp>
        <p:nvSpPr>
          <p:cNvPr id="4" name="Slide Number Placeholder 3">
            <a:extLst>
              <a:ext uri="{FF2B5EF4-FFF2-40B4-BE49-F238E27FC236}">
                <a16:creationId xmlns:a16="http://schemas.microsoft.com/office/drawing/2014/main" id="{A1B8D44B-E77F-418F-B328-A6EE74BD99E7}"/>
              </a:ext>
            </a:extLst>
          </p:cNvPr>
          <p:cNvSpPr>
            <a:spLocks noGrp="1"/>
          </p:cNvSpPr>
          <p:nvPr>
            <p:ph type="sldNum" sz="quarter" idx="12"/>
          </p:nvPr>
        </p:nvSpPr>
        <p:spPr/>
        <p:txBody>
          <a:bodyPr/>
          <a:lstStyle/>
          <a:p>
            <a:fld id="{03AB573B-DD64-437D-8CA9-4F33347AA2A0}" type="slidenum">
              <a:rPr lang="en-GB" smtClean="0"/>
              <a:t>4</a:t>
            </a:fld>
            <a:endParaRPr lang="en-GB"/>
          </a:p>
        </p:txBody>
      </p:sp>
      <p:sp>
        <p:nvSpPr>
          <p:cNvPr id="5" name="Rectangle 4">
            <a:extLst>
              <a:ext uri="{FF2B5EF4-FFF2-40B4-BE49-F238E27FC236}">
                <a16:creationId xmlns:a16="http://schemas.microsoft.com/office/drawing/2014/main" id="{2A48E7F2-22B6-40F3-8CF2-A8A678069106}"/>
              </a:ext>
            </a:extLst>
          </p:cNvPr>
          <p:cNvSpPr/>
          <p:nvPr/>
        </p:nvSpPr>
        <p:spPr>
          <a:xfrm>
            <a:off x="0" y="0"/>
            <a:ext cx="12192000" cy="1287262"/>
          </a:xfrm>
          <a:prstGeom prst="rect">
            <a:avLst/>
          </a:prstGeom>
          <a:solidFill>
            <a:srgbClr val="00407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28BF1DC7-ECE0-44B8-9B7B-2D0458B6A236}"/>
              </a:ext>
            </a:extLst>
          </p:cNvPr>
          <p:cNvGrpSpPr/>
          <p:nvPr/>
        </p:nvGrpSpPr>
        <p:grpSpPr>
          <a:xfrm>
            <a:off x="364646" y="66396"/>
            <a:ext cx="675260" cy="1134875"/>
            <a:chOff x="8375263" y="795756"/>
            <a:chExt cx="2186055" cy="3055444"/>
          </a:xfrm>
        </p:grpSpPr>
        <p:sp>
          <p:nvSpPr>
            <p:cNvPr id="8" name="Shape 82">
              <a:extLst>
                <a:ext uri="{FF2B5EF4-FFF2-40B4-BE49-F238E27FC236}">
                  <a16:creationId xmlns:a16="http://schemas.microsoft.com/office/drawing/2014/main" id="{1B2B9CEF-2FD3-4F8A-A3CB-AB7FE01B8B1C}"/>
                </a:ext>
              </a:extLst>
            </p:cNvPr>
            <p:cNvSpPr/>
            <p:nvPr/>
          </p:nvSpPr>
          <p:spPr>
            <a:xfrm>
              <a:off x="9548789" y="983816"/>
              <a:ext cx="820318" cy="2867383"/>
            </a:xfrm>
            <a:custGeom>
              <a:avLst/>
              <a:gdLst/>
              <a:ahLst/>
              <a:cxnLst/>
              <a:rect l="0" t="0" r="0" b="0"/>
              <a:pathLst>
                <a:path w="951611" h="3447161">
                  <a:moveTo>
                    <a:pt x="951611" y="0"/>
                  </a:moveTo>
                  <a:lnTo>
                    <a:pt x="0" y="3447161"/>
                  </a:lnTo>
                  <a:lnTo>
                    <a:pt x="0" y="902767"/>
                  </a:lnTo>
                  <a:lnTo>
                    <a:pt x="95161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83">
              <a:extLst>
                <a:ext uri="{FF2B5EF4-FFF2-40B4-BE49-F238E27FC236}">
                  <a16:creationId xmlns:a16="http://schemas.microsoft.com/office/drawing/2014/main" id="{FEDE0F13-2A48-46CB-9A75-CD6D53BAD107}"/>
                </a:ext>
              </a:extLst>
            </p:cNvPr>
            <p:cNvSpPr/>
            <p:nvPr/>
          </p:nvSpPr>
          <p:spPr>
            <a:xfrm>
              <a:off x="9548789" y="795756"/>
              <a:ext cx="1012529" cy="3055443"/>
            </a:xfrm>
            <a:custGeom>
              <a:avLst/>
              <a:gdLst/>
              <a:ahLst/>
              <a:cxnLst/>
              <a:rect l="0" t="0" r="0" b="0"/>
              <a:pathLst>
                <a:path w="1174559" h="3673221">
                  <a:moveTo>
                    <a:pt x="1174559" y="0"/>
                  </a:moveTo>
                  <a:lnTo>
                    <a:pt x="1174559" y="3673221"/>
                  </a:lnTo>
                  <a:lnTo>
                    <a:pt x="0" y="3673221"/>
                  </a:lnTo>
                  <a:lnTo>
                    <a:pt x="0" y="3673208"/>
                  </a:lnTo>
                  <a:lnTo>
                    <a:pt x="117455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85">
              <a:extLst>
                <a:ext uri="{FF2B5EF4-FFF2-40B4-BE49-F238E27FC236}">
                  <a16:creationId xmlns:a16="http://schemas.microsoft.com/office/drawing/2014/main" id="{AA6DB5E0-A9EE-4AA6-BE9C-ACB6D4771D3F}"/>
                </a:ext>
              </a:extLst>
            </p:cNvPr>
            <p:cNvSpPr/>
            <p:nvPr/>
          </p:nvSpPr>
          <p:spPr>
            <a:xfrm>
              <a:off x="8870302" y="2137003"/>
              <a:ext cx="579918" cy="1714197"/>
            </a:xfrm>
            <a:custGeom>
              <a:avLst/>
              <a:gdLst/>
              <a:ahLst/>
              <a:cxnLst/>
              <a:rect l="0" t="0" r="0" b="0"/>
              <a:pathLst>
                <a:path w="672465" h="2060816">
                  <a:moveTo>
                    <a:pt x="672465" y="0"/>
                  </a:moveTo>
                  <a:lnTo>
                    <a:pt x="672465" y="2060816"/>
                  </a:lnTo>
                  <a:lnTo>
                    <a:pt x="0" y="2060816"/>
                  </a:lnTo>
                  <a:lnTo>
                    <a:pt x="0" y="643483"/>
                  </a:lnTo>
                  <a:lnTo>
                    <a:pt x="67246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86">
              <a:extLst>
                <a:ext uri="{FF2B5EF4-FFF2-40B4-BE49-F238E27FC236}">
                  <a16:creationId xmlns:a16="http://schemas.microsoft.com/office/drawing/2014/main" id="{8DF61780-C449-4385-A035-E24800538D08}"/>
                </a:ext>
              </a:extLst>
            </p:cNvPr>
            <p:cNvSpPr/>
            <p:nvPr/>
          </p:nvSpPr>
          <p:spPr>
            <a:xfrm>
              <a:off x="8375263" y="3040324"/>
              <a:ext cx="397016" cy="810876"/>
            </a:xfrm>
            <a:custGeom>
              <a:avLst/>
              <a:gdLst/>
              <a:ahLst/>
              <a:cxnLst/>
              <a:rect l="0" t="0" r="0" b="0"/>
              <a:pathLst>
                <a:path w="460566" h="975220">
                  <a:moveTo>
                    <a:pt x="460566" y="0"/>
                  </a:moveTo>
                  <a:lnTo>
                    <a:pt x="460566" y="975220"/>
                  </a:lnTo>
                  <a:lnTo>
                    <a:pt x="0" y="975220"/>
                  </a:lnTo>
                  <a:lnTo>
                    <a:pt x="0" y="497116"/>
                  </a:lnTo>
                  <a:lnTo>
                    <a:pt x="46056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2" name="TextBox 11">
            <a:extLst>
              <a:ext uri="{FF2B5EF4-FFF2-40B4-BE49-F238E27FC236}">
                <a16:creationId xmlns:a16="http://schemas.microsoft.com/office/drawing/2014/main" id="{2A7D4F32-F50C-48B1-9EF9-17B45C7A2858}"/>
              </a:ext>
            </a:extLst>
          </p:cNvPr>
          <p:cNvSpPr txBox="1"/>
          <p:nvPr/>
        </p:nvSpPr>
        <p:spPr>
          <a:xfrm>
            <a:off x="1182210" y="480874"/>
            <a:ext cx="9827912" cy="523220"/>
          </a:xfrm>
          <a:prstGeom prst="rect">
            <a:avLst/>
          </a:prstGeom>
          <a:noFill/>
        </p:spPr>
        <p:txBody>
          <a:bodyPr wrap="square" rtlCol="0">
            <a:spAutoFit/>
          </a:bodyPr>
          <a:lstStyle/>
          <a:p>
            <a:pPr algn="ctr"/>
            <a:r>
              <a:rPr lang="en-GB" sz="2800" dirty="0">
                <a:solidFill>
                  <a:schemeClr val="bg1"/>
                </a:solidFill>
                <a:latin typeface="Arial Black" panose="020B0A04020102020204" pitchFamily="34" charset="0"/>
              </a:rPr>
              <a:t>…leading to a fall in external debt</a:t>
            </a:r>
          </a:p>
        </p:txBody>
      </p:sp>
      <p:pic>
        <p:nvPicPr>
          <p:cNvPr id="2" name="Picture 1">
            <a:extLst>
              <a:ext uri="{FF2B5EF4-FFF2-40B4-BE49-F238E27FC236}">
                <a16:creationId xmlns:a16="http://schemas.microsoft.com/office/drawing/2014/main" id="{353E5E73-F8D4-4BC4-9943-61C47AAA89C0}"/>
              </a:ext>
            </a:extLst>
          </p:cNvPr>
          <p:cNvPicPr>
            <a:picLocks noChangeAspect="1"/>
          </p:cNvPicPr>
          <p:nvPr/>
        </p:nvPicPr>
        <p:blipFill>
          <a:blip r:embed="rId2"/>
          <a:stretch>
            <a:fillRect/>
          </a:stretch>
        </p:blipFill>
        <p:spPr>
          <a:xfrm>
            <a:off x="2015412" y="1317878"/>
            <a:ext cx="8361610" cy="5098812"/>
          </a:xfrm>
          <a:prstGeom prst="rect">
            <a:avLst/>
          </a:prstGeom>
        </p:spPr>
      </p:pic>
      <p:sp>
        <p:nvSpPr>
          <p:cNvPr id="15" name="TextBox 14">
            <a:extLst>
              <a:ext uri="{FF2B5EF4-FFF2-40B4-BE49-F238E27FC236}">
                <a16:creationId xmlns:a16="http://schemas.microsoft.com/office/drawing/2014/main" id="{C12FD0CD-7F63-47B2-951F-8B8F54CAC90F}"/>
              </a:ext>
            </a:extLst>
          </p:cNvPr>
          <p:cNvSpPr txBox="1"/>
          <p:nvPr/>
        </p:nvSpPr>
        <p:spPr>
          <a:xfrm>
            <a:off x="2015412" y="6176667"/>
            <a:ext cx="3769568" cy="261610"/>
          </a:xfrm>
          <a:prstGeom prst="rect">
            <a:avLst/>
          </a:prstGeom>
          <a:noFill/>
        </p:spPr>
        <p:txBody>
          <a:bodyPr wrap="square" rtlCol="0">
            <a:spAutoFit/>
          </a:bodyPr>
          <a:lstStyle/>
          <a:p>
            <a:r>
              <a:rPr lang="en-GB" sz="1050" i="1" dirty="0"/>
              <a:t>Source: HNB, IMELUM</a:t>
            </a:r>
          </a:p>
        </p:txBody>
      </p:sp>
    </p:spTree>
    <p:extLst>
      <p:ext uri="{BB962C8B-B14F-4D97-AF65-F5344CB8AC3E}">
        <p14:creationId xmlns:p14="http://schemas.microsoft.com/office/powerpoint/2010/main" val="405267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54F54A-6CA7-4A3D-ACA4-D1CDD239473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IMELUM - Your Source of Context in South East Europe - Private and Confidential</a:t>
            </a:r>
            <a:endParaRPr lang="en-GB" dirty="0"/>
          </a:p>
        </p:txBody>
      </p:sp>
      <p:sp>
        <p:nvSpPr>
          <p:cNvPr id="4" name="Slide Number Placeholder 3">
            <a:extLst>
              <a:ext uri="{FF2B5EF4-FFF2-40B4-BE49-F238E27FC236}">
                <a16:creationId xmlns:a16="http://schemas.microsoft.com/office/drawing/2014/main" id="{A1B8D44B-E77F-418F-B328-A6EE74BD99E7}"/>
              </a:ext>
            </a:extLst>
          </p:cNvPr>
          <p:cNvSpPr>
            <a:spLocks noGrp="1"/>
          </p:cNvSpPr>
          <p:nvPr>
            <p:ph type="sldNum" sz="quarter" idx="12"/>
          </p:nvPr>
        </p:nvSpPr>
        <p:spPr/>
        <p:txBody>
          <a:bodyPr/>
          <a:lstStyle/>
          <a:p>
            <a:fld id="{03AB573B-DD64-437D-8CA9-4F33347AA2A0}" type="slidenum">
              <a:rPr lang="en-GB" smtClean="0"/>
              <a:t>5</a:t>
            </a:fld>
            <a:endParaRPr lang="en-GB"/>
          </a:p>
        </p:txBody>
      </p:sp>
      <p:sp>
        <p:nvSpPr>
          <p:cNvPr id="5" name="Rectangle 4">
            <a:extLst>
              <a:ext uri="{FF2B5EF4-FFF2-40B4-BE49-F238E27FC236}">
                <a16:creationId xmlns:a16="http://schemas.microsoft.com/office/drawing/2014/main" id="{2A48E7F2-22B6-40F3-8CF2-A8A678069106}"/>
              </a:ext>
            </a:extLst>
          </p:cNvPr>
          <p:cNvSpPr/>
          <p:nvPr/>
        </p:nvSpPr>
        <p:spPr>
          <a:xfrm>
            <a:off x="0" y="0"/>
            <a:ext cx="12192000" cy="128726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28BF1DC7-ECE0-44B8-9B7B-2D0458B6A236}"/>
              </a:ext>
            </a:extLst>
          </p:cNvPr>
          <p:cNvGrpSpPr/>
          <p:nvPr/>
        </p:nvGrpSpPr>
        <p:grpSpPr>
          <a:xfrm>
            <a:off x="364646" y="66396"/>
            <a:ext cx="675260" cy="1134875"/>
            <a:chOff x="8375263" y="795756"/>
            <a:chExt cx="2186055" cy="3055444"/>
          </a:xfrm>
        </p:grpSpPr>
        <p:sp>
          <p:nvSpPr>
            <p:cNvPr id="8" name="Shape 82">
              <a:extLst>
                <a:ext uri="{FF2B5EF4-FFF2-40B4-BE49-F238E27FC236}">
                  <a16:creationId xmlns:a16="http://schemas.microsoft.com/office/drawing/2014/main" id="{1B2B9CEF-2FD3-4F8A-A3CB-AB7FE01B8B1C}"/>
                </a:ext>
              </a:extLst>
            </p:cNvPr>
            <p:cNvSpPr/>
            <p:nvPr/>
          </p:nvSpPr>
          <p:spPr>
            <a:xfrm>
              <a:off x="9548789" y="983816"/>
              <a:ext cx="820318" cy="2867383"/>
            </a:xfrm>
            <a:custGeom>
              <a:avLst/>
              <a:gdLst/>
              <a:ahLst/>
              <a:cxnLst/>
              <a:rect l="0" t="0" r="0" b="0"/>
              <a:pathLst>
                <a:path w="951611" h="3447161">
                  <a:moveTo>
                    <a:pt x="951611" y="0"/>
                  </a:moveTo>
                  <a:lnTo>
                    <a:pt x="0" y="3447161"/>
                  </a:lnTo>
                  <a:lnTo>
                    <a:pt x="0" y="902767"/>
                  </a:lnTo>
                  <a:lnTo>
                    <a:pt x="95161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83">
              <a:extLst>
                <a:ext uri="{FF2B5EF4-FFF2-40B4-BE49-F238E27FC236}">
                  <a16:creationId xmlns:a16="http://schemas.microsoft.com/office/drawing/2014/main" id="{FEDE0F13-2A48-46CB-9A75-CD6D53BAD107}"/>
                </a:ext>
              </a:extLst>
            </p:cNvPr>
            <p:cNvSpPr/>
            <p:nvPr/>
          </p:nvSpPr>
          <p:spPr>
            <a:xfrm>
              <a:off x="9548789" y="795756"/>
              <a:ext cx="1012529" cy="3055443"/>
            </a:xfrm>
            <a:custGeom>
              <a:avLst/>
              <a:gdLst/>
              <a:ahLst/>
              <a:cxnLst/>
              <a:rect l="0" t="0" r="0" b="0"/>
              <a:pathLst>
                <a:path w="1174559" h="3673221">
                  <a:moveTo>
                    <a:pt x="1174559" y="0"/>
                  </a:moveTo>
                  <a:lnTo>
                    <a:pt x="1174559" y="3673221"/>
                  </a:lnTo>
                  <a:lnTo>
                    <a:pt x="0" y="3673221"/>
                  </a:lnTo>
                  <a:lnTo>
                    <a:pt x="0" y="3673208"/>
                  </a:lnTo>
                  <a:lnTo>
                    <a:pt x="117455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85">
              <a:extLst>
                <a:ext uri="{FF2B5EF4-FFF2-40B4-BE49-F238E27FC236}">
                  <a16:creationId xmlns:a16="http://schemas.microsoft.com/office/drawing/2014/main" id="{AA6DB5E0-A9EE-4AA6-BE9C-ACB6D4771D3F}"/>
                </a:ext>
              </a:extLst>
            </p:cNvPr>
            <p:cNvSpPr/>
            <p:nvPr/>
          </p:nvSpPr>
          <p:spPr>
            <a:xfrm>
              <a:off x="8870302" y="2137003"/>
              <a:ext cx="579918" cy="1714197"/>
            </a:xfrm>
            <a:custGeom>
              <a:avLst/>
              <a:gdLst/>
              <a:ahLst/>
              <a:cxnLst/>
              <a:rect l="0" t="0" r="0" b="0"/>
              <a:pathLst>
                <a:path w="672465" h="2060816">
                  <a:moveTo>
                    <a:pt x="672465" y="0"/>
                  </a:moveTo>
                  <a:lnTo>
                    <a:pt x="672465" y="2060816"/>
                  </a:lnTo>
                  <a:lnTo>
                    <a:pt x="0" y="2060816"/>
                  </a:lnTo>
                  <a:lnTo>
                    <a:pt x="0" y="643483"/>
                  </a:lnTo>
                  <a:lnTo>
                    <a:pt x="67246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86">
              <a:extLst>
                <a:ext uri="{FF2B5EF4-FFF2-40B4-BE49-F238E27FC236}">
                  <a16:creationId xmlns:a16="http://schemas.microsoft.com/office/drawing/2014/main" id="{8DF61780-C449-4385-A035-E24800538D08}"/>
                </a:ext>
              </a:extLst>
            </p:cNvPr>
            <p:cNvSpPr/>
            <p:nvPr/>
          </p:nvSpPr>
          <p:spPr>
            <a:xfrm>
              <a:off x="8375263" y="3040324"/>
              <a:ext cx="397016" cy="810876"/>
            </a:xfrm>
            <a:custGeom>
              <a:avLst/>
              <a:gdLst/>
              <a:ahLst/>
              <a:cxnLst/>
              <a:rect l="0" t="0" r="0" b="0"/>
              <a:pathLst>
                <a:path w="460566" h="975220">
                  <a:moveTo>
                    <a:pt x="460566" y="0"/>
                  </a:moveTo>
                  <a:lnTo>
                    <a:pt x="460566" y="975220"/>
                  </a:lnTo>
                  <a:lnTo>
                    <a:pt x="0" y="975220"/>
                  </a:lnTo>
                  <a:lnTo>
                    <a:pt x="0" y="497116"/>
                  </a:lnTo>
                  <a:lnTo>
                    <a:pt x="46056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3" name="TextBox 12">
            <a:extLst>
              <a:ext uri="{FF2B5EF4-FFF2-40B4-BE49-F238E27FC236}">
                <a16:creationId xmlns:a16="http://schemas.microsoft.com/office/drawing/2014/main" id="{42526797-38B4-478C-A991-6F4082BBB20E}"/>
              </a:ext>
            </a:extLst>
          </p:cNvPr>
          <p:cNvSpPr txBox="1"/>
          <p:nvPr/>
        </p:nvSpPr>
        <p:spPr>
          <a:xfrm>
            <a:off x="1121395" y="247164"/>
            <a:ext cx="9949210" cy="954107"/>
          </a:xfrm>
          <a:prstGeom prst="rect">
            <a:avLst/>
          </a:prstGeom>
          <a:solidFill>
            <a:srgbClr val="004070"/>
          </a:solidFill>
        </p:spPr>
        <p:txBody>
          <a:bodyPr wrap="square" rtlCol="0">
            <a:spAutoFit/>
          </a:bodyPr>
          <a:lstStyle/>
          <a:p>
            <a:pPr algn="ctr"/>
            <a:r>
              <a:rPr lang="en-GB" sz="2800" dirty="0">
                <a:solidFill>
                  <a:schemeClr val="bg1"/>
                </a:solidFill>
                <a:latin typeface="Arial Black" panose="020B0A04020102020204" pitchFamily="34" charset="0"/>
              </a:rPr>
              <a:t>Exports of goods have risen sharply since EU accession and fell only marginally in 2020</a:t>
            </a:r>
          </a:p>
        </p:txBody>
      </p:sp>
      <p:sp>
        <p:nvSpPr>
          <p:cNvPr id="14" name="TextBox 13">
            <a:extLst>
              <a:ext uri="{FF2B5EF4-FFF2-40B4-BE49-F238E27FC236}">
                <a16:creationId xmlns:a16="http://schemas.microsoft.com/office/drawing/2014/main" id="{C1E1D6AC-8F96-438B-BD71-CAAFC90F8780}"/>
              </a:ext>
            </a:extLst>
          </p:cNvPr>
          <p:cNvSpPr txBox="1"/>
          <p:nvPr/>
        </p:nvSpPr>
        <p:spPr>
          <a:xfrm>
            <a:off x="2046609" y="6123210"/>
            <a:ext cx="1601661" cy="253916"/>
          </a:xfrm>
          <a:prstGeom prst="rect">
            <a:avLst/>
          </a:prstGeom>
          <a:noFill/>
        </p:spPr>
        <p:txBody>
          <a:bodyPr wrap="square" rtlCol="0">
            <a:spAutoFit/>
          </a:bodyPr>
          <a:lstStyle/>
          <a:p>
            <a:r>
              <a:rPr lang="en-GB" sz="1050" i="1" dirty="0"/>
              <a:t>Source: DZS, IMELUM</a:t>
            </a:r>
          </a:p>
        </p:txBody>
      </p:sp>
      <p:pic>
        <p:nvPicPr>
          <p:cNvPr id="2" name="Picture 1">
            <a:extLst>
              <a:ext uri="{FF2B5EF4-FFF2-40B4-BE49-F238E27FC236}">
                <a16:creationId xmlns:a16="http://schemas.microsoft.com/office/drawing/2014/main" id="{D16D3452-ECF5-434F-86DE-CF904ED582FF}"/>
              </a:ext>
            </a:extLst>
          </p:cNvPr>
          <p:cNvPicPr>
            <a:picLocks noChangeAspect="1"/>
          </p:cNvPicPr>
          <p:nvPr/>
        </p:nvPicPr>
        <p:blipFill>
          <a:blip r:embed="rId2"/>
          <a:stretch>
            <a:fillRect/>
          </a:stretch>
        </p:blipFill>
        <p:spPr>
          <a:xfrm>
            <a:off x="2046609" y="1484968"/>
            <a:ext cx="7535930" cy="4924046"/>
          </a:xfrm>
          <a:prstGeom prst="rect">
            <a:avLst/>
          </a:prstGeom>
        </p:spPr>
      </p:pic>
    </p:spTree>
    <p:extLst>
      <p:ext uri="{BB962C8B-B14F-4D97-AF65-F5344CB8AC3E}">
        <p14:creationId xmlns:p14="http://schemas.microsoft.com/office/powerpoint/2010/main" val="308921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54F54A-6CA7-4A3D-ACA4-D1CDD239473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IMELUM - Your Source of Context in South East Europe - Private and Confidential</a:t>
            </a:r>
          </a:p>
        </p:txBody>
      </p:sp>
      <p:sp>
        <p:nvSpPr>
          <p:cNvPr id="4" name="Slide Number Placeholder 3">
            <a:extLst>
              <a:ext uri="{FF2B5EF4-FFF2-40B4-BE49-F238E27FC236}">
                <a16:creationId xmlns:a16="http://schemas.microsoft.com/office/drawing/2014/main" id="{A1B8D44B-E77F-418F-B328-A6EE74BD99E7}"/>
              </a:ext>
            </a:extLst>
          </p:cNvPr>
          <p:cNvSpPr>
            <a:spLocks noGrp="1"/>
          </p:cNvSpPr>
          <p:nvPr>
            <p:ph type="sldNum" sz="quarter" idx="12"/>
          </p:nvPr>
        </p:nvSpPr>
        <p:spPr/>
        <p:txBody>
          <a:bodyPr/>
          <a:lstStyle/>
          <a:p>
            <a:fld id="{03AB573B-DD64-437D-8CA9-4F33347AA2A0}" type="slidenum">
              <a:rPr lang="en-GB" smtClean="0"/>
              <a:t>6</a:t>
            </a:fld>
            <a:endParaRPr lang="en-GB"/>
          </a:p>
        </p:txBody>
      </p:sp>
      <p:sp>
        <p:nvSpPr>
          <p:cNvPr id="5" name="Rectangle 4">
            <a:extLst>
              <a:ext uri="{FF2B5EF4-FFF2-40B4-BE49-F238E27FC236}">
                <a16:creationId xmlns:a16="http://schemas.microsoft.com/office/drawing/2014/main" id="{2A48E7F2-22B6-40F3-8CF2-A8A678069106}"/>
              </a:ext>
            </a:extLst>
          </p:cNvPr>
          <p:cNvSpPr/>
          <p:nvPr/>
        </p:nvSpPr>
        <p:spPr>
          <a:xfrm>
            <a:off x="0" y="0"/>
            <a:ext cx="12192000" cy="1287262"/>
          </a:xfrm>
          <a:prstGeom prst="rect">
            <a:avLst/>
          </a:prstGeom>
          <a:solidFill>
            <a:srgbClr val="00407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A896604-2633-4CDB-8E8B-ECDADDEDDD6A}"/>
              </a:ext>
            </a:extLst>
          </p:cNvPr>
          <p:cNvSpPr txBox="1"/>
          <p:nvPr/>
        </p:nvSpPr>
        <p:spPr>
          <a:xfrm>
            <a:off x="1029810" y="328474"/>
            <a:ext cx="9721048" cy="523220"/>
          </a:xfrm>
          <a:prstGeom prst="rect">
            <a:avLst/>
          </a:prstGeom>
          <a:noFill/>
        </p:spPr>
        <p:txBody>
          <a:bodyPr wrap="square" rtlCol="0">
            <a:spAutoFit/>
          </a:bodyPr>
          <a:lstStyle/>
          <a:p>
            <a:pPr algn="ctr"/>
            <a:r>
              <a:rPr lang="en-GB" sz="2800" dirty="0">
                <a:solidFill>
                  <a:schemeClr val="bg1"/>
                </a:solidFill>
                <a:latin typeface="Arial Black" panose="020B0A04020102020204" pitchFamily="34" charset="0"/>
              </a:rPr>
              <a:t>Disclaimer</a:t>
            </a:r>
          </a:p>
        </p:txBody>
      </p:sp>
      <p:grpSp>
        <p:nvGrpSpPr>
          <p:cNvPr id="7" name="Group 6">
            <a:extLst>
              <a:ext uri="{FF2B5EF4-FFF2-40B4-BE49-F238E27FC236}">
                <a16:creationId xmlns:a16="http://schemas.microsoft.com/office/drawing/2014/main" id="{28BF1DC7-ECE0-44B8-9B7B-2D0458B6A236}"/>
              </a:ext>
            </a:extLst>
          </p:cNvPr>
          <p:cNvGrpSpPr/>
          <p:nvPr/>
        </p:nvGrpSpPr>
        <p:grpSpPr>
          <a:xfrm>
            <a:off x="364646" y="66396"/>
            <a:ext cx="531999" cy="1034435"/>
            <a:chOff x="8375263" y="795756"/>
            <a:chExt cx="2186055" cy="3055444"/>
          </a:xfrm>
        </p:grpSpPr>
        <p:sp>
          <p:nvSpPr>
            <p:cNvPr id="8" name="Shape 82">
              <a:extLst>
                <a:ext uri="{FF2B5EF4-FFF2-40B4-BE49-F238E27FC236}">
                  <a16:creationId xmlns:a16="http://schemas.microsoft.com/office/drawing/2014/main" id="{1B2B9CEF-2FD3-4F8A-A3CB-AB7FE01B8B1C}"/>
                </a:ext>
              </a:extLst>
            </p:cNvPr>
            <p:cNvSpPr/>
            <p:nvPr/>
          </p:nvSpPr>
          <p:spPr>
            <a:xfrm>
              <a:off x="9548789" y="983816"/>
              <a:ext cx="820318" cy="2867383"/>
            </a:xfrm>
            <a:custGeom>
              <a:avLst/>
              <a:gdLst/>
              <a:ahLst/>
              <a:cxnLst/>
              <a:rect l="0" t="0" r="0" b="0"/>
              <a:pathLst>
                <a:path w="951611" h="3447161">
                  <a:moveTo>
                    <a:pt x="951611" y="0"/>
                  </a:moveTo>
                  <a:lnTo>
                    <a:pt x="0" y="3447161"/>
                  </a:lnTo>
                  <a:lnTo>
                    <a:pt x="0" y="902767"/>
                  </a:lnTo>
                  <a:lnTo>
                    <a:pt x="95161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83">
              <a:extLst>
                <a:ext uri="{FF2B5EF4-FFF2-40B4-BE49-F238E27FC236}">
                  <a16:creationId xmlns:a16="http://schemas.microsoft.com/office/drawing/2014/main" id="{FEDE0F13-2A48-46CB-9A75-CD6D53BAD107}"/>
                </a:ext>
              </a:extLst>
            </p:cNvPr>
            <p:cNvSpPr/>
            <p:nvPr/>
          </p:nvSpPr>
          <p:spPr>
            <a:xfrm>
              <a:off x="9548789" y="795756"/>
              <a:ext cx="1012529" cy="3055443"/>
            </a:xfrm>
            <a:custGeom>
              <a:avLst/>
              <a:gdLst/>
              <a:ahLst/>
              <a:cxnLst/>
              <a:rect l="0" t="0" r="0" b="0"/>
              <a:pathLst>
                <a:path w="1174559" h="3673221">
                  <a:moveTo>
                    <a:pt x="1174559" y="0"/>
                  </a:moveTo>
                  <a:lnTo>
                    <a:pt x="1174559" y="3673221"/>
                  </a:lnTo>
                  <a:lnTo>
                    <a:pt x="0" y="3673221"/>
                  </a:lnTo>
                  <a:lnTo>
                    <a:pt x="0" y="3673208"/>
                  </a:lnTo>
                  <a:lnTo>
                    <a:pt x="117455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85">
              <a:extLst>
                <a:ext uri="{FF2B5EF4-FFF2-40B4-BE49-F238E27FC236}">
                  <a16:creationId xmlns:a16="http://schemas.microsoft.com/office/drawing/2014/main" id="{AA6DB5E0-A9EE-4AA6-BE9C-ACB6D4771D3F}"/>
                </a:ext>
              </a:extLst>
            </p:cNvPr>
            <p:cNvSpPr/>
            <p:nvPr/>
          </p:nvSpPr>
          <p:spPr>
            <a:xfrm>
              <a:off x="8870302" y="2137003"/>
              <a:ext cx="579918" cy="1714197"/>
            </a:xfrm>
            <a:custGeom>
              <a:avLst/>
              <a:gdLst/>
              <a:ahLst/>
              <a:cxnLst/>
              <a:rect l="0" t="0" r="0" b="0"/>
              <a:pathLst>
                <a:path w="672465" h="2060816">
                  <a:moveTo>
                    <a:pt x="672465" y="0"/>
                  </a:moveTo>
                  <a:lnTo>
                    <a:pt x="672465" y="2060816"/>
                  </a:lnTo>
                  <a:lnTo>
                    <a:pt x="0" y="2060816"/>
                  </a:lnTo>
                  <a:lnTo>
                    <a:pt x="0" y="643483"/>
                  </a:lnTo>
                  <a:lnTo>
                    <a:pt x="67246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86">
              <a:extLst>
                <a:ext uri="{FF2B5EF4-FFF2-40B4-BE49-F238E27FC236}">
                  <a16:creationId xmlns:a16="http://schemas.microsoft.com/office/drawing/2014/main" id="{8DF61780-C449-4385-A035-E24800538D08}"/>
                </a:ext>
              </a:extLst>
            </p:cNvPr>
            <p:cNvSpPr/>
            <p:nvPr/>
          </p:nvSpPr>
          <p:spPr>
            <a:xfrm>
              <a:off x="8375263" y="3040324"/>
              <a:ext cx="397016" cy="810876"/>
            </a:xfrm>
            <a:custGeom>
              <a:avLst/>
              <a:gdLst/>
              <a:ahLst/>
              <a:cxnLst/>
              <a:rect l="0" t="0" r="0" b="0"/>
              <a:pathLst>
                <a:path w="460566" h="975220">
                  <a:moveTo>
                    <a:pt x="460566" y="0"/>
                  </a:moveTo>
                  <a:lnTo>
                    <a:pt x="460566" y="975220"/>
                  </a:lnTo>
                  <a:lnTo>
                    <a:pt x="0" y="975220"/>
                  </a:lnTo>
                  <a:lnTo>
                    <a:pt x="0" y="497116"/>
                  </a:lnTo>
                  <a:lnTo>
                    <a:pt x="46056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2" name="Rectangle 1">
            <a:extLst>
              <a:ext uri="{FF2B5EF4-FFF2-40B4-BE49-F238E27FC236}">
                <a16:creationId xmlns:a16="http://schemas.microsoft.com/office/drawing/2014/main" id="{81E3B020-EBEA-45B7-889E-7AA1D744AAD2}"/>
              </a:ext>
            </a:extLst>
          </p:cNvPr>
          <p:cNvSpPr/>
          <p:nvPr/>
        </p:nvSpPr>
        <p:spPr>
          <a:xfrm>
            <a:off x="3279935" y="4812786"/>
            <a:ext cx="6096000" cy="1107996"/>
          </a:xfrm>
          <a:prstGeom prst="rect">
            <a:avLst/>
          </a:prstGeom>
        </p:spPr>
        <p:txBody>
          <a:bodyPr>
            <a:spAutoFit/>
          </a:bodyPr>
          <a:lstStyle/>
          <a:p>
            <a:r>
              <a:rPr lang="en-US" sz="1200" dirty="0">
                <a:solidFill>
                  <a:srgbClr val="3D454A"/>
                </a:solidFill>
              </a:rPr>
              <a:t>The information and material contained in this Presentation, including text and graphics, is verified to the best of the author’s ability. It is intended for general guidance and information purposes and therefore, </a:t>
            </a:r>
            <a:r>
              <a:rPr lang="en-US" sz="1200" dirty="0" err="1">
                <a:solidFill>
                  <a:srgbClr val="3D454A"/>
                </a:solidFill>
              </a:rPr>
              <a:t>Imelum</a:t>
            </a:r>
            <a:r>
              <a:rPr lang="en-US" sz="1200" dirty="0">
                <a:solidFill>
                  <a:srgbClr val="3D454A"/>
                </a:solidFill>
              </a:rPr>
              <a:t> d.o.o. does not accept responsibility for any loss from reliance on it.</a:t>
            </a:r>
            <a:endParaRPr lang="en-GB" sz="1200" dirty="0">
              <a:solidFill>
                <a:srgbClr val="3D454A"/>
              </a:solidFill>
            </a:endParaRPr>
          </a:p>
          <a:p>
            <a:endParaRPr lang="en-GB" dirty="0">
              <a:solidFill>
                <a:srgbClr val="3D454A"/>
              </a:solidFill>
            </a:endParaRPr>
          </a:p>
        </p:txBody>
      </p:sp>
      <p:sp>
        <p:nvSpPr>
          <p:cNvPr id="15" name="Rectangle 14">
            <a:extLst>
              <a:ext uri="{FF2B5EF4-FFF2-40B4-BE49-F238E27FC236}">
                <a16:creationId xmlns:a16="http://schemas.microsoft.com/office/drawing/2014/main" id="{ECA5E640-3E90-4C31-834B-4FAF9A18B1C3}"/>
              </a:ext>
            </a:extLst>
          </p:cNvPr>
          <p:cNvSpPr/>
          <p:nvPr/>
        </p:nvSpPr>
        <p:spPr>
          <a:xfrm>
            <a:off x="3886200" y="2549427"/>
            <a:ext cx="4194110" cy="1200329"/>
          </a:xfrm>
          <a:prstGeom prst="rect">
            <a:avLst/>
          </a:prstGeom>
        </p:spPr>
        <p:txBody>
          <a:bodyPr wrap="square">
            <a:spAutoFit/>
          </a:bodyPr>
          <a:lstStyle/>
          <a:p>
            <a:r>
              <a:rPr lang="en-GB" dirty="0">
                <a:solidFill>
                  <a:srgbClr val="3D454A"/>
                </a:solidFill>
              </a:rPr>
              <a:t>Prepared by: </a:t>
            </a:r>
            <a:r>
              <a:rPr lang="en-GB" b="1" dirty="0">
                <a:solidFill>
                  <a:srgbClr val="3D454A"/>
                </a:solidFill>
              </a:rPr>
              <a:t>Goran Šaravanja</a:t>
            </a:r>
          </a:p>
          <a:p>
            <a:r>
              <a:rPr lang="en-GB" dirty="0">
                <a:solidFill>
                  <a:srgbClr val="3D454A"/>
                </a:solidFill>
              </a:rPr>
              <a:t>Contact: </a:t>
            </a:r>
            <a:r>
              <a:rPr lang="en-GB" b="1" dirty="0">
                <a:solidFill>
                  <a:srgbClr val="004070"/>
                </a:solidFill>
                <a:hlinkClick r:id="rId2">
                  <a:extLst>
                    <a:ext uri="{A12FA001-AC4F-418D-AE19-62706E023703}">
                      <ahyp:hlinkClr xmlns:ahyp="http://schemas.microsoft.com/office/drawing/2018/hyperlinkcolor" val="tx"/>
                    </a:ext>
                  </a:extLst>
                </a:hlinkClick>
              </a:rPr>
              <a:t>goran.saravanja@imelum.com</a:t>
            </a:r>
            <a:endParaRPr lang="en-GB" b="1" dirty="0">
              <a:solidFill>
                <a:srgbClr val="004070"/>
              </a:solidFill>
            </a:endParaRPr>
          </a:p>
          <a:p>
            <a:r>
              <a:rPr lang="en-GB" b="1" dirty="0">
                <a:solidFill>
                  <a:srgbClr val="3D454A"/>
                </a:solidFill>
              </a:rPr>
              <a:t>	</a:t>
            </a:r>
            <a:endParaRPr lang="en-GB" dirty="0">
              <a:solidFill>
                <a:srgbClr val="3D454A"/>
              </a:solidFill>
            </a:endParaRPr>
          </a:p>
        </p:txBody>
      </p:sp>
    </p:spTree>
    <p:extLst>
      <p:ext uri="{BB962C8B-B14F-4D97-AF65-F5344CB8AC3E}">
        <p14:creationId xmlns:p14="http://schemas.microsoft.com/office/powerpoint/2010/main" val="275820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05CBCE3-F46B-4C6F-B1EF-FB0AACB94817}"/>
              </a:ext>
            </a:extLst>
          </p:cNvPr>
          <p:cNvSpPr>
            <a:spLocks noGrp="1"/>
          </p:cNvSpPr>
          <p:nvPr>
            <p:ph type="subTitle" idx="1"/>
          </p:nvPr>
        </p:nvSpPr>
        <p:spPr/>
        <p:txBody>
          <a:bodyPr/>
          <a:lstStyle/>
          <a:p>
            <a:r>
              <a:rPr lang="hr-HR" dirty="0"/>
              <a:t>EU </a:t>
            </a:r>
            <a:r>
              <a:rPr lang="hr-HR" dirty="0" err="1"/>
              <a:t>Services</a:t>
            </a:r>
            <a:r>
              <a:rPr lang="hr-HR" dirty="0"/>
              <a:t>, PwC Croatia</a:t>
            </a:r>
          </a:p>
          <a:p>
            <a:endParaRPr lang="hr-HR" dirty="0"/>
          </a:p>
        </p:txBody>
      </p:sp>
      <p:sp>
        <p:nvSpPr>
          <p:cNvPr id="8" name="Google Shape;398;p69">
            <a:extLst>
              <a:ext uri="{FF2B5EF4-FFF2-40B4-BE49-F238E27FC236}">
                <a16:creationId xmlns:a16="http://schemas.microsoft.com/office/drawing/2014/main" id="{FDD2E375-89C3-4F1F-8570-5A65E683AFB1}"/>
              </a:ext>
            </a:extLst>
          </p:cNvPr>
          <p:cNvSpPr txBox="1">
            <a:spLocks/>
          </p:cNvSpPr>
          <p:nvPr/>
        </p:nvSpPr>
        <p:spPr>
          <a:xfrm>
            <a:off x="442914" y="914399"/>
            <a:ext cx="7418388" cy="208978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4400" b="0" i="0" u="none" strike="noStrike" cap="none">
                <a:solidFill>
                  <a:schemeClr val="bg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800" b="1" kern="0" dirty="0">
                <a:latin typeface="Georgia" panose="02040502050405020303" pitchFamily="18" charset="0"/>
              </a:rPr>
              <a:t>The future of EU funds in the Republic of Croatia</a:t>
            </a:r>
            <a:endParaRPr lang="en-US" sz="4800" b="1" kern="0" dirty="0"/>
          </a:p>
        </p:txBody>
      </p:sp>
      <p:sp>
        <p:nvSpPr>
          <p:cNvPr id="9" name="Google Shape;384;p66">
            <a:extLst>
              <a:ext uri="{FF2B5EF4-FFF2-40B4-BE49-F238E27FC236}">
                <a16:creationId xmlns:a16="http://schemas.microsoft.com/office/drawing/2014/main" id="{5F5C249F-9699-434D-905A-6F33B8171898}"/>
              </a:ext>
            </a:extLst>
          </p:cNvPr>
          <p:cNvSpPr txBox="1">
            <a:spLocks/>
          </p:cNvSpPr>
          <p:nvPr/>
        </p:nvSpPr>
        <p:spPr>
          <a:xfrm>
            <a:off x="609600" y="4069080"/>
            <a:ext cx="3674087" cy="548640"/>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600"/>
              <a:buFont typeface="Arial"/>
              <a:buNone/>
              <a:defRPr sz="1400" b="0" i="0" u="none" strike="noStrike" cap="none">
                <a:solidFill>
                  <a:schemeClr val="bg1"/>
                </a:solidFill>
                <a:latin typeface="Arial"/>
                <a:ea typeface="Arial"/>
                <a:cs typeface="Arial"/>
                <a:sym typeface="Arial"/>
              </a:defRPr>
            </a:lvl9pPr>
          </a:lstStyle>
          <a:p>
            <a:r>
              <a:rPr lang="hr-HR" sz="1500" kern="0" dirty="0"/>
              <a:t>Zagreb</a:t>
            </a:r>
            <a:r>
              <a:rPr lang="en-GB" sz="1500" kern="0" dirty="0"/>
              <a:t>, </a:t>
            </a:r>
            <a:r>
              <a:rPr lang="hr-HR" sz="1500" kern="0" dirty="0"/>
              <a:t>25 </a:t>
            </a:r>
            <a:r>
              <a:rPr lang="hr-HR" sz="1500" kern="0" dirty="0" err="1"/>
              <a:t>February</a:t>
            </a:r>
            <a:r>
              <a:rPr lang="hr-HR" sz="1500" kern="0" dirty="0"/>
              <a:t> </a:t>
            </a:r>
            <a:r>
              <a:rPr lang="en-GB" sz="1500" kern="0" dirty="0"/>
              <a:t>20</a:t>
            </a:r>
            <a:r>
              <a:rPr lang="hr-HR" sz="1500" kern="0" dirty="0"/>
              <a:t>21</a:t>
            </a:r>
            <a:r>
              <a:rPr lang="en-GB" sz="1500" kern="0" dirty="0"/>
              <a:t>.</a:t>
            </a:r>
          </a:p>
          <a:p>
            <a:endParaRPr lang="en-GB" sz="1500" kern="0" dirty="0"/>
          </a:p>
        </p:txBody>
      </p:sp>
      <p:pic>
        <p:nvPicPr>
          <p:cNvPr id="10" name="Picture 9">
            <a:extLst>
              <a:ext uri="{FF2B5EF4-FFF2-40B4-BE49-F238E27FC236}">
                <a16:creationId xmlns:a16="http://schemas.microsoft.com/office/drawing/2014/main" id="{4106777F-05D1-49B0-B7CC-8CBAD87173D3}"/>
              </a:ext>
            </a:extLst>
          </p:cNvPr>
          <p:cNvPicPr>
            <a:picLocks noChangeAspect="1"/>
          </p:cNvPicPr>
          <p:nvPr/>
        </p:nvPicPr>
        <p:blipFill>
          <a:blip r:embed="rId3"/>
          <a:stretch>
            <a:fillRect/>
          </a:stretch>
        </p:blipFill>
        <p:spPr>
          <a:xfrm>
            <a:off x="4498007" y="5469897"/>
            <a:ext cx="3363295" cy="947407"/>
          </a:xfrm>
          <a:prstGeom prst="rect">
            <a:avLst/>
          </a:prstGeom>
        </p:spPr>
      </p:pic>
    </p:spTree>
    <p:extLst>
      <p:ext uri="{BB962C8B-B14F-4D97-AF65-F5344CB8AC3E}">
        <p14:creationId xmlns:p14="http://schemas.microsoft.com/office/powerpoint/2010/main" val="1735184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ACFFB7C-F26C-462F-8A93-8AB6D8DD1128}"/>
              </a:ext>
            </a:extLst>
          </p:cNvPr>
          <p:cNvSpPr/>
          <p:nvPr/>
        </p:nvSpPr>
        <p:spPr>
          <a:xfrm>
            <a:off x="0" y="297951"/>
            <a:ext cx="10253609"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8C09AC68-B9DE-435D-A5F6-D9C9C46C2701}"/>
              </a:ext>
            </a:extLst>
          </p:cNvPr>
          <p:cNvSpPr>
            <a:spLocks noGrp="1"/>
          </p:cNvSpPr>
          <p:nvPr>
            <p:ph type="sldNum" idx="12"/>
          </p:nvPr>
        </p:nvSpPr>
        <p:spPr>
          <a:xfrm>
            <a:off x="8228537" y="6492240"/>
            <a:ext cx="3530600" cy="137160"/>
          </a:xfrm>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8</a:t>
            </a:fld>
            <a:endParaRPr lang="en-GB" dirty="0"/>
          </a:p>
        </p:txBody>
      </p:sp>
      <p:sp>
        <p:nvSpPr>
          <p:cNvPr id="4" name="Google Shape;398;p69">
            <a:extLst>
              <a:ext uri="{FF2B5EF4-FFF2-40B4-BE49-F238E27FC236}">
                <a16:creationId xmlns:a16="http://schemas.microsoft.com/office/drawing/2014/main" id="{E8F79FF7-781A-40AA-A667-13262E2D84F9}"/>
              </a:ext>
            </a:extLst>
          </p:cNvPr>
          <p:cNvSpPr txBox="1">
            <a:spLocks/>
          </p:cNvSpPr>
          <p:nvPr/>
        </p:nvSpPr>
        <p:spPr>
          <a:xfrm>
            <a:off x="442913" y="376142"/>
            <a:ext cx="741838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hr-HR" sz="3000" b="1" kern="0" dirty="0">
                <a:solidFill>
                  <a:srgbClr val="464646"/>
                </a:solidFill>
                <a:latin typeface="Georgia"/>
                <a:ea typeface="Georgia"/>
                <a:cs typeface="Georgia"/>
                <a:sym typeface="Georgia"/>
              </a:rPr>
              <a:t>EU </a:t>
            </a:r>
            <a:r>
              <a:rPr lang="hr-HR" sz="3000" b="1" kern="0" dirty="0" err="1">
                <a:solidFill>
                  <a:srgbClr val="464646"/>
                </a:solidFill>
                <a:latin typeface="Georgia"/>
                <a:ea typeface="Georgia"/>
                <a:cs typeface="Georgia"/>
                <a:sym typeface="Georgia"/>
              </a:rPr>
              <a:t>Services</a:t>
            </a:r>
            <a:r>
              <a:rPr lang="hr-HR" sz="3000" b="1" kern="0" dirty="0">
                <a:solidFill>
                  <a:srgbClr val="464646"/>
                </a:solidFill>
                <a:latin typeface="Georgia"/>
                <a:ea typeface="Georgia"/>
                <a:cs typeface="Georgia"/>
                <a:sym typeface="Georgia"/>
              </a:rPr>
              <a:t> – </a:t>
            </a:r>
            <a:r>
              <a:rPr lang="hr-HR" sz="3000" b="1" kern="0" dirty="0" err="1">
                <a:solidFill>
                  <a:srgbClr val="464646"/>
                </a:solidFill>
                <a:latin typeface="Georgia"/>
                <a:ea typeface="Georgia"/>
                <a:cs typeface="Georgia"/>
                <a:sym typeface="Georgia"/>
              </a:rPr>
              <a:t>Private</a:t>
            </a:r>
            <a:r>
              <a:rPr lang="hr-HR" sz="3000" b="1" kern="0" dirty="0">
                <a:solidFill>
                  <a:srgbClr val="464646"/>
                </a:solidFill>
                <a:latin typeface="Georgia"/>
                <a:ea typeface="Georgia"/>
                <a:cs typeface="Georgia"/>
                <a:sym typeface="Georgia"/>
              </a:rPr>
              <a:t> &amp; </a:t>
            </a:r>
            <a:r>
              <a:rPr lang="hr-HR" sz="3000" b="1" kern="0" dirty="0" err="1">
                <a:solidFill>
                  <a:srgbClr val="464646"/>
                </a:solidFill>
                <a:latin typeface="Georgia"/>
                <a:ea typeface="Georgia"/>
                <a:cs typeface="Georgia"/>
                <a:sym typeface="Georgia"/>
              </a:rPr>
              <a:t>Public</a:t>
            </a:r>
            <a:r>
              <a:rPr lang="hr-HR" sz="3000" b="1" kern="0" dirty="0">
                <a:solidFill>
                  <a:srgbClr val="464646"/>
                </a:solidFill>
                <a:latin typeface="Georgia"/>
                <a:ea typeface="Georgia"/>
                <a:cs typeface="Georgia"/>
                <a:sym typeface="Georgia"/>
              </a:rPr>
              <a:t> </a:t>
            </a:r>
            <a:r>
              <a:rPr lang="hr-HR" sz="3000" b="1" kern="0" dirty="0" err="1">
                <a:solidFill>
                  <a:srgbClr val="464646"/>
                </a:solidFill>
                <a:latin typeface="Georgia"/>
                <a:ea typeface="Georgia"/>
                <a:cs typeface="Georgia"/>
                <a:sym typeface="Georgia"/>
              </a:rPr>
              <a:t>sector</a:t>
            </a:r>
            <a:endParaRPr kumimoji="0" lang="en-US" sz="3000" b="1" i="0" u="none" strike="noStrike" kern="0" cap="none" spc="0" normalizeH="0" baseline="0" noProof="0" dirty="0">
              <a:ln>
                <a:noFill/>
              </a:ln>
              <a:solidFill>
                <a:srgbClr val="464646"/>
              </a:solidFill>
              <a:effectLst/>
              <a:uLnTx/>
              <a:uFillTx/>
              <a:latin typeface="Georgia"/>
              <a:ea typeface="Georgia"/>
              <a:cs typeface="Georgia"/>
              <a:sym typeface="Georgia"/>
            </a:endParaRPr>
          </a:p>
        </p:txBody>
      </p:sp>
      <p:grpSp>
        <p:nvGrpSpPr>
          <p:cNvPr id="5" name="Group 4">
            <a:extLst>
              <a:ext uri="{FF2B5EF4-FFF2-40B4-BE49-F238E27FC236}">
                <a16:creationId xmlns:a16="http://schemas.microsoft.com/office/drawing/2014/main" id="{141A877D-315C-410F-BC56-78C6BFA9349D}"/>
              </a:ext>
            </a:extLst>
          </p:cNvPr>
          <p:cNvGrpSpPr/>
          <p:nvPr/>
        </p:nvGrpSpPr>
        <p:grpSpPr>
          <a:xfrm>
            <a:off x="442913" y="1606964"/>
            <a:ext cx="9810696" cy="4438074"/>
            <a:chOff x="550410" y="1196409"/>
            <a:chExt cx="11304812" cy="4918765"/>
          </a:xfrm>
        </p:grpSpPr>
        <p:grpSp>
          <p:nvGrpSpPr>
            <p:cNvPr id="6" name="Group 120">
              <a:extLst>
                <a:ext uri="{FF2B5EF4-FFF2-40B4-BE49-F238E27FC236}">
                  <a16:creationId xmlns:a16="http://schemas.microsoft.com/office/drawing/2014/main" id="{15695DAF-8992-4839-BCDF-FBCEFDFF62F2}"/>
                </a:ext>
              </a:extLst>
            </p:cNvPr>
            <p:cNvGrpSpPr/>
            <p:nvPr/>
          </p:nvGrpSpPr>
          <p:grpSpPr>
            <a:xfrm>
              <a:off x="4153528" y="1494771"/>
              <a:ext cx="3901547" cy="3901546"/>
              <a:chOff x="6389118" y="3569518"/>
              <a:chExt cx="1560512" cy="1439863"/>
            </a:xfrm>
            <a:solidFill>
              <a:schemeClr val="tx2"/>
            </a:solidFill>
          </p:grpSpPr>
          <p:sp>
            <p:nvSpPr>
              <p:cNvPr id="21" name="Freeform 26">
                <a:extLst>
                  <a:ext uri="{FF2B5EF4-FFF2-40B4-BE49-F238E27FC236}">
                    <a16:creationId xmlns:a16="http://schemas.microsoft.com/office/drawing/2014/main" id="{5F6AF056-0B71-4D46-9202-E0CCF7C01292}"/>
                  </a:ext>
                </a:extLst>
              </p:cNvPr>
              <p:cNvSpPr>
                <a:spLocks/>
              </p:cNvSpPr>
              <p:nvPr/>
            </p:nvSpPr>
            <p:spPr bwMode="gray">
              <a:xfrm>
                <a:off x="6389118" y="4082281"/>
                <a:ext cx="455612" cy="779462"/>
              </a:xfrm>
              <a:custGeom>
                <a:avLst/>
                <a:gdLst>
                  <a:gd name="T0" fmla="*/ 731198715 w 171"/>
                  <a:gd name="T1" fmla="*/ 175334700 h 317"/>
                  <a:gd name="T2" fmla="*/ 92286750 w 171"/>
                  <a:gd name="T3" fmla="*/ 0 h 317"/>
                  <a:gd name="T4" fmla="*/ 0 w 171"/>
                  <a:gd name="T5" fmla="*/ 507867399 h 317"/>
                  <a:gd name="T6" fmla="*/ 816387471 w 171"/>
                  <a:gd name="T7" fmla="*/ 1916596121 h 317"/>
                  <a:gd name="T8" fmla="*/ 1213931447 w 171"/>
                  <a:gd name="T9" fmla="*/ 1451050941 h 317"/>
                  <a:gd name="T10" fmla="*/ 731198715 w 171"/>
                  <a:gd name="T11" fmla="*/ 175334700 h 317"/>
                  <a:gd name="T12" fmla="*/ 0 60000 65536"/>
                  <a:gd name="T13" fmla="*/ 0 60000 65536"/>
                  <a:gd name="T14" fmla="*/ 0 60000 65536"/>
                  <a:gd name="T15" fmla="*/ 0 60000 65536"/>
                  <a:gd name="T16" fmla="*/ 0 60000 65536"/>
                  <a:gd name="T17" fmla="*/ 0 60000 65536"/>
                  <a:gd name="T18" fmla="*/ 0 w 171"/>
                  <a:gd name="T19" fmla="*/ 0 h 317"/>
                  <a:gd name="T20" fmla="*/ 171 w 171"/>
                  <a:gd name="T21" fmla="*/ 317 h 317"/>
                </a:gdLst>
                <a:ahLst/>
                <a:cxnLst>
                  <a:cxn ang="T12">
                    <a:pos x="T0" y="T1"/>
                  </a:cxn>
                  <a:cxn ang="T13">
                    <a:pos x="T2" y="T3"/>
                  </a:cxn>
                  <a:cxn ang="T14">
                    <a:pos x="T4" y="T5"/>
                  </a:cxn>
                  <a:cxn ang="T15">
                    <a:pos x="T6" y="T7"/>
                  </a:cxn>
                  <a:cxn ang="T16">
                    <a:pos x="T8" y="T9"/>
                  </a:cxn>
                  <a:cxn ang="T17">
                    <a:pos x="T10" y="T11"/>
                  </a:cxn>
                </a:cxnLst>
                <a:rect l="T18" t="T19" r="T20" b="T21"/>
                <a:pathLst>
                  <a:path w="171" h="317">
                    <a:moveTo>
                      <a:pt x="103" y="29"/>
                    </a:moveTo>
                    <a:cubicBezTo>
                      <a:pt x="13" y="0"/>
                      <a:pt x="13" y="0"/>
                      <a:pt x="13" y="0"/>
                    </a:cubicBezTo>
                    <a:cubicBezTo>
                      <a:pt x="5" y="27"/>
                      <a:pt x="0" y="55"/>
                      <a:pt x="0" y="84"/>
                    </a:cubicBezTo>
                    <a:cubicBezTo>
                      <a:pt x="0" y="179"/>
                      <a:pt x="45" y="263"/>
                      <a:pt x="115" y="317"/>
                    </a:cubicBezTo>
                    <a:cubicBezTo>
                      <a:pt x="171" y="240"/>
                      <a:pt x="171" y="240"/>
                      <a:pt x="171" y="240"/>
                    </a:cubicBezTo>
                    <a:cubicBezTo>
                      <a:pt x="107" y="190"/>
                      <a:pt x="81" y="106"/>
                      <a:pt x="103" y="29"/>
                    </a:cubicBezTo>
                    <a:close/>
                  </a:path>
                </a:pathLst>
              </a:custGeom>
              <a:solidFill>
                <a:schemeClr val="tx2"/>
              </a:solidFill>
              <a:ln w="9525">
                <a:noFill/>
                <a:miter lim="800000"/>
                <a:headEnd/>
                <a:tailEnd/>
              </a:ln>
            </p:spPr>
            <p:txBody>
              <a:bodyPr/>
              <a:lstStyle/>
              <a:p>
                <a:pPr defTabSz="586376">
                  <a:defRPr/>
                </a:pPr>
                <a:endParaRPr lang="en-GB" sz="900" kern="0" dirty="0">
                  <a:solidFill>
                    <a:schemeClr val="bg2"/>
                  </a:solidFill>
                </a:endParaRPr>
              </a:p>
            </p:txBody>
          </p:sp>
          <p:sp>
            <p:nvSpPr>
              <p:cNvPr id="22" name="Freeform 27">
                <a:extLst>
                  <a:ext uri="{FF2B5EF4-FFF2-40B4-BE49-F238E27FC236}">
                    <a16:creationId xmlns:a16="http://schemas.microsoft.com/office/drawing/2014/main" id="{DEB8A370-E61A-4640-BD01-FFDFAF80CFB0}"/>
                  </a:ext>
                </a:extLst>
              </p:cNvPr>
              <p:cNvSpPr>
                <a:spLocks/>
              </p:cNvSpPr>
              <p:nvPr/>
            </p:nvSpPr>
            <p:spPr bwMode="gray">
              <a:xfrm>
                <a:off x="6728843" y="4695056"/>
                <a:ext cx="884237" cy="314325"/>
              </a:xfrm>
              <a:custGeom>
                <a:avLst/>
                <a:gdLst>
                  <a:gd name="T0" fmla="*/ 472416223 w 333"/>
                  <a:gd name="T1" fmla="*/ 42212864 h 128"/>
                  <a:gd name="T2" fmla="*/ 394855655 w 333"/>
                  <a:gd name="T3" fmla="*/ 0 h 128"/>
                  <a:gd name="T4" fmla="*/ 0 w 333"/>
                  <a:gd name="T5" fmla="*/ 458300519 h 128"/>
                  <a:gd name="T6" fmla="*/ 1170461499 w 333"/>
                  <a:gd name="T7" fmla="*/ 771876545 h 128"/>
                  <a:gd name="T8" fmla="*/ 2147483647 w 333"/>
                  <a:gd name="T9" fmla="*/ 458300519 h 128"/>
                  <a:gd name="T10" fmla="*/ 1953120159 w 333"/>
                  <a:gd name="T11" fmla="*/ 0 h 128"/>
                  <a:gd name="T12" fmla="*/ 472416223 w 333"/>
                  <a:gd name="T13" fmla="*/ 42212864 h 128"/>
                  <a:gd name="T14" fmla="*/ 0 60000 65536"/>
                  <a:gd name="T15" fmla="*/ 0 60000 65536"/>
                  <a:gd name="T16" fmla="*/ 0 60000 65536"/>
                  <a:gd name="T17" fmla="*/ 0 60000 65536"/>
                  <a:gd name="T18" fmla="*/ 0 60000 65536"/>
                  <a:gd name="T19" fmla="*/ 0 60000 65536"/>
                  <a:gd name="T20" fmla="*/ 0 60000 65536"/>
                  <a:gd name="T21" fmla="*/ 0 w 333"/>
                  <a:gd name="T22" fmla="*/ 0 h 128"/>
                  <a:gd name="T23" fmla="*/ 333 w 333"/>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 h="128">
                    <a:moveTo>
                      <a:pt x="67" y="7"/>
                    </a:moveTo>
                    <a:cubicBezTo>
                      <a:pt x="63" y="5"/>
                      <a:pt x="59" y="2"/>
                      <a:pt x="56" y="0"/>
                    </a:cubicBezTo>
                    <a:cubicBezTo>
                      <a:pt x="0" y="76"/>
                      <a:pt x="0" y="76"/>
                      <a:pt x="0" y="76"/>
                    </a:cubicBezTo>
                    <a:cubicBezTo>
                      <a:pt x="47" y="109"/>
                      <a:pt x="105" y="128"/>
                      <a:pt x="166" y="128"/>
                    </a:cubicBezTo>
                    <a:cubicBezTo>
                      <a:pt x="228" y="128"/>
                      <a:pt x="286" y="109"/>
                      <a:pt x="333" y="76"/>
                    </a:cubicBezTo>
                    <a:cubicBezTo>
                      <a:pt x="277" y="0"/>
                      <a:pt x="277" y="0"/>
                      <a:pt x="277" y="0"/>
                    </a:cubicBezTo>
                    <a:cubicBezTo>
                      <a:pt x="216" y="41"/>
                      <a:pt x="135" y="46"/>
                      <a:pt x="67" y="7"/>
                    </a:cubicBezTo>
                    <a:close/>
                  </a:path>
                </a:pathLst>
              </a:custGeom>
              <a:solidFill>
                <a:schemeClr val="accent1"/>
              </a:solidFill>
              <a:ln w="9525">
                <a:noFill/>
                <a:miter lim="800000"/>
                <a:headEnd/>
                <a:tailEnd/>
              </a:ln>
            </p:spPr>
            <p:txBody>
              <a:bodyPr/>
              <a:lstStyle/>
              <a:p>
                <a:pPr defTabSz="586376">
                  <a:defRPr/>
                </a:pPr>
                <a:endParaRPr lang="en-GB" sz="900" kern="0" dirty="0">
                  <a:solidFill>
                    <a:schemeClr val="bg2"/>
                  </a:solidFill>
                </a:endParaRPr>
              </a:p>
            </p:txBody>
          </p:sp>
          <p:sp>
            <p:nvSpPr>
              <p:cNvPr id="23" name="Freeform 33">
                <a:extLst>
                  <a:ext uri="{FF2B5EF4-FFF2-40B4-BE49-F238E27FC236}">
                    <a16:creationId xmlns:a16="http://schemas.microsoft.com/office/drawing/2014/main" id="{DEE8D18F-21CD-4FAA-84E4-993E23244756}"/>
                  </a:ext>
                </a:extLst>
              </p:cNvPr>
              <p:cNvSpPr>
                <a:spLocks/>
              </p:cNvSpPr>
              <p:nvPr/>
            </p:nvSpPr>
            <p:spPr bwMode="gray">
              <a:xfrm>
                <a:off x="7497193" y="4082281"/>
                <a:ext cx="452437" cy="779462"/>
              </a:xfrm>
              <a:custGeom>
                <a:avLst/>
                <a:gdLst>
                  <a:gd name="T0" fmla="*/ 1119116157 w 170"/>
                  <a:gd name="T1" fmla="*/ 0 h 317"/>
                  <a:gd name="T2" fmla="*/ 481645794 w 170"/>
                  <a:gd name="T3" fmla="*/ 175334700 h 317"/>
                  <a:gd name="T4" fmla="*/ 347067043 w 170"/>
                  <a:gd name="T5" fmla="*/ 1106425290 h 317"/>
                  <a:gd name="T6" fmla="*/ 0 w 170"/>
                  <a:gd name="T7" fmla="*/ 1451050941 h 317"/>
                  <a:gd name="T8" fmla="*/ 389566913 w 170"/>
                  <a:gd name="T9" fmla="*/ 1916596121 h 317"/>
                  <a:gd name="T10" fmla="*/ 1204113071 w 170"/>
                  <a:gd name="T11" fmla="*/ 507867399 h 317"/>
                  <a:gd name="T12" fmla="*/ 1119116157 w 170"/>
                  <a:gd name="T13" fmla="*/ 0 h 317"/>
                  <a:gd name="T14" fmla="*/ 0 60000 65536"/>
                  <a:gd name="T15" fmla="*/ 0 60000 65536"/>
                  <a:gd name="T16" fmla="*/ 0 60000 65536"/>
                  <a:gd name="T17" fmla="*/ 0 60000 65536"/>
                  <a:gd name="T18" fmla="*/ 0 60000 65536"/>
                  <a:gd name="T19" fmla="*/ 0 60000 65536"/>
                  <a:gd name="T20" fmla="*/ 0 60000 65536"/>
                  <a:gd name="T21" fmla="*/ 0 w 170"/>
                  <a:gd name="T22" fmla="*/ 0 h 317"/>
                  <a:gd name="T23" fmla="*/ 170 w 170"/>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317">
                    <a:moveTo>
                      <a:pt x="158" y="0"/>
                    </a:moveTo>
                    <a:cubicBezTo>
                      <a:pt x="68" y="29"/>
                      <a:pt x="68" y="29"/>
                      <a:pt x="68" y="29"/>
                    </a:cubicBezTo>
                    <a:cubicBezTo>
                      <a:pt x="82" y="79"/>
                      <a:pt x="77" y="135"/>
                      <a:pt x="49" y="183"/>
                    </a:cubicBezTo>
                    <a:cubicBezTo>
                      <a:pt x="36" y="206"/>
                      <a:pt x="19" y="225"/>
                      <a:pt x="0" y="240"/>
                    </a:cubicBezTo>
                    <a:cubicBezTo>
                      <a:pt x="55" y="317"/>
                      <a:pt x="55" y="317"/>
                      <a:pt x="55" y="317"/>
                    </a:cubicBezTo>
                    <a:cubicBezTo>
                      <a:pt x="125" y="263"/>
                      <a:pt x="170" y="179"/>
                      <a:pt x="170" y="84"/>
                    </a:cubicBezTo>
                    <a:cubicBezTo>
                      <a:pt x="170" y="55"/>
                      <a:pt x="166" y="27"/>
                      <a:pt x="158" y="0"/>
                    </a:cubicBezTo>
                    <a:close/>
                  </a:path>
                </a:pathLst>
              </a:custGeom>
              <a:solidFill>
                <a:schemeClr val="accent4"/>
              </a:solidFill>
              <a:ln w="9525">
                <a:noFill/>
                <a:miter lim="800000"/>
                <a:headEnd/>
                <a:tailEnd/>
              </a:ln>
            </p:spPr>
            <p:txBody>
              <a:bodyPr/>
              <a:lstStyle/>
              <a:p>
                <a:pPr defTabSz="586376">
                  <a:defRPr/>
                </a:pPr>
                <a:endParaRPr lang="en-GB" sz="900" kern="0" dirty="0">
                  <a:solidFill>
                    <a:schemeClr val="bg2"/>
                  </a:solidFill>
                </a:endParaRPr>
              </a:p>
            </p:txBody>
          </p:sp>
          <p:sp>
            <p:nvSpPr>
              <p:cNvPr id="24" name="Freeform 34">
                <a:extLst>
                  <a:ext uri="{FF2B5EF4-FFF2-40B4-BE49-F238E27FC236}">
                    <a16:creationId xmlns:a16="http://schemas.microsoft.com/office/drawing/2014/main" id="{53EA0267-FDE0-4520-B9D6-37F1631743B1}"/>
                  </a:ext>
                </a:extLst>
              </p:cNvPr>
              <p:cNvSpPr>
                <a:spLocks/>
              </p:cNvSpPr>
              <p:nvPr/>
            </p:nvSpPr>
            <p:spPr bwMode="gray">
              <a:xfrm>
                <a:off x="6433568" y="3569518"/>
                <a:ext cx="717550" cy="552450"/>
              </a:xfrm>
              <a:custGeom>
                <a:avLst/>
                <a:gdLst>
                  <a:gd name="T0" fmla="*/ 1914044417 w 269"/>
                  <a:gd name="T1" fmla="*/ 572723685 h 225"/>
                  <a:gd name="T2" fmla="*/ 1914044417 w 269"/>
                  <a:gd name="T3" fmla="*/ 0 h 225"/>
                  <a:gd name="T4" fmla="*/ 0 w 269"/>
                  <a:gd name="T5" fmla="*/ 1175589035 h 225"/>
                  <a:gd name="T6" fmla="*/ 640385243 w 269"/>
                  <a:gd name="T7" fmla="*/ 1356449146 h 225"/>
                  <a:gd name="T8" fmla="*/ 747118923 w 269"/>
                  <a:gd name="T9" fmla="*/ 1169561193 h 225"/>
                  <a:gd name="T10" fmla="*/ 1914044417 w 269"/>
                  <a:gd name="T11" fmla="*/ 572723685 h 225"/>
                  <a:gd name="T12" fmla="*/ 0 60000 65536"/>
                  <a:gd name="T13" fmla="*/ 0 60000 65536"/>
                  <a:gd name="T14" fmla="*/ 0 60000 65536"/>
                  <a:gd name="T15" fmla="*/ 0 60000 65536"/>
                  <a:gd name="T16" fmla="*/ 0 60000 65536"/>
                  <a:gd name="T17" fmla="*/ 0 60000 65536"/>
                  <a:gd name="T18" fmla="*/ 0 w 269"/>
                  <a:gd name="T19" fmla="*/ 0 h 225"/>
                  <a:gd name="T20" fmla="*/ 269 w 269"/>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269" h="225">
                    <a:moveTo>
                      <a:pt x="269" y="95"/>
                    </a:moveTo>
                    <a:cubicBezTo>
                      <a:pt x="269" y="0"/>
                      <a:pt x="269" y="0"/>
                      <a:pt x="269" y="0"/>
                    </a:cubicBezTo>
                    <a:cubicBezTo>
                      <a:pt x="145" y="3"/>
                      <a:pt x="40" y="84"/>
                      <a:pt x="0" y="195"/>
                    </a:cubicBezTo>
                    <a:cubicBezTo>
                      <a:pt x="90" y="225"/>
                      <a:pt x="90" y="225"/>
                      <a:pt x="90" y="225"/>
                    </a:cubicBezTo>
                    <a:cubicBezTo>
                      <a:pt x="94" y="214"/>
                      <a:pt x="99" y="204"/>
                      <a:pt x="105" y="194"/>
                    </a:cubicBezTo>
                    <a:cubicBezTo>
                      <a:pt x="140" y="132"/>
                      <a:pt x="203" y="97"/>
                      <a:pt x="269" y="95"/>
                    </a:cubicBezTo>
                    <a:close/>
                  </a:path>
                </a:pathLst>
              </a:custGeom>
              <a:solidFill>
                <a:schemeClr val="accent3"/>
              </a:solidFill>
              <a:ln w="9525">
                <a:noFill/>
                <a:miter lim="800000"/>
                <a:headEnd/>
                <a:tailEnd/>
              </a:ln>
            </p:spPr>
            <p:txBody>
              <a:bodyPr/>
              <a:lstStyle/>
              <a:p>
                <a:pPr defTabSz="586376">
                  <a:defRPr/>
                </a:pPr>
                <a:endParaRPr lang="en-GB" sz="900" kern="0" dirty="0">
                  <a:solidFill>
                    <a:schemeClr val="bg2"/>
                  </a:solidFill>
                </a:endParaRPr>
              </a:p>
            </p:txBody>
          </p:sp>
          <p:sp>
            <p:nvSpPr>
              <p:cNvPr id="25" name="Freeform 35">
                <a:extLst>
                  <a:ext uri="{FF2B5EF4-FFF2-40B4-BE49-F238E27FC236}">
                    <a16:creationId xmlns:a16="http://schemas.microsoft.com/office/drawing/2014/main" id="{94CD2860-E6AD-4454-B519-AD28E6C5A501}"/>
                  </a:ext>
                </a:extLst>
              </p:cNvPr>
              <p:cNvSpPr>
                <a:spLocks/>
              </p:cNvSpPr>
              <p:nvPr/>
            </p:nvSpPr>
            <p:spPr bwMode="gray">
              <a:xfrm>
                <a:off x="7190805" y="3569518"/>
                <a:ext cx="715963" cy="552450"/>
              </a:xfrm>
              <a:custGeom>
                <a:avLst/>
                <a:gdLst>
                  <a:gd name="T0" fmla="*/ 1268028785 w 269"/>
                  <a:gd name="T1" fmla="*/ 1356449146 h 225"/>
                  <a:gd name="T2" fmla="*/ 1905587226 w 269"/>
                  <a:gd name="T3" fmla="*/ 1181616876 h 225"/>
                  <a:gd name="T4" fmla="*/ 0 w 269"/>
                  <a:gd name="T5" fmla="*/ 0 h 225"/>
                  <a:gd name="T6" fmla="*/ 0 w 269"/>
                  <a:gd name="T7" fmla="*/ 572723685 h 225"/>
                  <a:gd name="T8" fmla="*/ 651725819 w 269"/>
                  <a:gd name="T9" fmla="*/ 729467366 h 225"/>
                  <a:gd name="T10" fmla="*/ 1268028785 w 269"/>
                  <a:gd name="T11" fmla="*/ 1356449146 h 225"/>
                  <a:gd name="T12" fmla="*/ 0 60000 65536"/>
                  <a:gd name="T13" fmla="*/ 0 60000 65536"/>
                  <a:gd name="T14" fmla="*/ 0 60000 65536"/>
                  <a:gd name="T15" fmla="*/ 0 60000 65536"/>
                  <a:gd name="T16" fmla="*/ 0 60000 65536"/>
                  <a:gd name="T17" fmla="*/ 0 60000 65536"/>
                  <a:gd name="T18" fmla="*/ 0 w 269"/>
                  <a:gd name="T19" fmla="*/ 0 h 225"/>
                  <a:gd name="T20" fmla="*/ 269 w 269"/>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269" h="225">
                    <a:moveTo>
                      <a:pt x="179" y="225"/>
                    </a:moveTo>
                    <a:cubicBezTo>
                      <a:pt x="269" y="196"/>
                      <a:pt x="269" y="196"/>
                      <a:pt x="269" y="196"/>
                    </a:cubicBezTo>
                    <a:cubicBezTo>
                      <a:pt x="229" y="84"/>
                      <a:pt x="124" y="3"/>
                      <a:pt x="0" y="0"/>
                    </a:cubicBezTo>
                    <a:cubicBezTo>
                      <a:pt x="0" y="95"/>
                      <a:pt x="0" y="95"/>
                      <a:pt x="0" y="95"/>
                    </a:cubicBezTo>
                    <a:cubicBezTo>
                      <a:pt x="31" y="96"/>
                      <a:pt x="63" y="104"/>
                      <a:pt x="92" y="121"/>
                    </a:cubicBezTo>
                    <a:cubicBezTo>
                      <a:pt x="134" y="145"/>
                      <a:pt x="163" y="183"/>
                      <a:pt x="179" y="225"/>
                    </a:cubicBezTo>
                    <a:close/>
                  </a:path>
                </a:pathLst>
              </a:custGeom>
              <a:solidFill>
                <a:schemeClr val="accent5"/>
              </a:solidFill>
              <a:ln w="9525">
                <a:noFill/>
                <a:miter lim="800000"/>
                <a:headEnd/>
                <a:tailEnd/>
              </a:ln>
            </p:spPr>
            <p:txBody>
              <a:bodyPr/>
              <a:lstStyle/>
              <a:p>
                <a:pPr defTabSz="586376">
                  <a:defRPr/>
                </a:pPr>
                <a:endParaRPr lang="en-GB" sz="900" kern="0" dirty="0">
                  <a:solidFill>
                    <a:schemeClr val="bg2"/>
                  </a:solidFill>
                </a:endParaRPr>
              </a:p>
            </p:txBody>
          </p:sp>
        </p:grpSp>
        <p:sp>
          <p:nvSpPr>
            <p:cNvPr id="7" name="Rectangle 6">
              <a:extLst>
                <a:ext uri="{FF2B5EF4-FFF2-40B4-BE49-F238E27FC236}">
                  <a16:creationId xmlns:a16="http://schemas.microsoft.com/office/drawing/2014/main" id="{533C2D80-77A7-4A93-A78E-72AF45F2DDBD}"/>
                </a:ext>
              </a:extLst>
            </p:cNvPr>
            <p:cNvSpPr>
              <a:spLocks noChangeArrowheads="1"/>
            </p:cNvSpPr>
            <p:nvPr/>
          </p:nvSpPr>
          <p:spPr bwMode="auto">
            <a:xfrm>
              <a:off x="8133321" y="1302908"/>
              <a:ext cx="3701952" cy="12280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512062" eaLnBrk="0" hangingPunct="0">
                <a:spcAft>
                  <a:spcPts val="128"/>
                </a:spcAft>
                <a:defRPr/>
              </a:pPr>
              <a:r>
                <a:rPr lang="en-GB" sz="1200" kern="0" dirty="0">
                  <a:cs typeface="Arial" charset="0"/>
                </a:rPr>
                <a:t>Preparing investment studies, business plans, application forms etc. Collecting all necessary documentation for the application, management of project partners (if there are any), project budget formulation and aligning the project proposal with European strategies and policies.</a:t>
              </a:r>
            </a:p>
          </p:txBody>
        </p:sp>
        <p:sp>
          <p:nvSpPr>
            <p:cNvPr id="8" name="Rectangle 10">
              <a:extLst>
                <a:ext uri="{FF2B5EF4-FFF2-40B4-BE49-F238E27FC236}">
                  <a16:creationId xmlns:a16="http://schemas.microsoft.com/office/drawing/2014/main" id="{5B6C2C43-EDB3-42AE-A7CB-C1E4B9F5806A}"/>
                </a:ext>
              </a:extLst>
            </p:cNvPr>
            <p:cNvSpPr>
              <a:spLocks noChangeArrowheads="1"/>
            </p:cNvSpPr>
            <p:nvPr/>
          </p:nvSpPr>
          <p:spPr bwMode="auto">
            <a:xfrm>
              <a:off x="551654" y="1324009"/>
              <a:ext cx="3481239" cy="2060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512062" eaLnBrk="0" hangingPunct="0">
                <a:spcAft>
                  <a:spcPts val="128"/>
                </a:spcAft>
                <a:defRPr/>
              </a:pPr>
              <a:r>
                <a:rPr lang="en-GB" sz="1200" kern="0" dirty="0">
                  <a:cs typeface="Arial" charset="0"/>
                </a:rPr>
                <a:t>The most appropriate funding resource is identified, which match the company’s organisation’s needs with the EU funding opportunities.</a:t>
              </a:r>
            </a:p>
            <a:p>
              <a:pPr defTabSz="512062" eaLnBrk="0" hangingPunct="0">
                <a:spcAft>
                  <a:spcPts val="128"/>
                </a:spcAft>
                <a:defRPr/>
              </a:pPr>
              <a:r>
                <a:rPr lang="en-GB" sz="1200" kern="0" dirty="0">
                  <a:cs typeface="Arial" charset="0"/>
                </a:rPr>
                <a:t>In this stage we help organizations in the process of idea conceptualisation, formulation and development, considering the company’s/organisation’s resources as well as its future targets, objectives and priorities.</a:t>
              </a:r>
            </a:p>
          </p:txBody>
        </p:sp>
        <p:sp>
          <p:nvSpPr>
            <p:cNvPr id="9" name="Freeform 47">
              <a:extLst>
                <a:ext uri="{FF2B5EF4-FFF2-40B4-BE49-F238E27FC236}">
                  <a16:creationId xmlns:a16="http://schemas.microsoft.com/office/drawing/2014/main" id="{085F920A-DE68-440F-9D93-0F5ACE51EA79}"/>
                </a:ext>
              </a:extLst>
            </p:cNvPr>
            <p:cNvSpPr/>
            <p:nvPr/>
          </p:nvSpPr>
          <p:spPr>
            <a:xfrm flipH="1">
              <a:off x="567463" y="1196409"/>
              <a:ext cx="5349150" cy="230400"/>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3"/>
              </a:solidFill>
              <a:prstDash val="sysDot"/>
            </a:ln>
            <a:effectLst/>
          </p:spPr>
          <p:txBody>
            <a:bodyPr rtlCol="0" anchor="ctr"/>
            <a:lstStyle/>
            <a:p>
              <a:pPr algn="ctr" defTabSz="586376">
                <a:defRPr/>
              </a:pPr>
              <a:endParaRPr lang="en-GB" sz="900" kern="0" dirty="0">
                <a:solidFill>
                  <a:srgbClr val="000000"/>
                </a:solidFill>
              </a:endParaRPr>
            </a:p>
          </p:txBody>
        </p:sp>
        <p:sp>
          <p:nvSpPr>
            <p:cNvPr id="10" name="Freeform 49">
              <a:extLst>
                <a:ext uri="{FF2B5EF4-FFF2-40B4-BE49-F238E27FC236}">
                  <a16:creationId xmlns:a16="http://schemas.microsoft.com/office/drawing/2014/main" id="{938C9407-8FCF-49BD-BE0D-E877F208888F}"/>
                </a:ext>
              </a:extLst>
            </p:cNvPr>
            <p:cNvSpPr/>
            <p:nvPr/>
          </p:nvSpPr>
          <p:spPr>
            <a:xfrm flipH="1" flipV="1">
              <a:off x="550410" y="5033074"/>
              <a:ext cx="4337053" cy="230400"/>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tx2"/>
              </a:solidFill>
              <a:prstDash val="sysDot"/>
            </a:ln>
            <a:effectLst/>
          </p:spPr>
          <p:txBody>
            <a:bodyPr rtlCol="0" anchor="ctr"/>
            <a:lstStyle/>
            <a:p>
              <a:pPr algn="ctr" defTabSz="586376">
                <a:defRPr/>
              </a:pPr>
              <a:endParaRPr lang="en-GB" sz="900" kern="0" dirty="0">
                <a:solidFill>
                  <a:srgbClr val="000000"/>
                </a:solidFill>
              </a:endParaRPr>
            </a:p>
          </p:txBody>
        </p:sp>
        <p:sp>
          <p:nvSpPr>
            <p:cNvPr id="11" name="Rectangle 10">
              <a:extLst>
                <a:ext uri="{FF2B5EF4-FFF2-40B4-BE49-F238E27FC236}">
                  <a16:creationId xmlns:a16="http://schemas.microsoft.com/office/drawing/2014/main" id="{7BDCF07A-A099-492E-AAF7-AD99DF6AB7C7}"/>
                </a:ext>
              </a:extLst>
            </p:cNvPr>
            <p:cNvSpPr>
              <a:spLocks noChangeArrowheads="1"/>
            </p:cNvSpPr>
            <p:nvPr/>
          </p:nvSpPr>
          <p:spPr bwMode="auto">
            <a:xfrm>
              <a:off x="8200869" y="2968161"/>
              <a:ext cx="3481239" cy="225133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defTabSz="512062" eaLnBrk="0" hangingPunct="0">
                <a:spcAft>
                  <a:spcPts val="128"/>
                </a:spcAft>
                <a:defRPr/>
              </a:pPr>
              <a:r>
                <a:rPr lang="en-GB" sz="1200" kern="0" dirty="0">
                  <a:cs typeface="Arial" charset="0"/>
                </a:rPr>
                <a:t>Impact assessment, policy monitoring and evaluation (ex-ante, mid-term, ex-post) as well as regulatory fitness checks, policy design and analysis (covering all aspects of economic and financial analysis) and policy development, delivering policy, feasibility and pan-European studies. Design and implementation of EU programmes and how to set up financial instruments focused for example on energy efficiency, urban and territorial development and social inclusion. </a:t>
              </a:r>
            </a:p>
          </p:txBody>
        </p:sp>
        <p:sp>
          <p:nvSpPr>
            <p:cNvPr id="12" name="Freeform 51">
              <a:extLst>
                <a:ext uri="{FF2B5EF4-FFF2-40B4-BE49-F238E27FC236}">
                  <a16:creationId xmlns:a16="http://schemas.microsoft.com/office/drawing/2014/main" id="{83ADC925-AF37-4EE5-88CC-4AB9D2316249}"/>
                </a:ext>
              </a:extLst>
            </p:cNvPr>
            <p:cNvSpPr/>
            <p:nvPr/>
          </p:nvSpPr>
          <p:spPr>
            <a:xfrm>
              <a:off x="6381265" y="1206215"/>
              <a:ext cx="5473957" cy="22945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5"/>
              </a:solidFill>
              <a:prstDash val="sysDot"/>
            </a:ln>
            <a:effectLst/>
          </p:spPr>
          <p:txBody>
            <a:bodyPr rtlCol="0" anchor="ctr"/>
            <a:lstStyle/>
            <a:p>
              <a:pPr algn="ctr" defTabSz="586376">
                <a:defRPr/>
              </a:pPr>
              <a:endParaRPr lang="en-GB" sz="900" kern="0" dirty="0">
                <a:solidFill>
                  <a:srgbClr val="000000"/>
                </a:solidFill>
              </a:endParaRPr>
            </a:p>
          </p:txBody>
        </p:sp>
        <p:sp>
          <p:nvSpPr>
            <p:cNvPr id="13" name="Freeform 52">
              <a:extLst>
                <a:ext uri="{FF2B5EF4-FFF2-40B4-BE49-F238E27FC236}">
                  <a16:creationId xmlns:a16="http://schemas.microsoft.com/office/drawing/2014/main" id="{5E4497C9-AC68-41F5-840C-4F637CD37566}"/>
                </a:ext>
              </a:extLst>
            </p:cNvPr>
            <p:cNvSpPr/>
            <p:nvPr/>
          </p:nvSpPr>
          <p:spPr>
            <a:xfrm flipV="1">
              <a:off x="7316819" y="5009731"/>
              <a:ext cx="4518451" cy="22945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noFill/>
            <a:ln w="19050" cap="flat" cmpd="sng" algn="ctr">
              <a:solidFill>
                <a:schemeClr val="accent4"/>
              </a:solidFill>
              <a:prstDash val="sysDot"/>
            </a:ln>
            <a:effectLst/>
          </p:spPr>
          <p:txBody>
            <a:bodyPr rtlCol="0" anchor="ctr"/>
            <a:lstStyle/>
            <a:p>
              <a:pPr algn="ctr" defTabSz="586376">
                <a:defRPr/>
              </a:pPr>
              <a:endParaRPr lang="en-GB" sz="900" kern="0" dirty="0">
                <a:solidFill>
                  <a:srgbClr val="000000"/>
                </a:solidFill>
              </a:endParaRPr>
            </a:p>
          </p:txBody>
        </p:sp>
        <p:sp>
          <p:nvSpPr>
            <p:cNvPr id="14" name="Rectangle 10">
              <a:extLst>
                <a:ext uri="{FF2B5EF4-FFF2-40B4-BE49-F238E27FC236}">
                  <a16:creationId xmlns:a16="http://schemas.microsoft.com/office/drawing/2014/main" id="{14475063-0485-4E7D-9517-5F3981A0C5E5}"/>
                </a:ext>
              </a:extLst>
            </p:cNvPr>
            <p:cNvSpPr>
              <a:spLocks noChangeArrowheads="1"/>
            </p:cNvSpPr>
            <p:nvPr/>
          </p:nvSpPr>
          <p:spPr bwMode="auto">
            <a:xfrm>
              <a:off x="550410" y="4551533"/>
              <a:ext cx="3481239" cy="61400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defTabSz="512062" eaLnBrk="0" hangingPunct="0">
                <a:spcAft>
                  <a:spcPts val="128"/>
                </a:spcAft>
                <a:defRPr/>
              </a:pPr>
              <a:r>
                <a:rPr lang="en-GB" sz="1200" kern="0" dirty="0">
                  <a:cs typeface="Arial" charset="0"/>
                </a:rPr>
                <a:t>Financial and administrative management of the project, progress monitoring and reporting and results dissemination.</a:t>
              </a:r>
            </a:p>
          </p:txBody>
        </p:sp>
        <p:sp>
          <p:nvSpPr>
            <p:cNvPr id="15" name="Rectangle 14">
              <a:extLst>
                <a:ext uri="{FF2B5EF4-FFF2-40B4-BE49-F238E27FC236}">
                  <a16:creationId xmlns:a16="http://schemas.microsoft.com/office/drawing/2014/main" id="{388B8223-0CE0-4C10-92DC-79DB1AB3B601}"/>
                </a:ext>
              </a:extLst>
            </p:cNvPr>
            <p:cNvSpPr/>
            <p:nvPr/>
          </p:nvSpPr>
          <p:spPr>
            <a:xfrm rot="19399471">
              <a:off x="4536453" y="2018657"/>
              <a:ext cx="2541080" cy="1946136"/>
            </a:xfrm>
            <a:prstGeom prst="rect">
              <a:avLst/>
            </a:prstGeom>
          </p:spPr>
          <p:txBody>
            <a:bodyPr wrap="none">
              <a:prstTxWarp prst="textArchUp">
                <a:avLst/>
              </a:prstTxWarp>
              <a:spAutoFit/>
            </a:bodyPr>
            <a:lstStyle/>
            <a:p>
              <a:pPr algn="ctr" defTabSz="512062" eaLnBrk="0" hangingPunct="0">
                <a:spcAft>
                  <a:spcPts val="128"/>
                </a:spcAft>
                <a:defRPr/>
              </a:pPr>
              <a:r>
                <a:rPr lang="en-GB" sz="900" b="1" kern="0" dirty="0">
                  <a:solidFill>
                    <a:schemeClr val="bg1"/>
                  </a:solidFill>
                  <a:cs typeface="Arial" charset="0"/>
                </a:rPr>
                <a:t>Identifying source of</a:t>
              </a:r>
            </a:p>
            <a:p>
              <a:pPr algn="ctr" defTabSz="512062" eaLnBrk="0" hangingPunct="0">
                <a:spcAft>
                  <a:spcPts val="128"/>
                </a:spcAft>
                <a:defRPr/>
              </a:pPr>
              <a:r>
                <a:rPr lang="en-GB" sz="900" b="1" kern="0" dirty="0">
                  <a:solidFill>
                    <a:schemeClr val="bg1"/>
                  </a:solidFill>
                  <a:cs typeface="Arial" charset="0"/>
                </a:rPr>
                <a:t> funding / financing</a:t>
              </a:r>
            </a:p>
          </p:txBody>
        </p:sp>
        <p:sp>
          <p:nvSpPr>
            <p:cNvPr id="16" name="Rectangle 15">
              <a:extLst>
                <a:ext uri="{FF2B5EF4-FFF2-40B4-BE49-F238E27FC236}">
                  <a16:creationId xmlns:a16="http://schemas.microsoft.com/office/drawing/2014/main" id="{08A03142-B5ED-44F5-9545-05804639115D}"/>
                </a:ext>
              </a:extLst>
            </p:cNvPr>
            <p:cNvSpPr/>
            <p:nvPr/>
          </p:nvSpPr>
          <p:spPr>
            <a:xfrm rot="2253236">
              <a:off x="5110725" y="2161114"/>
              <a:ext cx="2541080" cy="1946136"/>
            </a:xfrm>
            <a:prstGeom prst="rect">
              <a:avLst/>
            </a:prstGeom>
          </p:spPr>
          <p:txBody>
            <a:bodyPr wrap="none">
              <a:prstTxWarp prst="textArchUp">
                <a:avLst/>
              </a:prstTxWarp>
              <a:spAutoFit/>
            </a:bodyPr>
            <a:lstStyle/>
            <a:p>
              <a:pPr algn="ctr" defTabSz="512062" eaLnBrk="0" hangingPunct="0">
                <a:spcAft>
                  <a:spcPts val="128"/>
                </a:spcAft>
                <a:defRPr/>
              </a:pPr>
              <a:r>
                <a:rPr lang="en-GB" sz="900" b="1" dirty="0">
                  <a:solidFill>
                    <a:schemeClr val="bg1"/>
                  </a:solidFill>
                  <a:latin typeface="Georgia" panose="02040502050405020303" pitchFamily="18" charset="0"/>
                  <a:cs typeface="Georgia"/>
                </a:rPr>
                <a:t>Proposal </a:t>
              </a:r>
              <a:r>
                <a:rPr lang="hr-HR" sz="900" b="1" dirty="0" err="1">
                  <a:solidFill>
                    <a:schemeClr val="bg1"/>
                  </a:solidFill>
                  <a:latin typeface="Georgia" panose="02040502050405020303" pitchFamily="18" charset="0"/>
                  <a:cs typeface="Georgia"/>
                </a:rPr>
                <a:t>preparation</a:t>
              </a:r>
              <a:endParaRPr lang="en-GB" sz="900" b="1" dirty="0">
                <a:solidFill>
                  <a:schemeClr val="bg1"/>
                </a:solidFill>
                <a:latin typeface="Georgia" panose="02040502050405020303" pitchFamily="18" charset="0"/>
                <a:cs typeface="Georgia"/>
              </a:endParaRPr>
            </a:p>
            <a:p>
              <a:pPr algn="ctr" defTabSz="512062" eaLnBrk="0" hangingPunct="0">
                <a:spcAft>
                  <a:spcPts val="128"/>
                </a:spcAft>
                <a:defRPr/>
              </a:pPr>
              <a:r>
                <a:rPr lang="en-GB" sz="900" b="1" dirty="0">
                  <a:solidFill>
                    <a:schemeClr val="bg1"/>
                  </a:solidFill>
                  <a:latin typeface="Georgia" panose="02040502050405020303" pitchFamily="18" charset="0"/>
                  <a:cs typeface="Georgia"/>
                </a:rPr>
                <a:t> and application</a:t>
              </a:r>
            </a:p>
            <a:p>
              <a:pPr algn="ctr" defTabSz="512062" eaLnBrk="0" hangingPunct="0">
                <a:spcAft>
                  <a:spcPts val="128"/>
                </a:spcAft>
                <a:defRPr/>
              </a:pPr>
              <a:r>
                <a:rPr lang="en-GB" sz="900" b="1" dirty="0">
                  <a:solidFill>
                    <a:schemeClr val="bg1"/>
                  </a:solidFill>
                  <a:latin typeface="Georgia" panose="02040502050405020303" pitchFamily="18" charset="0"/>
                  <a:cs typeface="Georgia"/>
                </a:rPr>
                <a:t> submission</a:t>
              </a:r>
              <a:endParaRPr lang="en-GB" sz="900" kern="0" dirty="0">
                <a:solidFill>
                  <a:schemeClr val="bg1"/>
                </a:solidFill>
                <a:cs typeface="Arial" charset="0"/>
              </a:endParaRPr>
            </a:p>
          </p:txBody>
        </p:sp>
        <p:sp>
          <p:nvSpPr>
            <p:cNvPr id="17" name="Rectangle 16">
              <a:extLst>
                <a:ext uri="{FF2B5EF4-FFF2-40B4-BE49-F238E27FC236}">
                  <a16:creationId xmlns:a16="http://schemas.microsoft.com/office/drawing/2014/main" id="{C2DB7DC6-C468-4C35-AA4A-BF7963E8B47F}"/>
                </a:ext>
              </a:extLst>
            </p:cNvPr>
            <p:cNvSpPr/>
            <p:nvPr/>
          </p:nvSpPr>
          <p:spPr>
            <a:xfrm>
              <a:off x="4829767" y="3189616"/>
              <a:ext cx="2541080" cy="1946136"/>
            </a:xfrm>
            <a:prstGeom prst="rect">
              <a:avLst/>
            </a:prstGeom>
          </p:spPr>
          <p:txBody>
            <a:bodyPr wrap="none">
              <a:prstTxWarp prst="textArchDown">
                <a:avLst/>
              </a:prstTxWarp>
              <a:spAutoFit/>
            </a:bodyPr>
            <a:lstStyle/>
            <a:p>
              <a:pPr algn="ctr" defTabSz="512062" eaLnBrk="0" hangingPunct="0">
                <a:spcAft>
                  <a:spcPts val="128"/>
                </a:spcAft>
                <a:defRPr/>
              </a:pPr>
              <a:r>
                <a:rPr lang="en-GB" sz="900" b="1" dirty="0">
                  <a:solidFill>
                    <a:schemeClr val="bg1"/>
                  </a:solidFill>
                  <a:latin typeface="Georgia" panose="02040502050405020303" pitchFamily="18" charset="0"/>
                  <a:cs typeface="Georgia"/>
                </a:rPr>
                <a:t>Public procurement</a:t>
              </a:r>
              <a:endParaRPr lang="en-GB" sz="900" kern="0" dirty="0">
                <a:solidFill>
                  <a:schemeClr val="bg1"/>
                </a:solidFill>
                <a:cs typeface="Arial" charset="0"/>
              </a:endParaRPr>
            </a:p>
          </p:txBody>
        </p:sp>
        <p:sp>
          <p:nvSpPr>
            <p:cNvPr id="18" name="Rectangle 17">
              <a:extLst>
                <a:ext uri="{FF2B5EF4-FFF2-40B4-BE49-F238E27FC236}">
                  <a16:creationId xmlns:a16="http://schemas.microsoft.com/office/drawing/2014/main" id="{83F9A168-7CF3-4BC5-90B5-6EE159AF3DF0}"/>
                </a:ext>
              </a:extLst>
            </p:cNvPr>
            <p:cNvSpPr/>
            <p:nvPr/>
          </p:nvSpPr>
          <p:spPr>
            <a:xfrm rot="4471161">
              <a:off x="4186744" y="2687953"/>
              <a:ext cx="2541079" cy="1946136"/>
            </a:xfrm>
            <a:prstGeom prst="rect">
              <a:avLst/>
            </a:prstGeom>
          </p:spPr>
          <p:txBody>
            <a:bodyPr wrap="none">
              <a:prstTxWarp prst="textArchDown">
                <a:avLst/>
              </a:prstTxWarp>
              <a:spAutoFit/>
            </a:bodyPr>
            <a:lstStyle/>
            <a:p>
              <a:pPr algn="ctr" defTabSz="512062" eaLnBrk="0" hangingPunct="0">
                <a:spcAft>
                  <a:spcPts val="128"/>
                </a:spcAft>
                <a:defRPr/>
              </a:pPr>
              <a:r>
                <a:rPr lang="en-GB" sz="900" b="1" dirty="0">
                  <a:latin typeface="Georgia" panose="02040502050405020303" pitchFamily="18" charset="0"/>
                  <a:cs typeface="Georgia"/>
                </a:rPr>
                <a:t>Project implementation</a:t>
              </a:r>
            </a:p>
            <a:p>
              <a:pPr algn="ctr" defTabSz="512062" eaLnBrk="0" hangingPunct="0">
                <a:spcAft>
                  <a:spcPts val="128"/>
                </a:spcAft>
                <a:defRPr/>
              </a:pPr>
              <a:r>
                <a:rPr lang="en-GB" sz="900" b="1" dirty="0">
                  <a:latin typeface="Georgia" panose="02040502050405020303" pitchFamily="18" charset="0"/>
                  <a:cs typeface="Georgia"/>
                </a:rPr>
                <a:t> and management</a:t>
              </a:r>
              <a:endParaRPr lang="en-GB" sz="900" kern="0" dirty="0">
                <a:cs typeface="Arial" charset="0"/>
              </a:endParaRPr>
            </a:p>
          </p:txBody>
        </p:sp>
        <p:sp>
          <p:nvSpPr>
            <p:cNvPr id="19" name="Rectangle 10">
              <a:extLst>
                <a:ext uri="{FF2B5EF4-FFF2-40B4-BE49-F238E27FC236}">
                  <a16:creationId xmlns:a16="http://schemas.microsoft.com/office/drawing/2014/main" id="{EBE56900-8C70-47A4-B150-785B2080578B}"/>
                </a:ext>
              </a:extLst>
            </p:cNvPr>
            <p:cNvSpPr>
              <a:spLocks noChangeArrowheads="1"/>
            </p:cNvSpPr>
            <p:nvPr/>
          </p:nvSpPr>
          <p:spPr bwMode="auto">
            <a:xfrm>
              <a:off x="3242038" y="5501172"/>
              <a:ext cx="5997583" cy="61400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512062" eaLnBrk="0" hangingPunct="0">
                <a:spcAft>
                  <a:spcPts val="128"/>
                </a:spcAft>
                <a:defRPr/>
              </a:pPr>
              <a:r>
                <a:rPr lang="en-GB" sz="1200" kern="0" dirty="0">
                  <a:cs typeface="Arial" charset="0"/>
                </a:rPr>
                <a:t>Advising the private and public sector in preparing and implementing public procurement process.  Sharing public procurement best practices, identifying and protecting procurement against corruption.</a:t>
              </a:r>
            </a:p>
          </p:txBody>
        </p:sp>
        <p:sp>
          <p:nvSpPr>
            <p:cNvPr id="20" name="Rectangle 19">
              <a:extLst>
                <a:ext uri="{FF2B5EF4-FFF2-40B4-BE49-F238E27FC236}">
                  <a16:creationId xmlns:a16="http://schemas.microsoft.com/office/drawing/2014/main" id="{E80968E2-1339-4A6E-A061-E9B1D2BF8BED}"/>
                </a:ext>
              </a:extLst>
            </p:cNvPr>
            <p:cNvSpPr/>
            <p:nvPr/>
          </p:nvSpPr>
          <p:spPr>
            <a:xfrm rot="17278414">
              <a:off x="5412009" y="2616551"/>
              <a:ext cx="2541079" cy="1946136"/>
            </a:xfrm>
            <a:prstGeom prst="rect">
              <a:avLst/>
            </a:prstGeom>
          </p:spPr>
          <p:txBody>
            <a:bodyPr wrap="none">
              <a:prstTxWarp prst="textArchDown">
                <a:avLst/>
              </a:prstTxWarp>
              <a:spAutoFit/>
            </a:bodyPr>
            <a:lstStyle/>
            <a:p>
              <a:pPr algn="ctr" defTabSz="512062" eaLnBrk="0" hangingPunct="0">
                <a:spcAft>
                  <a:spcPts val="128"/>
                </a:spcAft>
                <a:defRPr/>
              </a:pPr>
              <a:r>
                <a:rPr lang="en-GB" sz="900" b="1" dirty="0">
                  <a:solidFill>
                    <a:schemeClr val="bg1"/>
                  </a:solidFill>
                  <a:latin typeface="Georgia" panose="02040502050405020303" pitchFamily="18" charset="0"/>
                  <a:cs typeface="Georgia"/>
                </a:rPr>
                <a:t>Policy analysis </a:t>
              </a:r>
            </a:p>
            <a:p>
              <a:pPr algn="ctr" defTabSz="512062" eaLnBrk="0" hangingPunct="0">
                <a:spcAft>
                  <a:spcPts val="128"/>
                </a:spcAft>
                <a:defRPr/>
              </a:pPr>
              <a:r>
                <a:rPr lang="en-GB" sz="900" b="1" dirty="0">
                  <a:solidFill>
                    <a:schemeClr val="bg1"/>
                  </a:solidFill>
                  <a:latin typeface="Georgia" panose="02040502050405020303" pitchFamily="18" charset="0"/>
                  <a:cs typeface="Georgia"/>
                </a:rPr>
                <a:t>and advisory</a:t>
              </a:r>
              <a:endParaRPr lang="en-GB" sz="900" kern="0" dirty="0">
                <a:solidFill>
                  <a:schemeClr val="bg1"/>
                </a:solidFill>
                <a:cs typeface="Arial" charset="0"/>
              </a:endParaRPr>
            </a:p>
          </p:txBody>
        </p:sp>
      </p:grpSp>
    </p:spTree>
    <p:extLst>
      <p:ext uri="{BB962C8B-B14F-4D97-AF65-F5344CB8AC3E}">
        <p14:creationId xmlns:p14="http://schemas.microsoft.com/office/powerpoint/2010/main" val="113997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09AC7DB-AFD2-4F5F-BCAD-2A4DF86CF43C}"/>
              </a:ext>
            </a:extLst>
          </p:cNvPr>
          <p:cNvSpPr/>
          <p:nvPr/>
        </p:nvSpPr>
        <p:spPr>
          <a:xfrm>
            <a:off x="0" y="297951"/>
            <a:ext cx="10253609" cy="6143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lide Number Placeholder 1">
            <a:extLst>
              <a:ext uri="{FF2B5EF4-FFF2-40B4-BE49-F238E27FC236}">
                <a16:creationId xmlns:a16="http://schemas.microsoft.com/office/drawing/2014/main" id="{D71C70E1-0498-431C-933B-BCCE11B063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
        <p:nvSpPr>
          <p:cNvPr id="3" name="Google Shape;398;p69">
            <a:extLst>
              <a:ext uri="{FF2B5EF4-FFF2-40B4-BE49-F238E27FC236}">
                <a16:creationId xmlns:a16="http://schemas.microsoft.com/office/drawing/2014/main" id="{C05C79A9-27A5-4556-8434-76E1E3EF3887}"/>
              </a:ext>
            </a:extLst>
          </p:cNvPr>
          <p:cNvSpPr txBox="1">
            <a:spLocks/>
          </p:cNvSpPr>
          <p:nvPr/>
        </p:nvSpPr>
        <p:spPr>
          <a:xfrm>
            <a:off x="442913" y="376142"/>
            <a:ext cx="7418388" cy="48382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85000"/>
              </a:lnSpc>
              <a:buClr>
                <a:srgbClr val="FFFFFF"/>
              </a:buClr>
              <a:buSzPts val="6000"/>
              <a:defRPr/>
            </a:pPr>
            <a:r>
              <a:rPr lang="en-US" sz="3000" b="1" kern="0" dirty="0">
                <a:solidFill>
                  <a:srgbClr val="464646"/>
                </a:solidFill>
                <a:latin typeface="Georgia"/>
                <a:ea typeface="Georgia"/>
                <a:cs typeface="Georgia"/>
                <a:sym typeface="Georgia"/>
              </a:rPr>
              <a:t>Our team</a:t>
            </a:r>
            <a:endParaRPr kumimoji="0" lang="en-US" sz="3000" b="1" i="0" u="none" strike="noStrike" kern="0" cap="none" spc="0" normalizeH="0" baseline="0" dirty="0">
              <a:ln>
                <a:noFill/>
              </a:ln>
              <a:solidFill>
                <a:srgbClr val="464646"/>
              </a:solidFill>
              <a:effectLst/>
              <a:uLnTx/>
              <a:uFillTx/>
              <a:latin typeface="Georgia"/>
              <a:ea typeface="Georgia"/>
              <a:cs typeface="Georgia"/>
              <a:sym typeface="Georgia"/>
            </a:endParaRPr>
          </a:p>
        </p:txBody>
      </p:sp>
      <p:sp>
        <p:nvSpPr>
          <p:cNvPr id="4" name="TextBox 3">
            <a:extLst>
              <a:ext uri="{FF2B5EF4-FFF2-40B4-BE49-F238E27FC236}">
                <a16:creationId xmlns:a16="http://schemas.microsoft.com/office/drawing/2014/main" id="{CA6E49AF-7EA5-4154-8638-CEB9A05E5AD9}"/>
              </a:ext>
            </a:extLst>
          </p:cNvPr>
          <p:cNvSpPr txBox="1"/>
          <p:nvPr/>
        </p:nvSpPr>
        <p:spPr>
          <a:xfrm>
            <a:off x="442913" y="1110705"/>
            <a:ext cx="9810696" cy="461665"/>
          </a:xfrm>
          <a:prstGeom prst="rect">
            <a:avLst/>
          </a:prstGeom>
          <a:noFill/>
        </p:spPr>
        <p:txBody>
          <a:bodyPr wrap="square" lIns="0" tIns="0" rIns="0" bIns="0" rtlCol="0">
            <a:spAutoFit/>
          </a:bodyPr>
          <a:lstStyle/>
          <a:p>
            <a:pPr>
              <a:spcAft>
                <a:spcPts val="450"/>
              </a:spcAft>
              <a:buSzPct val="100000"/>
            </a:pPr>
            <a:r>
              <a:rPr lang="en-US" sz="1500" dirty="0">
                <a:solidFill>
                  <a:schemeClr val="accent6"/>
                </a:solidFill>
              </a:rPr>
              <a:t>PwC works as one integrated team that provides services to our clients in private and public sector, working hand in hand with our local experts.</a:t>
            </a:r>
          </a:p>
        </p:txBody>
      </p:sp>
      <p:grpSp>
        <p:nvGrpSpPr>
          <p:cNvPr id="5" name="Group 187">
            <a:extLst>
              <a:ext uri="{FF2B5EF4-FFF2-40B4-BE49-F238E27FC236}">
                <a16:creationId xmlns:a16="http://schemas.microsoft.com/office/drawing/2014/main" id="{FFB4AB5F-0408-481E-83C4-DA4437184997}"/>
              </a:ext>
            </a:extLst>
          </p:cNvPr>
          <p:cNvGrpSpPr>
            <a:grpSpLocks noChangeAspect="1"/>
          </p:cNvGrpSpPr>
          <p:nvPr/>
        </p:nvGrpSpPr>
        <p:grpSpPr bwMode="auto">
          <a:xfrm>
            <a:off x="442913" y="1976973"/>
            <a:ext cx="697449" cy="697344"/>
            <a:chOff x="986" y="0"/>
            <a:chExt cx="6696" cy="6695"/>
          </a:xfrm>
          <a:solidFill>
            <a:schemeClr val="accent6"/>
          </a:solidFill>
        </p:grpSpPr>
        <p:sp>
          <p:nvSpPr>
            <p:cNvPr id="6" name="Freeform 188">
              <a:extLst>
                <a:ext uri="{FF2B5EF4-FFF2-40B4-BE49-F238E27FC236}">
                  <a16:creationId xmlns:a16="http://schemas.microsoft.com/office/drawing/2014/main" id="{9D6F3725-A0A7-4D3E-9208-20487A58A7FA}"/>
                </a:ext>
              </a:extLst>
            </p:cNvPr>
            <p:cNvSpPr>
              <a:spLocks noEditPoints="1"/>
            </p:cNvSpPr>
            <p:nvPr/>
          </p:nvSpPr>
          <p:spPr bwMode="auto">
            <a:xfrm>
              <a:off x="986" y="0"/>
              <a:ext cx="6696" cy="6695"/>
            </a:xfrm>
            <a:custGeom>
              <a:avLst/>
              <a:gdLst>
                <a:gd name="T0" fmla="*/ 1044 w 6696"/>
                <a:gd name="T1" fmla="*/ 6695 h 6695"/>
                <a:gd name="T2" fmla="*/ 1254 w 6696"/>
                <a:gd name="T3" fmla="*/ 5147 h 6695"/>
                <a:gd name="T4" fmla="*/ 1320 w 6696"/>
                <a:gd name="T5" fmla="*/ 5017 h 6695"/>
                <a:gd name="T6" fmla="*/ 1406 w 6696"/>
                <a:gd name="T7" fmla="*/ 4901 h 6695"/>
                <a:gd name="T8" fmla="*/ 1510 w 6696"/>
                <a:gd name="T9" fmla="*/ 4801 h 6695"/>
                <a:gd name="T10" fmla="*/ 1630 w 6696"/>
                <a:gd name="T11" fmla="*/ 4721 h 6695"/>
                <a:gd name="T12" fmla="*/ 1767 w 6696"/>
                <a:gd name="T13" fmla="*/ 4661 h 6695"/>
                <a:gd name="T14" fmla="*/ 2777 w 6696"/>
                <a:gd name="T15" fmla="*/ 4319 h 6695"/>
                <a:gd name="T16" fmla="*/ 2801 w 6696"/>
                <a:gd name="T17" fmla="*/ 4329 h 6695"/>
                <a:gd name="T18" fmla="*/ 2903 w 6696"/>
                <a:gd name="T19" fmla="*/ 4433 h 6695"/>
                <a:gd name="T20" fmla="*/ 2979 w 6696"/>
                <a:gd name="T21" fmla="*/ 4495 h 6695"/>
                <a:gd name="T22" fmla="*/ 3063 w 6696"/>
                <a:gd name="T23" fmla="*/ 4543 h 6695"/>
                <a:gd name="T24" fmla="*/ 3153 w 6696"/>
                <a:gd name="T25" fmla="*/ 4579 h 6695"/>
                <a:gd name="T26" fmla="*/ 3249 w 6696"/>
                <a:gd name="T27" fmla="*/ 4601 h 6695"/>
                <a:gd name="T28" fmla="*/ 3347 w 6696"/>
                <a:gd name="T29" fmla="*/ 4607 h 6695"/>
                <a:gd name="T30" fmla="*/ 3413 w 6696"/>
                <a:gd name="T31" fmla="*/ 4605 h 6695"/>
                <a:gd name="T32" fmla="*/ 3509 w 6696"/>
                <a:gd name="T33" fmla="*/ 4587 h 6695"/>
                <a:gd name="T34" fmla="*/ 3601 w 6696"/>
                <a:gd name="T35" fmla="*/ 4557 h 6695"/>
                <a:gd name="T36" fmla="*/ 3687 w 6696"/>
                <a:gd name="T37" fmla="*/ 4513 h 6695"/>
                <a:gd name="T38" fmla="*/ 3767 w 6696"/>
                <a:gd name="T39" fmla="*/ 4455 h 6695"/>
                <a:gd name="T40" fmla="*/ 3893 w 6696"/>
                <a:gd name="T41" fmla="*/ 4329 h 6695"/>
                <a:gd name="T42" fmla="*/ 3909 w 6696"/>
                <a:gd name="T43" fmla="*/ 4321 h 6695"/>
                <a:gd name="T44" fmla="*/ 4929 w 6696"/>
                <a:gd name="T45" fmla="*/ 4661 h 6695"/>
                <a:gd name="T46" fmla="*/ 5019 w 6696"/>
                <a:gd name="T47" fmla="*/ 4699 h 6695"/>
                <a:gd name="T48" fmla="*/ 5146 w 6696"/>
                <a:gd name="T49" fmla="*/ 4773 h 6695"/>
                <a:gd name="T50" fmla="*/ 5256 w 6696"/>
                <a:gd name="T51" fmla="*/ 4865 h 6695"/>
                <a:gd name="T52" fmla="*/ 5350 w 6696"/>
                <a:gd name="T53" fmla="*/ 4977 h 6695"/>
                <a:gd name="T54" fmla="*/ 5422 w 6696"/>
                <a:gd name="T55" fmla="*/ 5103 h 6695"/>
                <a:gd name="T56" fmla="*/ 5650 w 6696"/>
                <a:gd name="T57" fmla="*/ 6695 h 6695"/>
                <a:gd name="T58" fmla="*/ 0 w 6696"/>
                <a:gd name="T59" fmla="*/ 0 h 6695"/>
                <a:gd name="T60" fmla="*/ 5740 w 6696"/>
                <a:gd name="T61" fmla="*/ 5145 h 6695"/>
                <a:gd name="T62" fmla="*/ 5712 w 6696"/>
                <a:gd name="T63" fmla="*/ 5057 h 6695"/>
                <a:gd name="T64" fmla="*/ 5626 w 6696"/>
                <a:gd name="T65" fmla="*/ 4879 h 6695"/>
                <a:gd name="T66" fmla="*/ 5510 w 6696"/>
                <a:gd name="T67" fmla="*/ 4719 h 6695"/>
                <a:gd name="T68" fmla="*/ 5368 w 6696"/>
                <a:gd name="T69" fmla="*/ 4583 h 6695"/>
                <a:gd name="T70" fmla="*/ 5204 w 6696"/>
                <a:gd name="T71" fmla="*/ 4471 h 6695"/>
                <a:gd name="T72" fmla="*/ 5021 w 6696"/>
                <a:gd name="T73" fmla="*/ 4391 h 6695"/>
                <a:gd name="T74" fmla="*/ 3997 w 6696"/>
                <a:gd name="T75" fmla="*/ 4045 h 6695"/>
                <a:gd name="T76" fmla="*/ 3931 w 6696"/>
                <a:gd name="T77" fmla="*/ 4035 h 6695"/>
                <a:gd name="T78" fmla="*/ 3865 w 6696"/>
                <a:gd name="T79" fmla="*/ 4039 h 6695"/>
                <a:gd name="T80" fmla="*/ 3801 w 6696"/>
                <a:gd name="T81" fmla="*/ 4057 h 6695"/>
                <a:gd name="T82" fmla="*/ 3741 w 6696"/>
                <a:gd name="T83" fmla="*/ 4087 h 6695"/>
                <a:gd name="T84" fmla="*/ 3689 w 6696"/>
                <a:gd name="T85" fmla="*/ 4131 h 6695"/>
                <a:gd name="T86" fmla="*/ 3583 w 6696"/>
                <a:gd name="T87" fmla="*/ 4237 h 6695"/>
                <a:gd name="T88" fmla="*/ 3491 w 6696"/>
                <a:gd name="T89" fmla="*/ 4293 h 6695"/>
                <a:gd name="T90" fmla="*/ 3385 w 6696"/>
                <a:gd name="T91" fmla="*/ 4321 h 6695"/>
                <a:gd name="T92" fmla="*/ 3311 w 6696"/>
                <a:gd name="T93" fmla="*/ 4321 h 6695"/>
                <a:gd name="T94" fmla="*/ 3205 w 6696"/>
                <a:gd name="T95" fmla="*/ 4293 h 6695"/>
                <a:gd name="T96" fmla="*/ 3111 w 6696"/>
                <a:gd name="T97" fmla="*/ 4237 h 6695"/>
                <a:gd name="T98" fmla="*/ 3005 w 6696"/>
                <a:gd name="T99" fmla="*/ 4131 h 6695"/>
                <a:gd name="T100" fmla="*/ 2953 w 6696"/>
                <a:gd name="T101" fmla="*/ 4087 h 6695"/>
                <a:gd name="T102" fmla="*/ 2895 w 6696"/>
                <a:gd name="T103" fmla="*/ 4057 h 6695"/>
                <a:gd name="T104" fmla="*/ 2831 w 6696"/>
                <a:gd name="T105" fmla="*/ 4039 h 6695"/>
                <a:gd name="T106" fmla="*/ 2763 w 6696"/>
                <a:gd name="T107" fmla="*/ 4035 h 6695"/>
                <a:gd name="T108" fmla="*/ 2697 w 6696"/>
                <a:gd name="T109" fmla="*/ 4045 h 6695"/>
                <a:gd name="T110" fmla="*/ 1675 w 6696"/>
                <a:gd name="T111" fmla="*/ 4391 h 6695"/>
                <a:gd name="T112" fmla="*/ 1490 w 6696"/>
                <a:gd name="T113" fmla="*/ 4471 h 6695"/>
                <a:gd name="T114" fmla="*/ 1328 w 6696"/>
                <a:gd name="T115" fmla="*/ 4583 h 6695"/>
                <a:gd name="T116" fmla="*/ 1186 w 6696"/>
                <a:gd name="T117" fmla="*/ 4719 h 6695"/>
                <a:gd name="T118" fmla="*/ 1070 w 6696"/>
                <a:gd name="T119" fmla="*/ 4879 h 6695"/>
                <a:gd name="T120" fmla="*/ 982 w 6696"/>
                <a:gd name="T121" fmla="*/ 5057 h 6695"/>
                <a:gd name="T122" fmla="*/ 284 w 6696"/>
                <a:gd name="T123" fmla="*/ 6411 h 6695"/>
                <a:gd name="T124" fmla="*/ 6410 w 6696"/>
                <a:gd name="T125" fmla="*/ 6411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6" h="6695">
                  <a:moveTo>
                    <a:pt x="0" y="0"/>
                  </a:moveTo>
                  <a:lnTo>
                    <a:pt x="0" y="6695"/>
                  </a:lnTo>
                  <a:lnTo>
                    <a:pt x="1044" y="6695"/>
                  </a:lnTo>
                  <a:lnTo>
                    <a:pt x="1236" y="5193"/>
                  </a:lnTo>
                  <a:lnTo>
                    <a:pt x="1236" y="5193"/>
                  </a:lnTo>
                  <a:lnTo>
                    <a:pt x="1254" y="5147"/>
                  </a:lnTo>
                  <a:lnTo>
                    <a:pt x="1272" y="5103"/>
                  </a:lnTo>
                  <a:lnTo>
                    <a:pt x="1294" y="5059"/>
                  </a:lnTo>
                  <a:lnTo>
                    <a:pt x="1320" y="5017"/>
                  </a:lnTo>
                  <a:lnTo>
                    <a:pt x="1346" y="4977"/>
                  </a:lnTo>
                  <a:lnTo>
                    <a:pt x="1374" y="4939"/>
                  </a:lnTo>
                  <a:lnTo>
                    <a:pt x="1406" y="4901"/>
                  </a:lnTo>
                  <a:lnTo>
                    <a:pt x="1438" y="4865"/>
                  </a:lnTo>
                  <a:lnTo>
                    <a:pt x="1474" y="4833"/>
                  </a:lnTo>
                  <a:lnTo>
                    <a:pt x="1510" y="4801"/>
                  </a:lnTo>
                  <a:lnTo>
                    <a:pt x="1548" y="4773"/>
                  </a:lnTo>
                  <a:lnTo>
                    <a:pt x="1588" y="4745"/>
                  </a:lnTo>
                  <a:lnTo>
                    <a:pt x="1630" y="4721"/>
                  </a:lnTo>
                  <a:lnTo>
                    <a:pt x="1675" y="4699"/>
                  </a:lnTo>
                  <a:lnTo>
                    <a:pt x="1719" y="4679"/>
                  </a:lnTo>
                  <a:lnTo>
                    <a:pt x="1767" y="4661"/>
                  </a:lnTo>
                  <a:lnTo>
                    <a:pt x="2767" y="4321"/>
                  </a:lnTo>
                  <a:lnTo>
                    <a:pt x="2767" y="4321"/>
                  </a:lnTo>
                  <a:lnTo>
                    <a:pt x="2777" y="4319"/>
                  </a:lnTo>
                  <a:lnTo>
                    <a:pt x="2785" y="4321"/>
                  </a:lnTo>
                  <a:lnTo>
                    <a:pt x="2793" y="4323"/>
                  </a:lnTo>
                  <a:lnTo>
                    <a:pt x="2801" y="4329"/>
                  </a:lnTo>
                  <a:lnTo>
                    <a:pt x="2879" y="4409"/>
                  </a:lnTo>
                  <a:lnTo>
                    <a:pt x="2879" y="4409"/>
                  </a:lnTo>
                  <a:lnTo>
                    <a:pt x="2903" y="4433"/>
                  </a:lnTo>
                  <a:lnTo>
                    <a:pt x="2927" y="4455"/>
                  </a:lnTo>
                  <a:lnTo>
                    <a:pt x="2953" y="4475"/>
                  </a:lnTo>
                  <a:lnTo>
                    <a:pt x="2979" y="4495"/>
                  </a:lnTo>
                  <a:lnTo>
                    <a:pt x="3007" y="4513"/>
                  </a:lnTo>
                  <a:lnTo>
                    <a:pt x="3035" y="4529"/>
                  </a:lnTo>
                  <a:lnTo>
                    <a:pt x="3063" y="4543"/>
                  </a:lnTo>
                  <a:lnTo>
                    <a:pt x="3093" y="4557"/>
                  </a:lnTo>
                  <a:lnTo>
                    <a:pt x="3123" y="4569"/>
                  </a:lnTo>
                  <a:lnTo>
                    <a:pt x="3153" y="4579"/>
                  </a:lnTo>
                  <a:lnTo>
                    <a:pt x="3185" y="4587"/>
                  </a:lnTo>
                  <a:lnTo>
                    <a:pt x="3217" y="4595"/>
                  </a:lnTo>
                  <a:lnTo>
                    <a:pt x="3249" y="4601"/>
                  </a:lnTo>
                  <a:lnTo>
                    <a:pt x="3281" y="4605"/>
                  </a:lnTo>
                  <a:lnTo>
                    <a:pt x="3315" y="4607"/>
                  </a:lnTo>
                  <a:lnTo>
                    <a:pt x="3347" y="4607"/>
                  </a:lnTo>
                  <a:lnTo>
                    <a:pt x="3347" y="4607"/>
                  </a:lnTo>
                  <a:lnTo>
                    <a:pt x="3381" y="4607"/>
                  </a:lnTo>
                  <a:lnTo>
                    <a:pt x="3413" y="4605"/>
                  </a:lnTo>
                  <a:lnTo>
                    <a:pt x="3447" y="4601"/>
                  </a:lnTo>
                  <a:lnTo>
                    <a:pt x="3479" y="4595"/>
                  </a:lnTo>
                  <a:lnTo>
                    <a:pt x="3509" y="4587"/>
                  </a:lnTo>
                  <a:lnTo>
                    <a:pt x="3541" y="4579"/>
                  </a:lnTo>
                  <a:lnTo>
                    <a:pt x="3571" y="4569"/>
                  </a:lnTo>
                  <a:lnTo>
                    <a:pt x="3601" y="4557"/>
                  </a:lnTo>
                  <a:lnTo>
                    <a:pt x="3631" y="4543"/>
                  </a:lnTo>
                  <a:lnTo>
                    <a:pt x="3659" y="4529"/>
                  </a:lnTo>
                  <a:lnTo>
                    <a:pt x="3687" y="4513"/>
                  </a:lnTo>
                  <a:lnTo>
                    <a:pt x="3715" y="4495"/>
                  </a:lnTo>
                  <a:lnTo>
                    <a:pt x="3741" y="4475"/>
                  </a:lnTo>
                  <a:lnTo>
                    <a:pt x="3767" y="4455"/>
                  </a:lnTo>
                  <a:lnTo>
                    <a:pt x="3791" y="4433"/>
                  </a:lnTo>
                  <a:lnTo>
                    <a:pt x="3815" y="4409"/>
                  </a:lnTo>
                  <a:lnTo>
                    <a:pt x="3893" y="4329"/>
                  </a:lnTo>
                  <a:lnTo>
                    <a:pt x="3893" y="4329"/>
                  </a:lnTo>
                  <a:lnTo>
                    <a:pt x="3901" y="4323"/>
                  </a:lnTo>
                  <a:lnTo>
                    <a:pt x="3909" y="4321"/>
                  </a:lnTo>
                  <a:lnTo>
                    <a:pt x="3919" y="4319"/>
                  </a:lnTo>
                  <a:lnTo>
                    <a:pt x="3927" y="4321"/>
                  </a:lnTo>
                  <a:lnTo>
                    <a:pt x="4929" y="4661"/>
                  </a:lnTo>
                  <a:lnTo>
                    <a:pt x="4929" y="4661"/>
                  </a:lnTo>
                  <a:lnTo>
                    <a:pt x="4975" y="4679"/>
                  </a:lnTo>
                  <a:lnTo>
                    <a:pt x="5019" y="4699"/>
                  </a:lnTo>
                  <a:lnTo>
                    <a:pt x="5064" y="4721"/>
                  </a:lnTo>
                  <a:lnTo>
                    <a:pt x="5106" y="4745"/>
                  </a:lnTo>
                  <a:lnTo>
                    <a:pt x="5146" y="4773"/>
                  </a:lnTo>
                  <a:lnTo>
                    <a:pt x="5184" y="4801"/>
                  </a:lnTo>
                  <a:lnTo>
                    <a:pt x="5222" y="4833"/>
                  </a:lnTo>
                  <a:lnTo>
                    <a:pt x="5256" y="4865"/>
                  </a:lnTo>
                  <a:lnTo>
                    <a:pt x="5290" y="4901"/>
                  </a:lnTo>
                  <a:lnTo>
                    <a:pt x="5320" y="4939"/>
                  </a:lnTo>
                  <a:lnTo>
                    <a:pt x="5350" y="4977"/>
                  </a:lnTo>
                  <a:lnTo>
                    <a:pt x="5376" y="5017"/>
                  </a:lnTo>
                  <a:lnTo>
                    <a:pt x="5400" y="5059"/>
                  </a:lnTo>
                  <a:lnTo>
                    <a:pt x="5422" y="5103"/>
                  </a:lnTo>
                  <a:lnTo>
                    <a:pt x="5442" y="5147"/>
                  </a:lnTo>
                  <a:lnTo>
                    <a:pt x="5458" y="5193"/>
                  </a:lnTo>
                  <a:lnTo>
                    <a:pt x="5650" y="6695"/>
                  </a:lnTo>
                  <a:lnTo>
                    <a:pt x="6696" y="6695"/>
                  </a:lnTo>
                  <a:lnTo>
                    <a:pt x="6696" y="0"/>
                  </a:lnTo>
                  <a:lnTo>
                    <a:pt x="0" y="0"/>
                  </a:lnTo>
                  <a:close/>
                  <a:moveTo>
                    <a:pt x="6410" y="6411"/>
                  </a:moveTo>
                  <a:lnTo>
                    <a:pt x="5902" y="6411"/>
                  </a:lnTo>
                  <a:lnTo>
                    <a:pt x="5740" y="5145"/>
                  </a:lnTo>
                  <a:lnTo>
                    <a:pt x="5734" y="5121"/>
                  </a:lnTo>
                  <a:lnTo>
                    <a:pt x="5734" y="5121"/>
                  </a:lnTo>
                  <a:lnTo>
                    <a:pt x="5712" y="5057"/>
                  </a:lnTo>
                  <a:lnTo>
                    <a:pt x="5686" y="4995"/>
                  </a:lnTo>
                  <a:lnTo>
                    <a:pt x="5658" y="4935"/>
                  </a:lnTo>
                  <a:lnTo>
                    <a:pt x="5626" y="4879"/>
                  </a:lnTo>
                  <a:lnTo>
                    <a:pt x="5590" y="4823"/>
                  </a:lnTo>
                  <a:lnTo>
                    <a:pt x="5552" y="4769"/>
                  </a:lnTo>
                  <a:lnTo>
                    <a:pt x="5510" y="4719"/>
                  </a:lnTo>
                  <a:lnTo>
                    <a:pt x="5464" y="4671"/>
                  </a:lnTo>
                  <a:lnTo>
                    <a:pt x="5418" y="4625"/>
                  </a:lnTo>
                  <a:lnTo>
                    <a:pt x="5368" y="4583"/>
                  </a:lnTo>
                  <a:lnTo>
                    <a:pt x="5316" y="4543"/>
                  </a:lnTo>
                  <a:lnTo>
                    <a:pt x="5260" y="4505"/>
                  </a:lnTo>
                  <a:lnTo>
                    <a:pt x="5204" y="4471"/>
                  </a:lnTo>
                  <a:lnTo>
                    <a:pt x="5146" y="4441"/>
                  </a:lnTo>
                  <a:lnTo>
                    <a:pt x="5084" y="4415"/>
                  </a:lnTo>
                  <a:lnTo>
                    <a:pt x="5021" y="4391"/>
                  </a:lnTo>
                  <a:lnTo>
                    <a:pt x="4019" y="4051"/>
                  </a:lnTo>
                  <a:lnTo>
                    <a:pt x="4019" y="4051"/>
                  </a:lnTo>
                  <a:lnTo>
                    <a:pt x="3997" y="4045"/>
                  </a:lnTo>
                  <a:lnTo>
                    <a:pt x="3975" y="4039"/>
                  </a:lnTo>
                  <a:lnTo>
                    <a:pt x="3953" y="4037"/>
                  </a:lnTo>
                  <a:lnTo>
                    <a:pt x="3931" y="4035"/>
                  </a:lnTo>
                  <a:lnTo>
                    <a:pt x="3909" y="4035"/>
                  </a:lnTo>
                  <a:lnTo>
                    <a:pt x="3887" y="4035"/>
                  </a:lnTo>
                  <a:lnTo>
                    <a:pt x="3865" y="4039"/>
                  </a:lnTo>
                  <a:lnTo>
                    <a:pt x="3843" y="4043"/>
                  </a:lnTo>
                  <a:lnTo>
                    <a:pt x="3821" y="4049"/>
                  </a:lnTo>
                  <a:lnTo>
                    <a:pt x="3801" y="4057"/>
                  </a:lnTo>
                  <a:lnTo>
                    <a:pt x="3781" y="4065"/>
                  </a:lnTo>
                  <a:lnTo>
                    <a:pt x="3761" y="4075"/>
                  </a:lnTo>
                  <a:lnTo>
                    <a:pt x="3741" y="4087"/>
                  </a:lnTo>
                  <a:lnTo>
                    <a:pt x="3723" y="4101"/>
                  </a:lnTo>
                  <a:lnTo>
                    <a:pt x="3705" y="4115"/>
                  </a:lnTo>
                  <a:lnTo>
                    <a:pt x="3689" y="4131"/>
                  </a:lnTo>
                  <a:lnTo>
                    <a:pt x="3611" y="4211"/>
                  </a:lnTo>
                  <a:lnTo>
                    <a:pt x="3611" y="4211"/>
                  </a:lnTo>
                  <a:lnTo>
                    <a:pt x="3583" y="4237"/>
                  </a:lnTo>
                  <a:lnTo>
                    <a:pt x="3555" y="4259"/>
                  </a:lnTo>
                  <a:lnTo>
                    <a:pt x="3523" y="4277"/>
                  </a:lnTo>
                  <a:lnTo>
                    <a:pt x="3491" y="4293"/>
                  </a:lnTo>
                  <a:lnTo>
                    <a:pt x="3457" y="4305"/>
                  </a:lnTo>
                  <a:lnTo>
                    <a:pt x="3421" y="4315"/>
                  </a:lnTo>
                  <a:lnTo>
                    <a:pt x="3385" y="4321"/>
                  </a:lnTo>
                  <a:lnTo>
                    <a:pt x="3347" y="4323"/>
                  </a:lnTo>
                  <a:lnTo>
                    <a:pt x="3347" y="4323"/>
                  </a:lnTo>
                  <a:lnTo>
                    <a:pt x="3311" y="4321"/>
                  </a:lnTo>
                  <a:lnTo>
                    <a:pt x="3273" y="4315"/>
                  </a:lnTo>
                  <a:lnTo>
                    <a:pt x="3239" y="4305"/>
                  </a:lnTo>
                  <a:lnTo>
                    <a:pt x="3205" y="4293"/>
                  </a:lnTo>
                  <a:lnTo>
                    <a:pt x="3171" y="4277"/>
                  </a:lnTo>
                  <a:lnTo>
                    <a:pt x="3141" y="4259"/>
                  </a:lnTo>
                  <a:lnTo>
                    <a:pt x="3111" y="4237"/>
                  </a:lnTo>
                  <a:lnTo>
                    <a:pt x="3083" y="4211"/>
                  </a:lnTo>
                  <a:lnTo>
                    <a:pt x="3005" y="4131"/>
                  </a:lnTo>
                  <a:lnTo>
                    <a:pt x="3005" y="4131"/>
                  </a:lnTo>
                  <a:lnTo>
                    <a:pt x="2989" y="4115"/>
                  </a:lnTo>
                  <a:lnTo>
                    <a:pt x="2971" y="4101"/>
                  </a:lnTo>
                  <a:lnTo>
                    <a:pt x="2953" y="4087"/>
                  </a:lnTo>
                  <a:lnTo>
                    <a:pt x="2935" y="4075"/>
                  </a:lnTo>
                  <a:lnTo>
                    <a:pt x="2915" y="4065"/>
                  </a:lnTo>
                  <a:lnTo>
                    <a:pt x="2895" y="4057"/>
                  </a:lnTo>
                  <a:lnTo>
                    <a:pt x="2873" y="4049"/>
                  </a:lnTo>
                  <a:lnTo>
                    <a:pt x="2853" y="4043"/>
                  </a:lnTo>
                  <a:lnTo>
                    <a:pt x="2831" y="4039"/>
                  </a:lnTo>
                  <a:lnTo>
                    <a:pt x="2809" y="4035"/>
                  </a:lnTo>
                  <a:lnTo>
                    <a:pt x="2787" y="4035"/>
                  </a:lnTo>
                  <a:lnTo>
                    <a:pt x="2763" y="4035"/>
                  </a:lnTo>
                  <a:lnTo>
                    <a:pt x="2741" y="4037"/>
                  </a:lnTo>
                  <a:lnTo>
                    <a:pt x="2719" y="4039"/>
                  </a:lnTo>
                  <a:lnTo>
                    <a:pt x="2697" y="4045"/>
                  </a:lnTo>
                  <a:lnTo>
                    <a:pt x="2675" y="4051"/>
                  </a:lnTo>
                  <a:lnTo>
                    <a:pt x="1675" y="4391"/>
                  </a:lnTo>
                  <a:lnTo>
                    <a:pt x="1675" y="4391"/>
                  </a:lnTo>
                  <a:lnTo>
                    <a:pt x="1610" y="4415"/>
                  </a:lnTo>
                  <a:lnTo>
                    <a:pt x="1550" y="4441"/>
                  </a:lnTo>
                  <a:lnTo>
                    <a:pt x="1490" y="4471"/>
                  </a:lnTo>
                  <a:lnTo>
                    <a:pt x="1434" y="4505"/>
                  </a:lnTo>
                  <a:lnTo>
                    <a:pt x="1380" y="4543"/>
                  </a:lnTo>
                  <a:lnTo>
                    <a:pt x="1328" y="4583"/>
                  </a:lnTo>
                  <a:lnTo>
                    <a:pt x="1278" y="4625"/>
                  </a:lnTo>
                  <a:lnTo>
                    <a:pt x="1230" y="4671"/>
                  </a:lnTo>
                  <a:lnTo>
                    <a:pt x="1186" y="4719"/>
                  </a:lnTo>
                  <a:lnTo>
                    <a:pt x="1144" y="4769"/>
                  </a:lnTo>
                  <a:lnTo>
                    <a:pt x="1106" y="4823"/>
                  </a:lnTo>
                  <a:lnTo>
                    <a:pt x="1070" y="4879"/>
                  </a:lnTo>
                  <a:lnTo>
                    <a:pt x="1038" y="4935"/>
                  </a:lnTo>
                  <a:lnTo>
                    <a:pt x="1008" y="4995"/>
                  </a:lnTo>
                  <a:lnTo>
                    <a:pt x="982" y="5057"/>
                  </a:lnTo>
                  <a:lnTo>
                    <a:pt x="960" y="5121"/>
                  </a:lnTo>
                  <a:lnTo>
                    <a:pt x="794" y="6411"/>
                  </a:lnTo>
                  <a:lnTo>
                    <a:pt x="284" y="6411"/>
                  </a:lnTo>
                  <a:lnTo>
                    <a:pt x="284" y="286"/>
                  </a:lnTo>
                  <a:lnTo>
                    <a:pt x="6410" y="286"/>
                  </a:lnTo>
                  <a:lnTo>
                    <a:pt x="6410" y="6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7" name="Freeform 189">
              <a:extLst>
                <a:ext uri="{FF2B5EF4-FFF2-40B4-BE49-F238E27FC236}">
                  <a16:creationId xmlns:a16="http://schemas.microsoft.com/office/drawing/2014/main" id="{EADDB517-BDF7-4253-855F-B4A1EC6DD96C}"/>
                </a:ext>
              </a:extLst>
            </p:cNvPr>
            <p:cNvSpPr>
              <a:spLocks noEditPoints="1"/>
            </p:cNvSpPr>
            <p:nvPr/>
          </p:nvSpPr>
          <p:spPr bwMode="auto">
            <a:xfrm>
              <a:off x="3429" y="1416"/>
              <a:ext cx="1810" cy="2483"/>
            </a:xfrm>
            <a:custGeom>
              <a:avLst/>
              <a:gdLst>
                <a:gd name="T0" fmla="*/ 1050 w 1810"/>
                <a:gd name="T1" fmla="*/ 2467 h 2483"/>
                <a:gd name="T2" fmla="*/ 1248 w 1810"/>
                <a:gd name="T3" fmla="*/ 2383 h 2483"/>
                <a:gd name="T4" fmla="*/ 1414 w 1810"/>
                <a:gd name="T5" fmla="*/ 2245 h 2483"/>
                <a:gd name="T6" fmla="*/ 1578 w 1810"/>
                <a:gd name="T7" fmla="*/ 2055 h 2483"/>
                <a:gd name="T8" fmla="*/ 1714 w 1810"/>
                <a:gd name="T9" fmla="*/ 1758 h 2483"/>
                <a:gd name="T10" fmla="*/ 1790 w 1810"/>
                <a:gd name="T11" fmla="*/ 1370 h 2483"/>
                <a:gd name="T12" fmla="*/ 1810 w 1810"/>
                <a:gd name="T13" fmla="*/ 996 h 2483"/>
                <a:gd name="T14" fmla="*/ 1780 w 1810"/>
                <a:gd name="T15" fmla="*/ 748 h 2483"/>
                <a:gd name="T16" fmla="*/ 1700 w 1810"/>
                <a:gd name="T17" fmla="*/ 522 h 2483"/>
                <a:gd name="T18" fmla="*/ 1574 w 1810"/>
                <a:gd name="T19" fmla="*/ 328 h 2483"/>
                <a:gd name="T20" fmla="*/ 1410 w 1810"/>
                <a:gd name="T21" fmla="*/ 170 h 2483"/>
                <a:gd name="T22" fmla="*/ 1216 w 1810"/>
                <a:gd name="T23" fmla="*/ 62 h 2483"/>
                <a:gd name="T24" fmla="*/ 996 w 1810"/>
                <a:gd name="T25" fmla="*/ 6 h 2483"/>
                <a:gd name="T26" fmla="*/ 812 w 1810"/>
                <a:gd name="T27" fmla="*/ 6 h 2483"/>
                <a:gd name="T28" fmla="*/ 594 w 1810"/>
                <a:gd name="T29" fmla="*/ 62 h 2483"/>
                <a:gd name="T30" fmla="*/ 400 w 1810"/>
                <a:gd name="T31" fmla="*/ 170 h 2483"/>
                <a:gd name="T32" fmla="*/ 236 w 1810"/>
                <a:gd name="T33" fmla="*/ 328 h 2483"/>
                <a:gd name="T34" fmla="*/ 110 w 1810"/>
                <a:gd name="T35" fmla="*/ 522 h 2483"/>
                <a:gd name="T36" fmla="*/ 28 w 1810"/>
                <a:gd name="T37" fmla="*/ 748 h 2483"/>
                <a:gd name="T38" fmla="*/ 0 w 1810"/>
                <a:gd name="T39" fmla="*/ 996 h 2483"/>
                <a:gd name="T40" fmla="*/ 18 w 1810"/>
                <a:gd name="T41" fmla="*/ 1370 h 2483"/>
                <a:gd name="T42" fmla="*/ 96 w 1810"/>
                <a:gd name="T43" fmla="*/ 1758 h 2483"/>
                <a:gd name="T44" fmla="*/ 232 w 1810"/>
                <a:gd name="T45" fmla="*/ 2055 h 2483"/>
                <a:gd name="T46" fmla="*/ 396 w 1810"/>
                <a:gd name="T47" fmla="*/ 2245 h 2483"/>
                <a:gd name="T48" fmla="*/ 560 w 1810"/>
                <a:gd name="T49" fmla="*/ 2383 h 2483"/>
                <a:gd name="T50" fmla="*/ 760 w 1810"/>
                <a:gd name="T51" fmla="*/ 2467 h 2483"/>
                <a:gd name="T52" fmla="*/ 904 w 1810"/>
                <a:gd name="T53" fmla="*/ 286 h 2483"/>
                <a:gd name="T54" fmla="*/ 1030 w 1810"/>
                <a:gd name="T55" fmla="*/ 300 h 2483"/>
                <a:gd name="T56" fmla="*/ 1172 w 1810"/>
                <a:gd name="T57" fmla="*/ 356 h 2483"/>
                <a:gd name="T58" fmla="*/ 1298 w 1810"/>
                <a:gd name="T59" fmla="*/ 448 h 2483"/>
                <a:gd name="T60" fmla="*/ 1400 w 1810"/>
                <a:gd name="T61" fmla="*/ 572 h 2483"/>
                <a:gd name="T62" fmla="*/ 1474 w 1810"/>
                <a:gd name="T63" fmla="*/ 720 h 2483"/>
                <a:gd name="T64" fmla="*/ 1516 w 1810"/>
                <a:gd name="T65" fmla="*/ 888 h 2483"/>
                <a:gd name="T66" fmla="*/ 1522 w 1810"/>
                <a:gd name="T67" fmla="*/ 1080 h 2483"/>
                <a:gd name="T68" fmla="*/ 1490 w 1810"/>
                <a:gd name="T69" fmla="*/ 1454 h 2483"/>
                <a:gd name="T70" fmla="*/ 1412 w 1810"/>
                <a:gd name="T71" fmla="*/ 1750 h 2483"/>
                <a:gd name="T72" fmla="*/ 1294 w 1810"/>
                <a:gd name="T73" fmla="*/ 1955 h 2483"/>
                <a:gd name="T74" fmla="*/ 1132 w 1810"/>
                <a:gd name="T75" fmla="*/ 2115 h 2483"/>
                <a:gd name="T76" fmla="*/ 1020 w 1810"/>
                <a:gd name="T77" fmla="*/ 2179 h 2483"/>
                <a:gd name="T78" fmla="*/ 904 w 1810"/>
                <a:gd name="T79" fmla="*/ 2197 h 2483"/>
                <a:gd name="T80" fmla="*/ 810 w 1810"/>
                <a:gd name="T81" fmla="*/ 2187 h 2483"/>
                <a:gd name="T82" fmla="*/ 700 w 1810"/>
                <a:gd name="T83" fmla="*/ 2133 h 2483"/>
                <a:gd name="T84" fmla="*/ 516 w 1810"/>
                <a:gd name="T85" fmla="*/ 1955 h 2483"/>
                <a:gd name="T86" fmla="*/ 416 w 1810"/>
                <a:gd name="T87" fmla="*/ 1798 h 2483"/>
                <a:gd name="T88" fmla="*/ 330 w 1810"/>
                <a:gd name="T89" fmla="*/ 1520 h 2483"/>
                <a:gd name="T90" fmla="*/ 290 w 1810"/>
                <a:gd name="T91" fmla="*/ 1160 h 2483"/>
                <a:gd name="T92" fmla="*/ 288 w 1810"/>
                <a:gd name="T93" fmla="*/ 924 h 2483"/>
                <a:gd name="T94" fmla="*/ 322 w 1810"/>
                <a:gd name="T95" fmla="*/ 752 h 2483"/>
                <a:gd name="T96" fmla="*/ 392 w 1810"/>
                <a:gd name="T97" fmla="*/ 600 h 2483"/>
                <a:gd name="T98" fmla="*/ 488 w 1810"/>
                <a:gd name="T99" fmla="*/ 470 h 2483"/>
                <a:gd name="T100" fmla="*/ 610 w 1810"/>
                <a:gd name="T101" fmla="*/ 372 h 2483"/>
                <a:gd name="T102" fmla="*/ 750 w 1810"/>
                <a:gd name="T103" fmla="*/ 308 h 2483"/>
                <a:gd name="T104" fmla="*/ 904 w 1810"/>
                <a:gd name="T105" fmla="*/ 286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0" h="2483">
                  <a:moveTo>
                    <a:pt x="904" y="2483"/>
                  </a:moveTo>
                  <a:lnTo>
                    <a:pt x="904" y="2483"/>
                  </a:lnTo>
                  <a:lnTo>
                    <a:pt x="956" y="2481"/>
                  </a:lnTo>
                  <a:lnTo>
                    <a:pt x="1004" y="2477"/>
                  </a:lnTo>
                  <a:lnTo>
                    <a:pt x="1050" y="2467"/>
                  </a:lnTo>
                  <a:lnTo>
                    <a:pt x="1092" y="2457"/>
                  </a:lnTo>
                  <a:lnTo>
                    <a:pt x="1134" y="2443"/>
                  </a:lnTo>
                  <a:lnTo>
                    <a:pt x="1174" y="2425"/>
                  </a:lnTo>
                  <a:lnTo>
                    <a:pt x="1212" y="2405"/>
                  </a:lnTo>
                  <a:lnTo>
                    <a:pt x="1248" y="2383"/>
                  </a:lnTo>
                  <a:lnTo>
                    <a:pt x="1284" y="2359"/>
                  </a:lnTo>
                  <a:lnTo>
                    <a:pt x="1318" y="2333"/>
                  </a:lnTo>
                  <a:lnTo>
                    <a:pt x="1350" y="2305"/>
                  </a:lnTo>
                  <a:lnTo>
                    <a:pt x="1382" y="2277"/>
                  </a:lnTo>
                  <a:lnTo>
                    <a:pt x="1414" y="2245"/>
                  </a:lnTo>
                  <a:lnTo>
                    <a:pt x="1446" y="2213"/>
                  </a:lnTo>
                  <a:lnTo>
                    <a:pt x="1506" y="2145"/>
                  </a:lnTo>
                  <a:lnTo>
                    <a:pt x="1506" y="2145"/>
                  </a:lnTo>
                  <a:lnTo>
                    <a:pt x="1544" y="2101"/>
                  </a:lnTo>
                  <a:lnTo>
                    <a:pt x="1578" y="2055"/>
                  </a:lnTo>
                  <a:lnTo>
                    <a:pt x="1610" y="2003"/>
                  </a:lnTo>
                  <a:lnTo>
                    <a:pt x="1638" y="1947"/>
                  </a:lnTo>
                  <a:lnTo>
                    <a:pt x="1666" y="1888"/>
                  </a:lnTo>
                  <a:lnTo>
                    <a:pt x="1690" y="1824"/>
                  </a:lnTo>
                  <a:lnTo>
                    <a:pt x="1714" y="1758"/>
                  </a:lnTo>
                  <a:lnTo>
                    <a:pt x="1734" y="1688"/>
                  </a:lnTo>
                  <a:lnTo>
                    <a:pt x="1750" y="1614"/>
                  </a:lnTo>
                  <a:lnTo>
                    <a:pt x="1766" y="1536"/>
                  </a:lnTo>
                  <a:lnTo>
                    <a:pt x="1780" y="1456"/>
                  </a:lnTo>
                  <a:lnTo>
                    <a:pt x="1790" y="1370"/>
                  </a:lnTo>
                  <a:lnTo>
                    <a:pt x="1798" y="1282"/>
                  </a:lnTo>
                  <a:lnTo>
                    <a:pt x="1804" y="1190"/>
                  </a:lnTo>
                  <a:lnTo>
                    <a:pt x="1808" y="1096"/>
                  </a:lnTo>
                  <a:lnTo>
                    <a:pt x="1810" y="996"/>
                  </a:lnTo>
                  <a:lnTo>
                    <a:pt x="1810" y="996"/>
                  </a:lnTo>
                  <a:lnTo>
                    <a:pt x="1808" y="946"/>
                  </a:lnTo>
                  <a:lnTo>
                    <a:pt x="1804" y="894"/>
                  </a:lnTo>
                  <a:lnTo>
                    <a:pt x="1798" y="844"/>
                  </a:lnTo>
                  <a:lnTo>
                    <a:pt x="1790" y="796"/>
                  </a:lnTo>
                  <a:lnTo>
                    <a:pt x="1780" y="748"/>
                  </a:lnTo>
                  <a:lnTo>
                    <a:pt x="1768" y="700"/>
                  </a:lnTo>
                  <a:lnTo>
                    <a:pt x="1754" y="654"/>
                  </a:lnTo>
                  <a:lnTo>
                    <a:pt x="1738" y="610"/>
                  </a:lnTo>
                  <a:lnTo>
                    <a:pt x="1720" y="564"/>
                  </a:lnTo>
                  <a:lnTo>
                    <a:pt x="1700" y="522"/>
                  </a:lnTo>
                  <a:lnTo>
                    <a:pt x="1678" y="480"/>
                  </a:lnTo>
                  <a:lnTo>
                    <a:pt x="1654" y="440"/>
                  </a:lnTo>
                  <a:lnTo>
                    <a:pt x="1630" y="400"/>
                  </a:lnTo>
                  <a:lnTo>
                    <a:pt x="1602" y="364"/>
                  </a:lnTo>
                  <a:lnTo>
                    <a:pt x="1574" y="328"/>
                  </a:lnTo>
                  <a:lnTo>
                    <a:pt x="1544" y="292"/>
                  </a:lnTo>
                  <a:lnTo>
                    <a:pt x="1512" y="260"/>
                  </a:lnTo>
                  <a:lnTo>
                    <a:pt x="1480" y="228"/>
                  </a:lnTo>
                  <a:lnTo>
                    <a:pt x="1446" y="198"/>
                  </a:lnTo>
                  <a:lnTo>
                    <a:pt x="1410" y="170"/>
                  </a:lnTo>
                  <a:lnTo>
                    <a:pt x="1374" y="144"/>
                  </a:lnTo>
                  <a:lnTo>
                    <a:pt x="1336" y="120"/>
                  </a:lnTo>
                  <a:lnTo>
                    <a:pt x="1296" y="98"/>
                  </a:lnTo>
                  <a:lnTo>
                    <a:pt x="1256" y="78"/>
                  </a:lnTo>
                  <a:lnTo>
                    <a:pt x="1216" y="62"/>
                  </a:lnTo>
                  <a:lnTo>
                    <a:pt x="1174" y="46"/>
                  </a:lnTo>
                  <a:lnTo>
                    <a:pt x="1130" y="32"/>
                  </a:lnTo>
                  <a:lnTo>
                    <a:pt x="1086" y="20"/>
                  </a:lnTo>
                  <a:lnTo>
                    <a:pt x="1042" y="12"/>
                  </a:lnTo>
                  <a:lnTo>
                    <a:pt x="996" y="6"/>
                  </a:lnTo>
                  <a:lnTo>
                    <a:pt x="950" y="2"/>
                  </a:lnTo>
                  <a:lnTo>
                    <a:pt x="904" y="0"/>
                  </a:lnTo>
                  <a:lnTo>
                    <a:pt x="904" y="0"/>
                  </a:lnTo>
                  <a:lnTo>
                    <a:pt x="858" y="2"/>
                  </a:lnTo>
                  <a:lnTo>
                    <a:pt x="812" y="6"/>
                  </a:lnTo>
                  <a:lnTo>
                    <a:pt x="766" y="12"/>
                  </a:lnTo>
                  <a:lnTo>
                    <a:pt x="722" y="20"/>
                  </a:lnTo>
                  <a:lnTo>
                    <a:pt x="678" y="32"/>
                  </a:lnTo>
                  <a:lnTo>
                    <a:pt x="636" y="46"/>
                  </a:lnTo>
                  <a:lnTo>
                    <a:pt x="594" y="62"/>
                  </a:lnTo>
                  <a:lnTo>
                    <a:pt x="552" y="78"/>
                  </a:lnTo>
                  <a:lnTo>
                    <a:pt x="512" y="98"/>
                  </a:lnTo>
                  <a:lnTo>
                    <a:pt x="474" y="120"/>
                  </a:lnTo>
                  <a:lnTo>
                    <a:pt x="436" y="144"/>
                  </a:lnTo>
                  <a:lnTo>
                    <a:pt x="400" y="170"/>
                  </a:lnTo>
                  <a:lnTo>
                    <a:pt x="364" y="198"/>
                  </a:lnTo>
                  <a:lnTo>
                    <a:pt x="330" y="228"/>
                  </a:lnTo>
                  <a:lnTo>
                    <a:pt x="296" y="260"/>
                  </a:lnTo>
                  <a:lnTo>
                    <a:pt x="266" y="292"/>
                  </a:lnTo>
                  <a:lnTo>
                    <a:pt x="236" y="328"/>
                  </a:lnTo>
                  <a:lnTo>
                    <a:pt x="206" y="364"/>
                  </a:lnTo>
                  <a:lnTo>
                    <a:pt x="180" y="400"/>
                  </a:lnTo>
                  <a:lnTo>
                    <a:pt x="154" y="440"/>
                  </a:lnTo>
                  <a:lnTo>
                    <a:pt x="130" y="480"/>
                  </a:lnTo>
                  <a:lnTo>
                    <a:pt x="110" y="522"/>
                  </a:lnTo>
                  <a:lnTo>
                    <a:pt x="90" y="564"/>
                  </a:lnTo>
                  <a:lnTo>
                    <a:pt x="72" y="610"/>
                  </a:lnTo>
                  <a:lnTo>
                    <a:pt x="54" y="654"/>
                  </a:lnTo>
                  <a:lnTo>
                    <a:pt x="40" y="700"/>
                  </a:lnTo>
                  <a:lnTo>
                    <a:pt x="28" y="748"/>
                  </a:lnTo>
                  <a:lnTo>
                    <a:pt x="18" y="796"/>
                  </a:lnTo>
                  <a:lnTo>
                    <a:pt x="10" y="844"/>
                  </a:lnTo>
                  <a:lnTo>
                    <a:pt x="4" y="894"/>
                  </a:lnTo>
                  <a:lnTo>
                    <a:pt x="2" y="946"/>
                  </a:lnTo>
                  <a:lnTo>
                    <a:pt x="0" y="996"/>
                  </a:lnTo>
                  <a:lnTo>
                    <a:pt x="0" y="996"/>
                  </a:lnTo>
                  <a:lnTo>
                    <a:pt x="2" y="1096"/>
                  </a:lnTo>
                  <a:lnTo>
                    <a:pt x="4" y="1190"/>
                  </a:lnTo>
                  <a:lnTo>
                    <a:pt x="10" y="1282"/>
                  </a:lnTo>
                  <a:lnTo>
                    <a:pt x="18" y="1370"/>
                  </a:lnTo>
                  <a:lnTo>
                    <a:pt x="30" y="1456"/>
                  </a:lnTo>
                  <a:lnTo>
                    <a:pt x="42" y="1536"/>
                  </a:lnTo>
                  <a:lnTo>
                    <a:pt x="58" y="1614"/>
                  </a:lnTo>
                  <a:lnTo>
                    <a:pt x="76" y="1688"/>
                  </a:lnTo>
                  <a:lnTo>
                    <a:pt x="96" y="1758"/>
                  </a:lnTo>
                  <a:lnTo>
                    <a:pt x="118" y="1824"/>
                  </a:lnTo>
                  <a:lnTo>
                    <a:pt x="144" y="1888"/>
                  </a:lnTo>
                  <a:lnTo>
                    <a:pt x="170" y="1947"/>
                  </a:lnTo>
                  <a:lnTo>
                    <a:pt x="200" y="2003"/>
                  </a:lnTo>
                  <a:lnTo>
                    <a:pt x="232" y="2055"/>
                  </a:lnTo>
                  <a:lnTo>
                    <a:pt x="266" y="2101"/>
                  </a:lnTo>
                  <a:lnTo>
                    <a:pt x="302" y="2145"/>
                  </a:lnTo>
                  <a:lnTo>
                    <a:pt x="302" y="2145"/>
                  </a:lnTo>
                  <a:lnTo>
                    <a:pt x="364" y="2213"/>
                  </a:lnTo>
                  <a:lnTo>
                    <a:pt x="396" y="2245"/>
                  </a:lnTo>
                  <a:lnTo>
                    <a:pt x="426" y="2277"/>
                  </a:lnTo>
                  <a:lnTo>
                    <a:pt x="458" y="2305"/>
                  </a:lnTo>
                  <a:lnTo>
                    <a:pt x="492" y="2333"/>
                  </a:lnTo>
                  <a:lnTo>
                    <a:pt x="526" y="2359"/>
                  </a:lnTo>
                  <a:lnTo>
                    <a:pt x="560" y="2383"/>
                  </a:lnTo>
                  <a:lnTo>
                    <a:pt x="598" y="2405"/>
                  </a:lnTo>
                  <a:lnTo>
                    <a:pt x="636" y="2425"/>
                  </a:lnTo>
                  <a:lnTo>
                    <a:pt x="674" y="2443"/>
                  </a:lnTo>
                  <a:lnTo>
                    <a:pt x="716" y="2457"/>
                  </a:lnTo>
                  <a:lnTo>
                    <a:pt x="760" y="2467"/>
                  </a:lnTo>
                  <a:lnTo>
                    <a:pt x="806" y="2477"/>
                  </a:lnTo>
                  <a:lnTo>
                    <a:pt x="854" y="2481"/>
                  </a:lnTo>
                  <a:lnTo>
                    <a:pt x="904" y="2483"/>
                  </a:lnTo>
                  <a:lnTo>
                    <a:pt x="904" y="2483"/>
                  </a:lnTo>
                  <a:close/>
                  <a:moveTo>
                    <a:pt x="904" y="286"/>
                  </a:moveTo>
                  <a:lnTo>
                    <a:pt x="904" y="286"/>
                  </a:lnTo>
                  <a:lnTo>
                    <a:pt x="936" y="288"/>
                  </a:lnTo>
                  <a:lnTo>
                    <a:pt x="968" y="290"/>
                  </a:lnTo>
                  <a:lnTo>
                    <a:pt x="998" y="294"/>
                  </a:lnTo>
                  <a:lnTo>
                    <a:pt x="1030" y="300"/>
                  </a:lnTo>
                  <a:lnTo>
                    <a:pt x="1060" y="308"/>
                  </a:lnTo>
                  <a:lnTo>
                    <a:pt x="1088" y="318"/>
                  </a:lnTo>
                  <a:lnTo>
                    <a:pt x="1118" y="330"/>
                  </a:lnTo>
                  <a:lnTo>
                    <a:pt x="1146" y="342"/>
                  </a:lnTo>
                  <a:lnTo>
                    <a:pt x="1172" y="356"/>
                  </a:lnTo>
                  <a:lnTo>
                    <a:pt x="1200" y="372"/>
                  </a:lnTo>
                  <a:lnTo>
                    <a:pt x="1226" y="390"/>
                  </a:lnTo>
                  <a:lnTo>
                    <a:pt x="1250" y="408"/>
                  </a:lnTo>
                  <a:lnTo>
                    <a:pt x="1274" y="428"/>
                  </a:lnTo>
                  <a:lnTo>
                    <a:pt x="1298" y="448"/>
                  </a:lnTo>
                  <a:lnTo>
                    <a:pt x="1320" y="470"/>
                  </a:lnTo>
                  <a:lnTo>
                    <a:pt x="1342" y="494"/>
                  </a:lnTo>
                  <a:lnTo>
                    <a:pt x="1362" y="518"/>
                  </a:lnTo>
                  <a:lnTo>
                    <a:pt x="1382" y="544"/>
                  </a:lnTo>
                  <a:lnTo>
                    <a:pt x="1400" y="572"/>
                  </a:lnTo>
                  <a:lnTo>
                    <a:pt x="1418" y="600"/>
                  </a:lnTo>
                  <a:lnTo>
                    <a:pt x="1434" y="628"/>
                  </a:lnTo>
                  <a:lnTo>
                    <a:pt x="1448" y="658"/>
                  </a:lnTo>
                  <a:lnTo>
                    <a:pt x="1462" y="688"/>
                  </a:lnTo>
                  <a:lnTo>
                    <a:pt x="1474" y="720"/>
                  </a:lnTo>
                  <a:lnTo>
                    <a:pt x="1486" y="752"/>
                  </a:lnTo>
                  <a:lnTo>
                    <a:pt x="1496" y="786"/>
                  </a:lnTo>
                  <a:lnTo>
                    <a:pt x="1504" y="818"/>
                  </a:lnTo>
                  <a:lnTo>
                    <a:pt x="1512" y="854"/>
                  </a:lnTo>
                  <a:lnTo>
                    <a:pt x="1516" y="888"/>
                  </a:lnTo>
                  <a:lnTo>
                    <a:pt x="1520" y="924"/>
                  </a:lnTo>
                  <a:lnTo>
                    <a:pt x="1522" y="960"/>
                  </a:lnTo>
                  <a:lnTo>
                    <a:pt x="1524" y="996"/>
                  </a:lnTo>
                  <a:lnTo>
                    <a:pt x="1524" y="996"/>
                  </a:lnTo>
                  <a:lnTo>
                    <a:pt x="1522" y="1080"/>
                  </a:lnTo>
                  <a:lnTo>
                    <a:pt x="1520" y="1160"/>
                  </a:lnTo>
                  <a:lnTo>
                    <a:pt x="1516" y="1238"/>
                  </a:lnTo>
                  <a:lnTo>
                    <a:pt x="1508" y="1314"/>
                  </a:lnTo>
                  <a:lnTo>
                    <a:pt x="1500" y="1386"/>
                  </a:lnTo>
                  <a:lnTo>
                    <a:pt x="1490" y="1454"/>
                  </a:lnTo>
                  <a:lnTo>
                    <a:pt x="1478" y="1520"/>
                  </a:lnTo>
                  <a:lnTo>
                    <a:pt x="1464" y="1582"/>
                  </a:lnTo>
                  <a:lnTo>
                    <a:pt x="1448" y="1642"/>
                  </a:lnTo>
                  <a:lnTo>
                    <a:pt x="1432" y="1698"/>
                  </a:lnTo>
                  <a:lnTo>
                    <a:pt x="1412" y="1750"/>
                  </a:lnTo>
                  <a:lnTo>
                    <a:pt x="1392" y="1798"/>
                  </a:lnTo>
                  <a:lnTo>
                    <a:pt x="1370" y="1844"/>
                  </a:lnTo>
                  <a:lnTo>
                    <a:pt x="1346" y="1884"/>
                  </a:lnTo>
                  <a:lnTo>
                    <a:pt x="1320" y="1922"/>
                  </a:lnTo>
                  <a:lnTo>
                    <a:pt x="1294" y="1955"/>
                  </a:lnTo>
                  <a:lnTo>
                    <a:pt x="1294" y="1955"/>
                  </a:lnTo>
                  <a:lnTo>
                    <a:pt x="1234" y="2021"/>
                  </a:lnTo>
                  <a:lnTo>
                    <a:pt x="1180" y="2073"/>
                  </a:lnTo>
                  <a:lnTo>
                    <a:pt x="1156" y="2097"/>
                  </a:lnTo>
                  <a:lnTo>
                    <a:pt x="1132" y="2115"/>
                  </a:lnTo>
                  <a:lnTo>
                    <a:pt x="1108" y="2133"/>
                  </a:lnTo>
                  <a:lnTo>
                    <a:pt x="1086" y="2147"/>
                  </a:lnTo>
                  <a:lnTo>
                    <a:pt x="1064" y="2161"/>
                  </a:lnTo>
                  <a:lnTo>
                    <a:pt x="1042" y="2171"/>
                  </a:lnTo>
                  <a:lnTo>
                    <a:pt x="1020" y="2179"/>
                  </a:lnTo>
                  <a:lnTo>
                    <a:pt x="998" y="2187"/>
                  </a:lnTo>
                  <a:lnTo>
                    <a:pt x="976" y="2191"/>
                  </a:lnTo>
                  <a:lnTo>
                    <a:pt x="954" y="2195"/>
                  </a:lnTo>
                  <a:lnTo>
                    <a:pt x="930" y="2197"/>
                  </a:lnTo>
                  <a:lnTo>
                    <a:pt x="904" y="2197"/>
                  </a:lnTo>
                  <a:lnTo>
                    <a:pt x="904" y="2197"/>
                  </a:lnTo>
                  <a:lnTo>
                    <a:pt x="880" y="2197"/>
                  </a:lnTo>
                  <a:lnTo>
                    <a:pt x="856" y="2195"/>
                  </a:lnTo>
                  <a:lnTo>
                    <a:pt x="832" y="2191"/>
                  </a:lnTo>
                  <a:lnTo>
                    <a:pt x="810" y="2187"/>
                  </a:lnTo>
                  <a:lnTo>
                    <a:pt x="788" y="2179"/>
                  </a:lnTo>
                  <a:lnTo>
                    <a:pt x="766" y="2171"/>
                  </a:lnTo>
                  <a:lnTo>
                    <a:pt x="744" y="2161"/>
                  </a:lnTo>
                  <a:lnTo>
                    <a:pt x="722" y="2147"/>
                  </a:lnTo>
                  <a:lnTo>
                    <a:pt x="700" y="2133"/>
                  </a:lnTo>
                  <a:lnTo>
                    <a:pt x="676" y="2115"/>
                  </a:lnTo>
                  <a:lnTo>
                    <a:pt x="654" y="2097"/>
                  </a:lnTo>
                  <a:lnTo>
                    <a:pt x="628" y="2073"/>
                  </a:lnTo>
                  <a:lnTo>
                    <a:pt x="574" y="2021"/>
                  </a:lnTo>
                  <a:lnTo>
                    <a:pt x="516" y="1955"/>
                  </a:lnTo>
                  <a:lnTo>
                    <a:pt x="516" y="1955"/>
                  </a:lnTo>
                  <a:lnTo>
                    <a:pt x="488" y="1922"/>
                  </a:lnTo>
                  <a:lnTo>
                    <a:pt x="462" y="1884"/>
                  </a:lnTo>
                  <a:lnTo>
                    <a:pt x="438" y="1844"/>
                  </a:lnTo>
                  <a:lnTo>
                    <a:pt x="416" y="1798"/>
                  </a:lnTo>
                  <a:lnTo>
                    <a:pt x="396" y="1750"/>
                  </a:lnTo>
                  <a:lnTo>
                    <a:pt x="378" y="1698"/>
                  </a:lnTo>
                  <a:lnTo>
                    <a:pt x="360" y="1642"/>
                  </a:lnTo>
                  <a:lnTo>
                    <a:pt x="344" y="1582"/>
                  </a:lnTo>
                  <a:lnTo>
                    <a:pt x="330" y="1520"/>
                  </a:lnTo>
                  <a:lnTo>
                    <a:pt x="318" y="1454"/>
                  </a:lnTo>
                  <a:lnTo>
                    <a:pt x="308" y="1386"/>
                  </a:lnTo>
                  <a:lnTo>
                    <a:pt x="300" y="1314"/>
                  </a:lnTo>
                  <a:lnTo>
                    <a:pt x="294" y="1238"/>
                  </a:lnTo>
                  <a:lnTo>
                    <a:pt x="290" y="1160"/>
                  </a:lnTo>
                  <a:lnTo>
                    <a:pt x="286" y="1080"/>
                  </a:lnTo>
                  <a:lnTo>
                    <a:pt x="286" y="996"/>
                  </a:lnTo>
                  <a:lnTo>
                    <a:pt x="286" y="996"/>
                  </a:lnTo>
                  <a:lnTo>
                    <a:pt x="286" y="960"/>
                  </a:lnTo>
                  <a:lnTo>
                    <a:pt x="288" y="924"/>
                  </a:lnTo>
                  <a:lnTo>
                    <a:pt x="292" y="888"/>
                  </a:lnTo>
                  <a:lnTo>
                    <a:pt x="298" y="854"/>
                  </a:lnTo>
                  <a:lnTo>
                    <a:pt x="304" y="818"/>
                  </a:lnTo>
                  <a:lnTo>
                    <a:pt x="314" y="786"/>
                  </a:lnTo>
                  <a:lnTo>
                    <a:pt x="322" y="752"/>
                  </a:lnTo>
                  <a:lnTo>
                    <a:pt x="334" y="720"/>
                  </a:lnTo>
                  <a:lnTo>
                    <a:pt x="346" y="688"/>
                  </a:lnTo>
                  <a:lnTo>
                    <a:pt x="360" y="658"/>
                  </a:lnTo>
                  <a:lnTo>
                    <a:pt x="376" y="628"/>
                  </a:lnTo>
                  <a:lnTo>
                    <a:pt x="392" y="600"/>
                  </a:lnTo>
                  <a:lnTo>
                    <a:pt x="408" y="572"/>
                  </a:lnTo>
                  <a:lnTo>
                    <a:pt x="426" y="544"/>
                  </a:lnTo>
                  <a:lnTo>
                    <a:pt x="446" y="518"/>
                  </a:lnTo>
                  <a:lnTo>
                    <a:pt x="466" y="494"/>
                  </a:lnTo>
                  <a:lnTo>
                    <a:pt x="488" y="470"/>
                  </a:lnTo>
                  <a:lnTo>
                    <a:pt x="510" y="448"/>
                  </a:lnTo>
                  <a:lnTo>
                    <a:pt x="534" y="428"/>
                  </a:lnTo>
                  <a:lnTo>
                    <a:pt x="558" y="408"/>
                  </a:lnTo>
                  <a:lnTo>
                    <a:pt x="584" y="390"/>
                  </a:lnTo>
                  <a:lnTo>
                    <a:pt x="610" y="372"/>
                  </a:lnTo>
                  <a:lnTo>
                    <a:pt x="636" y="356"/>
                  </a:lnTo>
                  <a:lnTo>
                    <a:pt x="664" y="342"/>
                  </a:lnTo>
                  <a:lnTo>
                    <a:pt x="692" y="330"/>
                  </a:lnTo>
                  <a:lnTo>
                    <a:pt x="720" y="318"/>
                  </a:lnTo>
                  <a:lnTo>
                    <a:pt x="750" y="308"/>
                  </a:lnTo>
                  <a:lnTo>
                    <a:pt x="780" y="300"/>
                  </a:lnTo>
                  <a:lnTo>
                    <a:pt x="810" y="294"/>
                  </a:lnTo>
                  <a:lnTo>
                    <a:pt x="842" y="290"/>
                  </a:lnTo>
                  <a:lnTo>
                    <a:pt x="872" y="288"/>
                  </a:lnTo>
                  <a:lnTo>
                    <a:pt x="904" y="286"/>
                  </a:lnTo>
                  <a:lnTo>
                    <a:pt x="904"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grpSp>
        <p:nvGrpSpPr>
          <p:cNvPr id="8" name="Group 109">
            <a:extLst>
              <a:ext uri="{FF2B5EF4-FFF2-40B4-BE49-F238E27FC236}">
                <a16:creationId xmlns:a16="http://schemas.microsoft.com/office/drawing/2014/main" id="{5426C607-DB10-44C9-82E9-4794404ED011}"/>
              </a:ext>
            </a:extLst>
          </p:cNvPr>
          <p:cNvGrpSpPr>
            <a:grpSpLocks noChangeAspect="1"/>
          </p:cNvGrpSpPr>
          <p:nvPr/>
        </p:nvGrpSpPr>
        <p:grpSpPr bwMode="auto">
          <a:xfrm>
            <a:off x="442913" y="3216258"/>
            <a:ext cx="697449" cy="697344"/>
            <a:chOff x="986" y="0"/>
            <a:chExt cx="6673" cy="6672"/>
          </a:xfrm>
          <a:solidFill>
            <a:schemeClr val="accent6"/>
          </a:solidFill>
        </p:grpSpPr>
        <p:sp>
          <p:nvSpPr>
            <p:cNvPr id="9" name="Freeform 110">
              <a:extLst>
                <a:ext uri="{FF2B5EF4-FFF2-40B4-BE49-F238E27FC236}">
                  <a16:creationId xmlns:a16="http://schemas.microsoft.com/office/drawing/2014/main" id="{8697B9E1-ABD4-429D-AEF4-63E35A36F975}"/>
                </a:ext>
              </a:extLst>
            </p:cNvPr>
            <p:cNvSpPr>
              <a:spLocks noEditPoints="1"/>
            </p:cNvSpPr>
            <p:nvPr/>
          </p:nvSpPr>
          <p:spPr bwMode="auto">
            <a:xfrm>
              <a:off x="986" y="0"/>
              <a:ext cx="6673" cy="6672"/>
            </a:xfrm>
            <a:custGeom>
              <a:avLst/>
              <a:gdLst>
                <a:gd name="T0" fmla="*/ 0 w 6673"/>
                <a:gd name="T1" fmla="*/ 0 h 6672"/>
                <a:gd name="T2" fmla="*/ 0 w 6673"/>
                <a:gd name="T3" fmla="*/ 6672 h 6672"/>
                <a:gd name="T4" fmla="*/ 6673 w 6673"/>
                <a:gd name="T5" fmla="*/ 6672 h 6672"/>
                <a:gd name="T6" fmla="*/ 6673 w 6673"/>
                <a:gd name="T7" fmla="*/ 0 h 6672"/>
                <a:gd name="T8" fmla="*/ 0 w 6673"/>
                <a:gd name="T9" fmla="*/ 0 h 6672"/>
                <a:gd name="T10" fmla="*/ 6389 w 6673"/>
                <a:gd name="T11" fmla="*/ 6388 h 6672"/>
                <a:gd name="T12" fmla="*/ 284 w 6673"/>
                <a:gd name="T13" fmla="*/ 6388 h 6672"/>
                <a:gd name="T14" fmla="*/ 284 w 6673"/>
                <a:gd name="T15" fmla="*/ 284 h 6672"/>
                <a:gd name="T16" fmla="*/ 6389 w 6673"/>
                <a:gd name="T17" fmla="*/ 284 h 6672"/>
                <a:gd name="T18" fmla="*/ 6389 w 6673"/>
                <a:gd name="T19" fmla="*/ 6388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3" h="6672">
                  <a:moveTo>
                    <a:pt x="0" y="0"/>
                  </a:moveTo>
                  <a:lnTo>
                    <a:pt x="0" y="6672"/>
                  </a:lnTo>
                  <a:lnTo>
                    <a:pt x="6673" y="6672"/>
                  </a:lnTo>
                  <a:lnTo>
                    <a:pt x="6673" y="0"/>
                  </a:lnTo>
                  <a:lnTo>
                    <a:pt x="0" y="0"/>
                  </a:lnTo>
                  <a:close/>
                  <a:moveTo>
                    <a:pt x="6389" y="6388"/>
                  </a:moveTo>
                  <a:lnTo>
                    <a:pt x="284" y="6388"/>
                  </a:lnTo>
                  <a:lnTo>
                    <a:pt x="284" y="284"/>
                  </a:lnTo>
                  <a:lnTo>
                    <a:pt x="6389" y="284"/>
                  </a:lnTo>
                  <a:lnTo>
                    <a:pt x="6389" y="6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0" name="Freeform 111">
              <a:extLst>
                <a:ext uri="{FF2B5EF4-FFF2-40B4-BE49-F238E27FC236}">
                  <a16:creationId xmlns:a16="http://schemas.microsoft.com/office/drawing/2014/main" id="{F6507B44-5CED-4A22-962B-93D53C3701A0}"/>
                </a:ext>
              </a:extLst>
            </p:cNvPr>
            <p:cNvSpPr>
              <a:spLocks noEditPoints="1"/>
            </p:cNvSpPr>
            <p:nvPr/>
          </p:nvSpPr>
          <p:spPr bwMode="auto">
            <a:xfrm>
              <a:off x="1882" y="896"/>
              <a:ext cx="4879" cy="4878"/>
            </a:xfrm>
            <a:custGeom>
              <a:avLst/>
              <a:gdLst>
                <a:gd name="T0" fmla="*/ 3335 w 4879"/>
                <a:gd name="T1" fmla="*/ 4710 h 4878"/>
                <a:gd name="T2" fmla="*/ 4165 w 4879"/>
                <a:gd name="T3" fmla="*/ 4164 h 4878"/>
                <a:gd name="T4" fmla="*/ 4711 w 4879"/>
                <a:gd name="T5" fmla="*/ 3334 h 4878"/>
                <a:gd name="T6" fmla="*/ 4879 w 4879"/>
                <a:gd name="T7" fmla="*/ 2376 h 4878"/>
                <a:gd name="T8" fmla="*/ 4639 w 4879"/>
                <a:gd name="T9" fmla="*/ 1384 h 4878"/>
                <a:gd name="T10" fmla="*/ 4035 w 4879"/>
                <a:gd name="T11" fmla="*/ 596 h 4878"/>
                <a:gd name="T12" fmla="*/ 3165 w 4879"/>
                <a:gd name="T13" fmla="*/ 110 h 4878"/>
                <a:gd name="T14" fmla="*/ 2190 w 4879"/>
                <a:gd name="T15" fmla="*/ 14 h 4878"/>
                <a:gd name="T16" fmla="*/ 1226 w 4879"/>
                <a:gd name="T17" fmla="*/ 324 h 4878"/>
                <a:gd name="T18" fmla="*/ 486 w 4879"/>
                <a:gd name="T19" fmla="*/ 982 h 4878"/>
                <a:gd name="T20" fmla="*/ 64 w 4879"/>
                <a:gd name="T21" fmla="*/ 1890 h 4878"/>
                <a:gd name="T22" fmla="*/ 38 w 4879"/>
                <a:gd name="T23" fmla="*/ 2872 h 4878"/>
                <a:gd name="T24" fmla="*/ 418 w 4879"/>
                <a:gd name="T25" fmla="*/ 3802 h 4878"/>
                <a:gd name="T26" fmla="*/ 1126 w 4879"/>
                <a:gd name="T27" fmla="*/ 4494 h 4878"/>
                <a:gd name="T28" fmla="*/ 2068 w 4879"/>
                <a:gd name="T29" fmla="*/ 4850 h 4878"/>
                <a:gd name="T30" fmla="*/ 1526 w 4879"/>
                <a:gd name="T31" fmla="*/ 4344 h 4878"/>
                <a:gd name="T32" fmla="*/ 758 w 4879"/>
                <a:gd name="T33" fmla="*/ 3786 h 4878"/>
                <a:gd name="T34" fmla="*/ 1002 w 4879"/>
                <a:gd name="T35" fmla="*/ 2158 h 4878"/>
                <a:gd name="T36" fmla="*/ 464 w 4879"/>
                <a:gd name="T37" fmla="*/ 1584 h 4878"/>
                <a:gd name="T38" fmla="*/ 4049 w 4879"/>
                <a:gd name="T39" fmla="*/ 2040 h 4878"/>
                <a:gd name="T40" fmla="*/ 4345 w 4879"/>
                <a:gd name="T41" fmla="*/ 1434 h 4878"/>
                <a:gd name="T42" fmla="*/ 4589 w 4879"/>
                <a:gd name="T43" fmla="*/ 2298 h 4878"/>
                <a:gd name="T44" fmla="*/ 1590 w 4879"/>
                <a:gd name="T45" fmla="*/ 1802 h 4878"/>
                <a:gd name="T46" fmla="*/ 2230 w 4879"/>
                <a:gd name="T47" fmla="*/ 3078 h 4878"/>
                <a:gd name="T48" fmla="*/ 1388 w 4879"/>
                <a:gd name="T49" fmla="*/ 3346 h 4878"/>
                <a:gd name="T50" fmla="*/ 2292 w 4879"/>
                <a:gd name="T51" fmla="*/ 3746 h 4878"/>
                <a:gd name="T52" fmla="*/ 2260 w 4879"/>
                <a:gd name="T53" fmla="*/ 3404 h 4878"/>
                <a:gd name="T54" fmla="*/ 2603 w 4879"/>
                <a:gd name="T55" fmla="*/ 3372 h 4878"/>
                <a:gd name="T56" fmla="*/ 2635 w 4879"/>
                <a:gd name="T57" fmla="*/ 3714 h 4878"/>
                <a:gd name="T58" fmla="*/ 2020 w 4879"/>
                <a:gd name="T59" fmla="*/ 3870 h 4878"/>
                <a:gd name="T60" fmla="*/ 2182 w 4879"/>
                <a:gd name="T61" fmla="*/ 4538 h 4878"/>
                <a:gd name="T62" fmla="*/ 1948 w 4879"/>
                <a:gd name="T63" fmla="*/ 3730 h 4878"/>
                <a:gd name="T64" fmla="*/ 2921 w 4879"/>
                <a:gd name="T65" fmla="*/ 3790 h 4878"/>
                <a:gd name="T66" fmla="*/ 2783 w 4879"/>
                <a:gd name="T67" fmla="*/ 4492 h 4878"/>
                <a:gd name="T68" fmla="*/ 2853 w 4879"/>
                <a:gd name="T69" fmla="*/ 3220 h 4878"/>
                <a:gd name="T70" fmla="*/ 3299 w 4879"/>
                <a:gd name="T71" fmla="*/ 2738 h 4878"/>
                <a:gd name="T72" fmla="*/ 2963 w 4879"/>
                <a:gd name="T73" fmla="*/ 3446 h 4878"/>
                <a:gd name="T74" fmla="*/ 4001 w 4879"/>
                <a:gd name="T75" fmla="*/ 2456 h 4878"/>
                <a:gd name="T76" fmla="*/ 3783 w 4879"/>
                <a:gd name="T77" fmla="*/ 2722 h 4878"/>
                <a:gd name="T78" fmla="*/ 3517 w 4879"/>
                <a:gd name="T79" fmla="*/ 2504 h 4878"/>
                <a:gd name="T80" fmla="*/ 3733 w 4879"/>
                <a:gd name="T81" fmla="*/ 2238 h 4878"/>
                <a:gd name="T82" fmla="*/ 4239 w 4879"/>
                <a:gd name="T83" fmla="*/ 2696 h 4878"/>
                <a:gd name="T84" fmla="*/ 4439 w 4879"/>
                <a:gd name="T85" fmla="*/ 3244 h 4878"/>
                <a:gd name="T86" fmla="*/ 3475 w 4879"/>
                <a:gd name="T87" fmla="*/ 2036 h 4878"/>
                <a:gd name="T88" fmla="*/ 3485 w 4879"/>
                <a:gd name="T89" fmla="*/ 1498 h 4878"/>
                <a:gd name="T90" fmla="*/ 2757 w 4879"/>
                <a:gd name="T91" fmla="*/ 368 h 4878"/>
                <a:gd name="T92" fmla="*/ 2298 w 4879"/>
                <a:gd name="T93" fmla="*/ 1150 h 4878"/>
                <a:gd name="T94" fmla="*/ 1868 w 4879"/>
                <a:gd name="T95" fmla="*/ 572 h 4878"/>
                <a:gd name="T96" fmla="*/ 1462 w 4879"/>
                <a:gd name="T97" fmla="*/ 1100 h 4878"/>
                <a:gd name="T98" fmla="*/ 1592 w 4879"/>
                <a:gd name="T99" fmla="*/ 1418 h 4878"/>
                <a:gd name="T100" fmla="*/ 1274 w 4879"/>
                <a:gd name="T101" fmla="*/ 1548 h 4878"/>
                <a:gd name="T102" fmla="*/ 1144 w 4879"/>
                <a:gd name="T103" fmla="*/ 1230 h 4878"/>
                <a:gd name="T104" fmla="*/ 1008 w 4879"/>
                <a:gd name="T105" fmla="*/ 2810 h 4878"/>
                <a:gd name="T106" fmla="*/ 354 w 4879"/>
                <a:gd name="T107" fmla="*/ 2978 h 4878"/>
                <a:gd name="T108" fmla="*/ 3631 w 4879"/>
                <a:gd name="T109" fmla="*/ 3830 h 4878"/>
                <a:gd name="T110" fmla="*/ 3415 w 4879"/>
                <a:gd name="T111" fmla="*/ 4360 h 4878"/>
                <a:gd name="T112" fmla="*/ 3423 w 4879"/>
                <a:gd name="T113" fmla="*/ 522 h 4878"/>
                <a:gd name="T114" fmla="*/ 1588 w 4879"/>
                <a:gd name="T115" fmla="*/ 462 h 4878"/>
                <a:gd name="T116" fmla="*/ 1060 w 4879"/>
                <a:gd name="T117" fmla="*/ 896 h 4878"/>
                <a:gd name="T118" fmla="*/ 1052 w 4879"/>
                <a:gd name="T119" fmla="*/ 794 h 4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9" h="4878">
                  <a:moveTo>
                    <a:pt x="2441" y="4878"/>
                  </a:moveTo>
                  <a:lnTo>
                    <a:pt x="2441" y="4878"/>
                  </a:lnTo>
                  <a:lnTo>
                    <a:pt x="2503" y="4878"/>
                  </a:lnTo>
                  <a:lnTo>
                    <a:pt x="2565" y="4876"/>
                  </a:lnTo>
                  <a:lnTo>
                    <a:pt x="2627" y="4872"/>
                  </a:lnTo>
                  <a:lnTo>
                    <a:pt x="2689" y="4866"/>
                  </a:lnTo>
                  <a:lnTo>
                    <a:pt x="2751" y="4860"/>
                  </a:lnTo>
                  <a:lnTo>
                    <a:pt x="2811" y="4850"/>
                  </a:lnTo>
                  <a:lnTo>
                    <a:pt x="2871" y="4840"/>
                  </a:lnTo>
                  <a:lnTo>
                    <a:pt x="2931" y="4830"/>
                  </a:lnTo>
                  <a:lnTo>
                    <a:pt x="2991" y="4816"/>
                  </a:lnTo>
                  <a:lnTo>
                    <a:pt x="3049" y="4802"/>
                  </a:lnTo>
                  <a:lnTo>
                    <a:pt x="3107" y="4786"/>
                  </a:lnTo>
                  <a:lnTo>
                    <a:pt x="3165" y="4770"/>
                  </a:lnTo>
                  <a:lnTo>
                    <a:pt x="3223" y="4750"/>
                  </a:lnTo>
                  <a:lnTo>
                    <a:pt x="3279" y="4730"/>
                  </a:lnTo>
                  <a:lnTo>
                    <a:pt x="3335" y="4710"/>
                  </a:lnTo>
                  <a:lnTo>
                    <a:pt x="3389" y="4686"/>
                  </a:lnTo>
                  <a:lnTo>
                    <a:pt x="3443" y="4664"/>
                  </a:lnTo>
                  <a:lnTo>
                    <a:pt x="3497" y="4638"/>
                  </a:lnTo>
                  <a:lnTo>
                    <a:pt x="3551" y="4612"/>
                  </a:lnTo>
                  <a:lnTo>
                    <a:pt x="3603" y="4584"/>
                  </a:lnTo>
                  <a:lnTo>
                    <a:pt x="3653" y="4556"/>
                  </a:lnTo>
                  <a:lnTo>
                    <a:pt x="3705" y="4526"/>
                  </a:lnTo>
                  <a:lnTo>
                    <a:pt x="3755" y="4494"/>
                  </a:lnTo>
                  <a:lnTo>
                    <a:pt x="3803" y="4462"/>
                  </a:lnTo>
                  <a:lnTo>
                    <a:pt x="3851" y="4428"/>
                  </a:lnTo>
                  <a:lnTo>
                    <a:pt x="3899" y="4394"/>
                  </a:lnTo>
                  <a:lnTo>
                    <a:pt x="3945" y="4358"/>
                  </a:lnTo>
                  <a:lnTo>
                    <a:pt x="3991" y="4322"/>
                  </a:lnTo>
                  <a:lnTo>
                    <a:pt x="4035" y="4284"/>
                  </a:lnTo>
                  <a:lnTo>
                    <a:pt x="4079" y="4244"/>
                  </a:lnTo>
                  <a:lnTo>
                    <a:pt x="4123" y="4204"/>
                  </a:lnTo>
                  <a:lnTo>
                    <a:pt x="4165" y="4164"/>
                  </a:lnTo>
                  <a:lnTo>
                    <a:pt x="4205" y="4122"/>
                  </a:lnTo>
                  <a:lnTo>
                    <a:pt x="4245" y="4078"/>
                  </a:lnTo>
                  <a:lnTo>
                    <a:pt x="4285" y="4036"/>
                  </a:lnTo>
                  <a:lnTo>
                    <a:pt x="4323" y="3990"/>
                  </a:lnTo>
                  <a:lnTo>
                    <a:pt x="4359" y="3944"/>
                  </a:lnTo>
                  <a:lnTo>
                    <a:pt x="4395" y="3898"/>
                  </a:lnTo>
                  <a:lnTo>
                    <a:pt x="4429" y="3850"/>
                  </a:lnTo>
                  <a:lnTo>
                    <a:pt x="4463" y="3802"/>
                  </a:lnTo>
                  <a:lnTo>
                    <a:pt x="4495" y="3754"/>
                  </a:lnTo>
                  <a:lnTo>
                    <a:pt x="4527" y="3704"/>
                  </a:lnTo>
                  <a:lnTo>
                    <a:pt x="4557" y="3652"/>
                  </a:lnTo>
                  <a:lnTo>
                    <a:pt x="4585" y="3602"/>
                  </a:lnTo>
                  <a:lnTo>
                    <a:pt x="4613" y="3550"/>
                  </a:lnTo>
                  <a:lnTo>
                    <a:pt x="4639" y="3496"/>
                  </a:lnTo>
                  <a:lnTo>
                    <a:pt x="4663" y="3442"/>
                  </a:lnTo>
                  <a:lnTo>
                    <a:pt x="4687" y="3388"/>
                  </a:lnTo>
                  <a:lnTo>
                    <a:pt x="4711" y="3334"/>
                  </a:lnTo>
                  <a:lnTo>
                    <a:pt x="4731" y="3278"/>
                  </a:lnTo>
                  <a:lnTo>
                    <a:pt x="4751" y="3222"/>
                  </a:lnTo>
                  <a:lnTo>
                    <a:pt x="4769" y="3164"/>
                  </a:lnTo>
                  <a:lnTo>
                    <a:pt x="4787" y="3106"/>
                  </a:lnTo>
                  <a:lnTo>
                    <a:pt x="4803" y="3048"/>
                  </a:lnTo>
                  <a:lnTo>
                    <a:pt x="4817" y="2990"/>
                  </a:lnTo>
                  <a:lnTo>
                    <a:pt x="4831" y="2930"/>
                  </a:lnTo>
                  <a:lnTo>
                    <a:pt x="4841" y="2872"/>
                  </a:lnTo>
                  <a:lnTo>
                    <a:pt x="4851" y="2810"/>
                  </a:lnTo>
                  <a:lnTo>
                    <a:pt x="4861" y="2750"/>
                  </a:lnTo>
                  <a:lnTo>
                    <a:pt x="4867" y="2688"/>
                  </a:lnTo>
                  <a:lnTo>
                    <a:pt x="4873" y="2628"/>
                  </a:lnTo>
                  <a:lnTo>
                    <a:pt x="4877" y="2566"/>
                  </a:lnTo>
                  <a:lnTo>
                    <a:pt x="4879" y="2502"/>
                  </a:lnTo>
                  <a:lnTo>
                    <a:pt x="4879" y="2440"/>
                  </a:lnTo>
                  <a:lnTo>
                    <a:pt x="4879" y="2440"/>
                  </a:lnTo>
                  <a:lnTo>
                    <a:pt x="4879" y="2376"/>
                  </a:lnTo>
                  <a:lnTo>
                    <a:pt x="4877" y="2314"/>
                  </a:lnTo>
                  <a:lnTo>
                    <a:pt x="4873" y="2252"/>
                  </a:lnTo>
                  <a:lnTo>
                    <a:pt x="4867" y="2190"/>
                  </a:lnTo>
                  <a:lnTo>
                    <a:pt x="4861" y="2130"/>
                  </a:lnTo>
                  <a:lnTo>
                    <a:pt x="4851" y="2068"/>
                  </a:lnTo>
                  <a:lnTo>
                    <a:pt x="4841" y="2008"/>
                  </a:lnTo>
                  <a:lnTo>
                    <a:pt x="4831" y="1948"/>
                  </a:lnTo>
                  <a:lnTo>
                    <a:pt x="4817" y="1890"/>
                  </a:lnTo>
                  <a:lnTo>
                    <a:pt x="4803" y="1830"/>
                  </a:lnTo>
                  <a:lnTo>
                    <a:pt x="4787" y="1772"/>
                  </a:lnTo>
                  <a:lnTo>
                    <a:pt x="4769" y="1716"/>
                  </a:lnTo>
                  <a:lnTo>
                    <a:pt x="4751" y="1658"/>
                  </a:lnTo>
                  <a:lnTo>
                    <a:pt x="4731" y="1602"/>
                  </a:lnTo>
                  <a:lnTo>
                    <a:pt x="4711" y="1546"/>
                  </a:lnTo>
                  <a:lnTo>
                    <a:pt x="4687" y="1492"/>
                  </a:lnTo>
                  <a:lnTo>
                    <a:pt x="4663" y="1436"/>
                  </a:lnTo>
                  <a:lnTo>
                    <a:pt x="4639" y="1384"/>
                  </a:lnTo>
                  <a:lnTo>
                    <a:pt x="4613" y="1330"/>
                  </a:lnTo>
                  <a:lnTo>
                    <a:pt x="4585" y="1278"/>
                  </a:lnTo>
                  <a:lnTo>
                    <a:pt x="4557" y="1226"/>
                  </a:lnTo>
                  <a:lnTo>
                    <a:pt x="4527" y="1176"/>
                  </a:lnTo>
                  <a:lnTo>
                    <a:pt x="4495" y="1126"/>
                  </a:lnTo>
                  <a:lnTo>
                    <a:pt x="4463" y="1078"/>
                  </a:lnTo>
                  <a:lnTo>
                    <a:pt x="4429" y="1028"/>
                  </a:lnTo>
                  <a:lnTo>
                    <a:pt x="4395" y="982"/>
                  </a:lnTo>
                  <a:lnTo>
                    <a:pt x="4359" y="934"/>
                  </a:lnTo>
                  <a:lnTo>
                    <a:pt x="4323" y="890"/>
                  </a:lnTo>
                  <a:lnTo>
                    <a:pt x="4285" y="844"/>
                  </a:lnTo>
                  <a:lnTo>
                    <a:pt x="4245" y="800"/>
                  </a:lnTo>
                  <a:lnTo>
                    <a:pt x="4205" y="758"/>
                  </a:lnTo>
                  <a:lnTo>
                    <a:pt x="4165" y="716"/>
                  </a:lnTo>
                  <a:lnTo>
                    <a:pt x="4123" y="676"/>
                  </a:lnTo>
                  <a:lnTo>
                    <a:pt x="4079" y="636"/>
                  </a:lnTo>
                  <a:lnTo>
                    <a:pt x="4035" y="596"/>
                  </a:lnTo>
                  <a:lnTo>
                    <a:pt x="3991" y="558"/>
                  </a:lnTo>
                  <a:lnTo>
                    <a:pt x="3945" y="522"/>
                  </a:lnTo>
                  <a:lnTo>
                    <a:pt x="3899" y="486"/>
                  </a:lnTo>
                  <a:lnTo>
                    <a:pt x="3851" y="452"/>
                  </a:lnTo>
                  <a:lnTo>
                    <a:pt x="3803" y="418"/>
                  </a:lnTo>
                  <a:lnTo>
                    <a:pt x="3755" y="386"/>
                  </a:lnTo>
                  <a:lnTo>
                    <a:pt x="3705" y="354"/>
                  </a:lnTo>
                  <a:lnTo>
                    <a:pt x="3653" y="324"/>
                  </a:lnTo>
                  <a:lnTo>
                    <a:pt x="3603" y="296"/>
                  </a:lnTo>
                  <a:lnTo>
                    <a:pt x="3551" y="268"/>
                  </a:lnTo>
                  <a:lnTo>
                    <a:pt x="3497" y="242"/>
                  </a:lnTo>
                  <a:lnTo>
                    <a:pt x="3443" y="216"/>
                  </a:lnTo>
                  <a:lnTo>
                    <a:pt x="3389" y="192"/>
                  </a:lnTo>
                  <a:lnTo>
                    <a:pt x="3335" y="170"/>
                  </a:lnTo>
                  <a:lnTo>
                    <a:pt x="3279" y="150"/>
                  </a:lnTo>
                  <a:lnTo>
                    <a:pt x="3223" y="130"/>
                  </a:lnTo>
                  <a:lnTo>
                    <a:pt x="3165" y="110"/>
                  </a:lnTo>
                  <a:lnTo>
                    <a:pt x="3107" y="94"/>
                  </a:lnTo>
                  <a:lnTo>
                    <a:pt x="3049" y="78"/>
                  </a:lnTo>
                  <a:lnTo>
                    <a:pt x="2991" y="64"/>
                  </a:lnTo>
                  <a:lnTo>
                    <a:pt x="2931" y="50"/>
                  </a:lnTo>
                  <a:lnTo>
                    <a:pt x="2871" y="38"/>
                  </a:lnTo>
                  <a:lnTo>
                    <a:pt x="2811" y="28"/>
                  </a:lnTo>
                  <a:lnTo>
                    <a:pt x="2751" y="20"/>
                  </a:lnTo>
                  <a:lnTo>
                    <a:pt x="2689" y="14"/>
                  </a:lnTo>
                  <a:lnTo>
                    <a:pt x="2627" y="8"/>
                  </a:lnTo>
                  <a:lnTo>
                    <a:pt x="2565" y="4"/>
                  </a:lnTo>
                  <a:lnTo>
                    <a:pt x="2503" y="2"/>
                  </a:lnTo>
                  <a:lnTo>
                    <a:pt x="2441" y="0"/>
                  </a:lnTo>
                  <a:lnTo>
                    <a:pt x="2441" y="0"/>
                  </a:lnTo>
                  <a:lnTo>
                    <a:pt x="2376" y="2"/>
                  </a:lnTo>
                  <a:lnTo>
                    <a:pt x="2314" y="4"/>
                  </a:lnTo>
                  <a:lnTo>
                    <a:pt x="2252" y="8"/>
                  </a:lnTo>
                  <a:lnTo>
                    <a:pt x="2190" y="14"/>
                  </a:lnTo>
                  <a:lnTo>
                    <a:pt x="2130" y="20"/>
                  </a:lnTo>
                  <a:lnTo>
                    <a:pt x="2068" y="28"/>
                  </a:lnTo>
                  <a:lnTo>
                    <a:pt x="2008" y="38"/>
                  </a:lnTo>
                  <a:lnTo>
                    <a:pt x="1948" y="50"/>
                  </a:lnTo>
                  <a:lnTo>
                    <a:pt x="1890" y="64"/>
                  </a:lnTo>
                  <a:lnTo>
                    <a:pt x="1830" y="78"/>
                  </a:lnTo>
                  <a:lnTo>
                    <a:pt x="1772" y="94"/>
                  </a:lnTo>
                  <a:lnTo>
                    <a:pt x="1716" y="110"/>
                  </a:lnTo>
                  <a:lnTo>
                    <a:pt x="1658" y="130"/>
                  </a:lnTo>
                  <a:lnTo>
                    <a:pt x="1602" y="150"/>
                  </a:lnTo>
                  <a:lnTo>
                    <a:pt x="1546" y="170"/>
                  </a:lnTo>
                  <a:lnTo>
                    <a:pt x="1492" y="192"/>
                  </a:lnTo>
                  <a:lnTo>
                    <a:pt x="1436" y="216"/>
                  </a:lnTo>
                  <a:lnTo>
                    <a:pt x="1384" y="242"/>
                  </a:lnTo>
                  <a:lnTo>
                    <a:pt x="1330" y="268"/>
                  </a:lnTo>
                  <a:lnTo>
                    <a:pt x="1278" y="296"/>
                  </a:lnTo>
                  <a:lnTo>
                    <a:pt x="1226" y="324"/>
                  </a:lnTo>
                  <a:lnTo>
                    <a:pt x="1176" y="354"/>
                  </a:lnTo>
                  <a:lnTo>
                    <a:pt x="1126" y="386"/>
                  </a:lnTo>
                  <a:lnTo>
                    <a:pt x="1076" y="418"/>
                  </a:lnTo>
                  <a:lnTo>
                    <a:pt x="1028" y="452"/>
                  </a:lnTo>
                  <a:lnTo>
                    <a:pt x="982" y="486"/>
                  </a:lnTo>
                  <a:lnTo>
                    <a:pt x="934" y="522"/>
                  </a:lnTo>
                  <a:lnTo>
                    <a:pt x="890" y="558"/>
                  </a:lnTo>
                  <a:lnTo>
                    <a:pt x="844" y="596"/>
                  </a:lnTo>
                  <a:lnTo>
                    <a:pt x="800" y="636"/>
                  </a:lnTo>
                  <a:lnTo>
                    <a:pt x="758" y="676"/>
                  </a:lnTo>
                  <a:lnTo>
                    <a:pt x="716" y="716"/>
                  </a:lnTo>
                  <a:lnTo>
                    <a:pt x="674" y="758"/>
                  </a:lnTo>
                  <a:lnTo>
                    <a:pt x="634" y="800"/>
                  </a:lnTo>
                  <a:lnTo>
                    <a:pt x="596" y="844"/>
                  </a:lnTo>
                  <a:lnTo>
                    <a:pt x="558" y="890"/>
                  </a:lnTo>
                  <a:lnTo>
                    <a:pt x="522" y="934"/>
                  </a:lnTo>
                  <a:lnTo>
                    <a:pt x="486" y="982"/>
                  </a:lnTo>
                  <a:lnTo>
                    <a:pt x="452" y="1028"/>
                  </a:lnTo>
                  <a:lnTo>
                    <a:pt x="418" y="1078"/>
                  </a:lnTo>
                  <a:lnTo>
                    <a:pt x="386" y="1126"/>
                  </a:lnTo>
                  <a:lnTo>
                    <a:pt x="354" y="1176"/>
                  </a:lnTo>
                  <a:lnTo>
                    <a:pt x="324" y="1226"/>
                  </a:lnTo>
                  <a:lnTo>
                    <a:pt x="296" y="1278"/>
                  </a:lnTo>
                  <a:lnTo>
                    <a:pt x="268" y="1330"/>
                  </a:lnTo>
                  <a:lnTo>
                    <a:pt x="242" y="1384"/>
                  </a:lnTo>
                  <a:lnTo>
                    <a:pt x="216" y="1436"/>
                  </a:lnTo>
                  <a:lnTo>
                    <a:pt x="192" y="1492"/>
                  </a:lnTo>
                  <a:lnTo>
                    <a:pt x="170" y="1546"/>
                  </a:lnTo>
                  <a:lnTo>
                    <a:pt x="148" y="1602"/>
                  </a:lnTo>
                  <a:lnTo>
                    <a:pt x="128" y="1658"/>
                  </a:lnTo>
                  <a:lnTo>
                    <a:pt x="110" y="1716"/>
                  </a:lnTo>
                  <a:lnTo>
                    <a:pt x="94" y="1772"/>
                  </a:lnTo>
                  <a:lnTo>
                    <a:pt x="78" y="1830"/>
                  </a:lnTo>
                  <a:lnTo>
                    <a:pt x="64" y="1890"/>
                  </a:lnTo>
                  <a:lnTo>
                    <a:pt x="50" y="1948"/>
                  </a:lnTo>
                  <a:lnTo>
                    <a:pt x="38" y="2008"/>
                  </a:lnTo>
                  <a:lnTo>
                    <a:pt x="28" y="2068"/>
                  </a:lnTo>
                  <a:lnTo>
                    <a:pt x="20" y="2130"/>
                  </a:lnTo>
                  <a:lnTo>
                    <a:pt x="14" y="2190"/>
                  </a:lnTo>
                  <a:lnTo>
                    <a:pt x="8" y="2252"/>
                  </a:lnTo>
                  <a:lnTo>
                    <a:pt x="4" y="2314"/>
                  </a:lnTo>
                  <a:lnTo>
                    <a:pt x="2" y="2376"/>
                  </a:lnTo>
                  <a:lnTo>
                    <a:pt x="0" y="2440"/>
                  </a:lnTo>
                  <a:lnTo>
                    <a:pt x="0" y="2440"/>
                  </a:lnTo>
                  <a:lnTo>
                    <a:pt x="2" y="2502"/>
                  </a:lnTo>
                  <a:lnTo>
                    <a:pt x="4" y="2566"/>
                  </a:lnTo>
                  <a:lnTo>
                    <a:pt x="8" y="2628"/>
                  </a:lnTo>
                  <a:lnTo>
                    <a:pt x="14" y="2688"/>
                  </a:lnTo>
                  <a:lnTo>
                    <a:pt x="20" y="2750"/>
                  </a:lnTo>
                  <a:lnTo>
                    <a:pt x="28" y="2810"/>
                  </a:lnTo>
                  <a:lnTo>
                    <a:pt x="38" y="2872"/>
                  </a:lnTo>
                  <a:lnTo>
                    <a:pt x="50" y="2930"/>
                  </a:lnTo>
                  <a:lnTo>
                    <a:pt x="64" y="2990"/>
                  </a:lnTo>
                  <a:lnTo>
                    <a:pt x="78" y="3048"/>
                  </a:lnTo>
                  <a:lnTo>
                    <a:pt x="94" y="3106"/>
                  </a:lnTo>
                  <a:lnTo>
                    <a:pt x="110" y="3164"/>
                  </a:lnTo>
                  <a:lnTo>
                    <a:pt x="128" y="3222"/>
                  </a:lnTo>
                  <a:lnTo>
                    <a:pt x="148" y="3278"/>
                  </a:lnTo>
                  <a:lnTo>
                    <a:pt x="170" y="3334"/>
                  </a:lnTo>
                  <a:lnTo>
                    <a:pt x="192" y="3388"/>
                  </a:lnTo>
                  <a:lnTo>
                    <a:pt x="216" y="3442"/>
                  </a:lnTo>
                  <a:lnTo>
                    <a:pt x="242" y="3496"/>
                  </a:lnTo>
                  <a:lnTo>
                    <a:pt x="268" y="3550"/>
                  </a:lnTo>
                  <a:lnTo>
                    <a:pt x="296" y="3602"/>
                  </a:lnTo>
                  <a:lnTo>
                    <a:pt x="324" y="3652"/>
                  </a:lnTo>
                  <a:lnTo>
                    <a:pt x="354" y="3704"/>
                  </a:lnTo>
                  <a:lnTo>
                    <a:pt x="386" y="3754"/>
                  </a:lnTo>
                  <a:lnTo>
                    <a:pt x="418" y="3802"/>
                  </a:lnTo>
                  <a:lnTo>
                    <a:pt x="452" y="3850"/>
                  </a:lnTo>
                  <a:lnTo>
                    <a:pt x="486" y="3898"/>
                  </a:lnTo>
                  <a:lnTo>
                    <a:pt x="522" y="3944"/>
                  </a:lnTo>
                  <a:lnTo>
                    <a:pt x="558" y="3990"/>
                  </a:lnTo>
                  <a:lnTo>
                    <a:pt x="596" y="4036"/>
                  </a:lnTo>
                  <a:lnTo>
                    <a:pt x="634" y="4078"/>
                  </a:lnTo>
                  <a:lnTo>
                    <a:pt x="674" y="4122"/>
                  </a:lnTo>
                  <a:lnTo>
                    <a:pt x="716" y="4164"/>
                  </a:lnTo>
                  <a:lnTo>
                    <a:pt x="758" y="4204"/>
                  </a:lnTo>
                  <a:lnTo>
                    <a:pt x="800" y="4244"/>
                  </a:lnTo>
                  <a:lnTo>
                    <a:pt x="844" y="4284"/>
                  </a:lnTo>
                  <a:lnTo>
                    <a:pt x="890" y="4322"/>
                  </a:lnTo>
                  <a:lnTo>
                    <a:pt x="934" y="4358"/>
                  </a:lnTo>
                  <a:lnTo>
                    <a:pt x="982" y="4394"/>
                  </a:lnTo>
                  <a:lnTo>
                    <a:pt x="1028" y="4428"/>
                  </a:lnTo>
                  <a:lnTo>
                    <a:pt x="1076" y="4462"/>
                  </a:lnTo>
                  <a:lnTo>
                    <a:pt x="1126" y="4494"/>
                  </a:lnTo>
                  <a:lnTo>
                    <a:pt x="1176" y="4526"/>
                  </a:lnTo>
                  <a:lnTo>
                    <a:pt x="1226" y="4556"/>
                  </a:lnTo>
                  <a:lnTo>
                    <a:pt x="1278" y="4584"/>
                  </a:lnTo>
                  <a:lnTo>
                    <a:pt x="1330" y="4612"/>
                  </a:lnTo>
                  <a:lnTo>
                    <a:pt x="1384" y="4638"/>
                  </a:lnTo>
                  <a:lnTo>
                    <a:pt x="1436" y="4664"/>
                  </a:lnTo>
                  <a:lnTo>
                    <a:pt x="1492" y="4686"/>
                  </a:lnTo>
                  <a:lnTo>
                    <a:pt x="1546" y="4710"/>
                  </a:lnTo>
                  <a:lnTo>
                    <a:pt x="1602" y="4730"/>
                  </a:lnTo>
                  <a:lnTo>
                    <a:pt x="1658" y="4750"/>
                  </a:lnTo>
                  <a:lnTo>
                    <a:pt x="1716" y="4770"/>
                  </a:lnTo>
                  <a:lnTo>
                    <a:pt x="1772" y="4786"/>
                  </a:lnTo>
                  <a:lnTo>
                    <a:pt x="1830" y="4802"/>
                  </a:lnTo>
                  <a:lnTo>
                    <a:pt x="1890" y="4816"/>
                  </a:lnTo>
                  <a:lnTo>
                    <a:pt x="1948" y="4830"/>
                  </a:lnTo>
                  <a:lnTo>
                    <a:pt x="2008" y="4840"/>
                  </a:lnTo>
                  <a:lnTo>
                    <a:pt x="2068" y="4850"/>
                  </a:lnTo>
                  <a:lnTo>
                    <a:pt x="2130" y="4860"/>
                  </a:lnTo>
                  <a:lnTo>
                    <a:pt x="2190" y="4866"/>
                  </a:lnTo>
                  <a:lnTo>
                    <a:pt x="2252" y="4872"/>
                  </a:lnTo>
                  <a:lnTo>
                    <a:pt x="2314" y="4876"/>
                  </a:lnTo>
                  <a:lnTo>
                    <a:pt x="2376" y="4878"/>
                  </a:lnTo>
                  <a:lnTo>
                    <a:pt x="2441" y="4878"/>
                  </a:lnTo>
                  <a:lnTo>
                    <a:pt x="2441" y="4878"/>
                  </a:lnTo>
                  <a:close/>
                  <a:moveTo>
                    <a:pt x="716" y="3730"/>
                  </a:moveTo>
                  <a:lnTo>
                    <a:pt x="1206" y="3730"/>
                  </a:lnTo>
                  <a:lnTo>
                    <a:pt x="1206" y="3730"/>
                  </a:lnTo>
                  <a:lnTo>
                    <a:pt x="1244" y="3830"/>
                  </a:lnTo>
                  <a:lnTo>
                    <a:pt x="1284" y="3924"/>
                  </a:lnTo>
                  <a:lnTo>
                    <a:pt x="1328" y="4016"/>
                  </a:lnTo>
                  <a:lnTo>
                    <a:pt x="1374" y="4104"/>
                  </a:lnTo>
                  <a:lnTo>
                    <a:pt x="1422" y="4188"/>
                  </a:lnTo>
                  <a:lnTo>
                    <a:pt x="1472" y="4268"/>
                  </a:lnTo>
                  <a:lnTo>
                    <a:pt x="1526" y="4344"/>
                  </a:lnTo>
                  <a:lnTo>
                    <a:pt x="1580" y="4416"/>
                  </a:lnTo>
                  <a:lnTo>
                    <a:pt x="1580" y="4416"/>
                  </a:lnTo>
                  <a:lnTo>
                    <a:pt x="1516" y="4386"/>
                  </a:lnTo>
                  <a:lnTo>
                    <a:pt x="1454" y="4354"/>
                  </a:lnTo>
                  <a:lnTo>
                    <a:pt x="1392" y="4322"/>
                  </a:lnTo>
                  <a:lnTo>
                    <a:pt x="1332" y="4286"/>
                  </a:lnTo>
                  <a:lnTo>
                    <a:pt x="1272" y="4250"/>
                  </a:lnTo>
                  <a:lnTo>
                    <a:pt x="1214" y="4210"/>
                  </a:lnTo>
                  <a:lnTo>
                    <a:pt x="1158" y="4170"/>
                  </a:lnTo>
                  <a:lnTo>
                    <a:pt x="1102" y="4128"/>
                  </a:lnTo>
                  <a:lnTo>
                    <a:pt x="1048" y="4084"/>
                  </a:lnTo>
                  <a:lnTo>
                    <a:pt x="996" y="4038"/>
                  </a:lnTo>
                  <a:lnTo>
                    <a:pt x="946" y="3990"/>
                  </a:lnTo>
                  <a:lnTo>
                    <a:pt x="896" y="3942"/>
                  </a:lnTo>
                  <a:lnTo>
                    <a:pt x="848" y="3892"/>
                  </a:lnTo>
                  <a:lnTo>
                    <a:pt x="802" y="3840"/>
                  </a:lnTo>
                  <a:lnTo>
                    <a:pt x="758" y="3786"/>
                  </a:lnTo>
                  <a:lnTo>
                    <a:pt x="716" y="3730"/>
                  </a:lnTo>
                  <a:lnTo>
                    <a:pt x="716" y="3730"/>
                  </a:lnTo>
                  <a:close/>
                  <a:moveTo>
                    <a:pt x="852" y="1434"/>
                  </a:moveTo>
                  <a:lnTo>
                    <a:pt x="852" y="1434"/>
                  </a:lnTo>
                  <a:lnTo>
                    <a:pt x="864" y="1480"/>
                  </a:lnTo>
                  <a:lnTo>
                    <a:pt x="880" y="1526"/>
                  </a:lnTo>
                  <a:lnTo>
                    <a:pt x="900" y="1568"/>
                  </a:lnTo>
                  <a:lnTo>
                    <a:pt x="924" y="1608"/>
                  </a:lnTo>
                  <a:lnTo>
                    <a:pt x="952" y="1648"/>
                  </a:lnTo>
                  <a:lnTo>
                    <a:pt x="982" y="1682"/>
                  </a:lnTo>
                  <a:lnTo>
                    <a:pt x="1016" y="1716"/>
                  </a:lnTo>
                  <a:lnTo>
                    <a:pt x="1052" y="1746"/>
                  </a:lnTo>
                  <a:lnTo>
                    <a:pt x="1052" y="1746"/>
                  </a:lnTo>
                  <a:lnTo>
                    <a:pt x="1040" y="1812"/>
                  </a:lnTo>
                  <a:lnTo>
                    <a:pt x="1030" y="1880"/>
                  </a:lnTo>
                  <a:lnTo>
                    <a:pt x="1014" y="2018"/>
                  </a:lnTo>
                  <a:lnTo>
                    <a:pt x="1002" y="2158"/>
                  </a:lnTo>
                  <a:lnTo>
                    <a:pt x="998" y="2228"/>
                  </a:lnTo>
                  <a:lnTo>
                    <a:pt x="996" y="2298"/>
                  </a:lnTo>
                  <a:lnTo>
                    <a:pt x="290" y="2298"/>
                  </a:lnTo>
                  <a:lnTo>
                    <a:pt x="290" y="2298"/>
                  </a:lnTo>
                  <a:lnTo>
                    <a:pt x="294" y="2240"/>
                  </a:lnTo>
                  <a:lnTo>
                    <a:pt x="302" y="2182"/>
                  </a:lnTo>
                  <a:lnTo>
                    <a:pt x="308" y="2124"/>
                  </a:lnTo>
                  <a:lnTo>
                    <a:pt x="318" y="2068"/>
                  </a:lnTo>
                  <a:lnTo>
                    <a:pt x="328" y="2012"/>
                  </a:lnTo>
                  <a:lnTo>
                    <a:pt x="340" y="1956"/>
                  </a:lnTo>
                  <a:lnTo>
                    <a:pt x="354" y="1902"/>
                  </a:lnTo>
                  <a:lnTo>
                    <a:pt x="368" y="1848"/>
                  </a:lnTo>
                  <a:lnTo>
                    <a:pt x="384" y="1794"/>
                  </a:lnTo>
                  <a:lnTo>
                    <a:pt x="402" y="1740"/>
                  </a:lnTo>
                  <a:lnTo>
                    <a:pt x="422" y="1688"/>
                  </a:lnTo>
                  <a:lnTo>
                    <a:pt x="442" y="1636"/>
                  </a:lnTo>
                  <a:lnTo>
                    <a:pt x="464" y="1584"/>
                  </a:lnTo>
                  <a:lnTo>
                    <a:pt x="486" y="1534"/>
                  </a:lnTo>
                  <a:lnTo>
                    <a:pt x="510" y="1484"/>
                  </a:lnTo>
                  <a:lnTo>
                    <a:pt x="536" y="1434"/>
                  </a:lnTo>
                  <a:lnTo>
                    <a:pt x="852" y="1434"/>
                  </a:lnTo>
                  <a:close/>
                  <a:moveTo>
                    <a:pt x="4589" y="2298"/>
                  </a:moveTo>
                  <a:lnTo>
                    <a:pt x="4253" y="2298"/>
                  </a:lnTo>
                  <a:lnTo>
                    <a:pt x="4253" y="2298"/>
                  </a:lnTo>
                  <a:lnTo>
                    <a:pt x="4241" y="2266"/>
                  </a:lnTo>
                  <a:lnTo>
                    <a:pt x="4225" y="2236"/>
                  </a:lnTo>
                  <a:lnTo>
                    <a:pt x="4209" y="2206"/>
                  </a:lnTo>
                  <a:lnTo>
                    <a:pt x="4191" y="2178"/>
                  </a:lnTo>
                  <a:lnTo>
                    <a:pt x="4171" y="2152"/>
                  </a:lnTo>
                  <a:lnTo>
                    <a:pt x="4149" y="2126"/>
                  </a:lnTo>
                  <a:lnTo>
                    <a:pt x="4125" y="2102"/>
                  </a:lnTo>
                  <a:lnTo>
                    <a:pt x="4101" y="2080"/>
                  </a:lnTo>
                  <a:lnTo>
                    <a:pt x="4075" y="2058"/>
                  </a:lnTo>
                  <a:lnTo>
                    <a:pt x="4049" y="2040"/>
                  </a:lnTo>
                  <a:lnTo>
                    <a:pt x="4019" y="2022"/>
                  </a:lnTo>
                  <a:lnTo>
                    <a:pt x="3989" y="2006"/>
                  </a:lnTo>
                  <a:lnTo>
                    <a:pt x="3959" y="1992"/>
                  </a:lnTo>
                  <a:lnTo>
                    <a:pt x="3927" y="1980"/>
                  </a:lnTo>
                  <a:lnTo>
                    <a:pt x="3895" y="1970"/>
                  </a:lnTo>
                  <a:lnTo>
                    <a:pt x="3861" y="1962"/>
                  </a:lnTo>
                  <a:lnTo>
                    <a:pt x="3861" y="1962"/>
                  </a:lnTo>
                  <a:lnTo>
                    <a:pt x="3853" y="1894"/>
                  </a:lnTo>
                  <a:lnTo>
                    <a:pt x="3843" y="1824"/>
                  </a:lnTo>
                  <a:lnTo>
                    <a:pt x="3831" y="1758"/>
                  </a:lnTo>
                  <a:lnTo>
                    <a:pt x="3819" y="1690"/>
                  </a:lnTo>
                  <a:lnTo>
                    <a:pt x="3807" y="1626"/>
                  </a:lnTo>
                  <a:lnTo>
                    <a:pt x="3793" y="1560"/>
                  </a:lnTo>
                  <a:lnTo>
                    <a:pt x="3779" y="1496"/>
                  </a:lnTo>
                  <a:lnTo>
                    <a:pt x="3763" y="1434"/>
                  </a:lnTo>
                  <a:lnTo>
                    <a:pt x="4345" y="1434"/>
                  </a:lnTo>
                  <a:lnTo>
                    <a:pt x="4345" y="1434"/>
                  </a:lnTo>
                  <a:lnTo>
                    <a:pt x="4371" y="1484"/>
                  </a:lnTo>
                  <a:lnTo>
                    <a:pt x="4395" y="1534"/>
                  </a:lnTo>
                  <a:lnTo>
                    <a:pt x="4417" y="1584"/>
                  </a:lnTo>
                  <a:lnTo>
                    <a:pt x="4439" y="1636"/>
                  </a:lnTo>
                  <a:lnTo>
                    <a:pt x="4459" y="1688"/>
                  </a:lnTo>
                  <a:lnTo>
                    <a:pt x="4477" y="1740"/>
                  </a:lnTo>
                  <a:lnTo>
                    <a:pt x="4495" y="1794"/>
                  </a:lnTo>
                  <a:lnTo>
                    <a:pt x="4511" y="1848"/>
                  </a:lnTo>
                  <a:lnTo>
                    <a:pt x="4527" y="1902"/>
                  </a:lnTo>
                  <a:lnTo>
                    <a:pt x="4539" y="1956"/>
                  </a:lnTo>
                  <a:lnTo>
                    <a:pt x="4551" y="2012"/>
                  </a:lnTo>
                  <a:lnTo>
                    <a:pt x="4563" y="2068"/>
                  </a:lnTo>
                  <a:lnTo>
                    <a:pt x="4571" y="2124"/>
                  </a:lnTo>
                  <a:lnTo>
                    <a:pt x="4579" y="2182"/>
                  </a:lnTo>
                  <a:lnTo>
                    <a:pt x="4585" y="2240"/>
                  </a:lnTo>
                  <a:lnTo>
                    <a:pt x="4589" y="2298"/>
                  </a:lnTo>
                  <a:lnTo>
                    <a:pt x="4589" y="2298"/>
                  </a:lnTo>
                  <a:close/>
                  <a:moveTo>
                    <a:pt x="1884" y="1434"/>
                  </a:moveTo>
                  <a:lnTo>
                    <a:pt x="2298" y="1434"/>
                  </a:lnTo>
                  <a:lnTo>
                    <a:pt x="2298" y="2298"/>
                  </a:lnTo>
                  <a:lnTo>
                    <a:pt x="1280" y="2298"/>
                  </a:lnTo>
                  <a:lnTo>
                    <a:pt x="1280" y="2298"/>
                  </a:lnTo>
                  <a:lnTo>
                    <a:pt x="1286" y="2184"/>
                  </a:lnTo>
                  <a:lnTo>
                    <a:pt x="1294" y="2070"/>
                  </a:lnTo>
                  <a:lnTo>
                    <a:pt x="1308" y="1960"/>
                  </a:lnTo>
                  <a:lnTo>
                    <a:pt x="1322" y="1850"/>
                  </a:lnTo>
                  <a:lnTo>
                    <a:pt x="1322" y="1850"/>
                  </a:lnTo>
                  <a:lnTo>
                    <a:pt x="1368" y="1852"/>
                  </a:lnTo>
                  <a:lnTo>
                    <a:pt x="1368" y="1852"/>
                  </a:lnTo>
                  <a:lnTo>
                    <a:pt x="1414" y="1850"/>
                  </a:lnTo>
                  <a:lnTo>
                    <a:pt x="1460" y="1844"/>
                  </a:lnTo>
                  <a:lnTo>
                    <a:pt x="1504" y="1834"/>
                  </a:lnTo>
                  <a:lnTo>
                    <a:pt x="1548" y="1820"/>
                  </a:lnTo>
                  <a:lnTo>
                    <a:pt x="1590" y="1802"/>
                  </a:lnTo>
                  <a:lnTo>
                    <a:pt x="1628" y="1782"/>
                  </a:lnTo>
                  <a:lnTo>
                    <a:pt x="1666" y="1758"/>
                  </a:lnTo>
                  <a:lnTo>
                    <a:pt x="1702" y="1732"/>
                  </a:lnTo>
                  <a:lnTo>
                    <a:pt x="1734" y="1702"/>
                  </a:lnTo>
                  <a:lnTo>
                    <a:pt x="1764" y="1670"/>
                  </a:lnTo>
                  <a:lnTo>
                    <a:pt x="1792" y="1636"/>
                  </a:lnTo>
                  <a:lnTo>
                    <a:pt x="1818" y="1600"/>
                  </a:lnTo>
                  <a:lnTo>
                    <a:pt x="1838" y="1560"/>
                  </a:lnTo>
                  <a:lnTo>
                    <a:pt x="1858" y="1520"/>
                  </a:lnTo>
                  <a:lnTo>
                    <a:pt x="1872" y="1478"/>
                  </a:lnTo>
                  <a:lnTo>
                    <a:pt x="1884" y="1434"/>
                  </a:lnTo>
                  <a:lnTo>
                    <a:pt x="1884" y="1434"/>
                  </a:lnTo>
                  <a:close/>
                  <a:moveTo>
                    <a:pt x="2298" y="2582"/>
                  </a:moveTo>
                  <a:lnTo>
                    <a:pt x="2298" y="3054"/>
                  </a:lnTo>
                  <a:lnTo>
                    <a:pt x="2298" y="3054"/>
                  </a:lnTo>
                  <a:lnTo>
                    <a:pt x="2264" y="3064"/>
                  </a:lnTo>
                  <a:lnTo>
                    <a:pt x="2230" y="3078"/>
                  </a:lnTo>
                  <a:lnTo>
                    <a:pt x="2200" y="3094"/>
                  </a:lnTo>
                  <a:lnTo>
                    <a:pt x="2168" y="3112"/>
                  </a:lnTo>
                  <a:lnTo>
                    <a:pt x="2140" y="3130"/>
                  </a:lnTo>
                  <a:lnTo>
                    <a:pt x="2112" y="3152"/>
                  </a:lnTo>
                  <a:lnTo>
                    <a:pt x="2086" y="3174"/>
                  </a:lnTo>
                  <a:lnTo>
                    <a:pt x="2062" y="3200"/>
                  </a:lnTo>
                  <a:lnTo>
                    <a:pt x="2038" y="3226"/>
                  </a:lnTo>
                  <a:lnTo>
                    <a:pt x="2018" y="3254"/>
                  </a:lnTo>
                  <a:lnTo>
                    <a:pt x="1998" y="3282"/>
                  </a:lnTo>
                  <a:lnTo>
                    <a:pt x="1980" y="3312"/>
                  </a:lnTo>
                  <a:lnTo>
                    <a:pt x="1966" y="3344"/>
                  </a:lnTo>
                  <a:lnTo>
                    <a:pt x="1952" y="3378"/>
                  </a:lnTo>
                  <a:lnTo>
                    <a:pt x="1940" y="3412"/>
                  </a:lnTo>
                  <a:lnTo>
                    <a:pt x="1932" y="3446"/>
                  </a:lnTo>
                  <a:lnTo>
                    <a:pt x="1416" y="3446"/>
                  </a:lnTo>
                  <a:lnTo>
                    <a:pt x="1416" y="3446"/>
                  </a:lnTo>
                  <a:lnTo>
                    <a:pt x="1388" y="3346"/>
                  </a:lnTo>
                  <a:lnTo>
                    <a:pt x="1364" y="3244"/>
                  </a:lnTo>
                  <a:lnTo>
                    <a:pt x="1342" y="3138"/>
                  </a:lnTo>
                  <a:lnTo>
                    <a:pt x="1324" y="3032"/>
                  </a:lnTo>
                  <a:lnTo>
                    <a:pt x="1308" y="2922"/>
                  </a:lnTo>
                  <a:lnTo>
                    <a:pt x="1296" y="2810"/>
                  </a:lnTo>
                  <a:lnTo>
                    <a:pt x="1286" y="2698"/>
                  </a:lnTo>
                  <a:lnTo>
                    <a:pt x="1280" y="2582"/>
                  </a:lnTo>
                  <a:lnTo>
                    <a:pt x="2298" y="2582"/>
                  </a:lnTo>
                  <a:close/>
                  <a:moveTo>
                    <a:pt x="2447" y="3802"/>
                  </a:moveTo>
                  <a:lnTo>
                    <a:pt x="2447" y="3802"/>
                  </a:lnTo>
                  <a:lnTo>
                    <a:pt x="2422" y="3802"/>
                  </a:lnTo>
                  <a:lnTo>
                    <a:pt x="2398" y="3798"/>
                  </a:lnTo>
                  <a:lnTo>
                    <a:pt x="2374" y="3792"/>
                  </a:lnTo>
                  <a:lnTo>
                    <a:pt x="2352" y="3784"/>
                  </a:lnTo>
                  <a:lnTo>
                    <a:pt x="2332" y="3774"/>
                  </a:lnTo>
                  <a:lnTo>
                    <a:pt x="2312" y="3760"/>
                  </a:lnTo>
                  <a:lnTo>
                    <a:pt x="2292" y="3746"/>
                  </a:lnTo>
                  <a:lnTo>
                    <a:pt x="2276" y="3732"/>
                  </a:lnTo>
                  <a:lnTo>
                    <a:pt x="2260" y="3714"/>
                  </a:lnTo>
                  <a:lnTo>
                    <a:pt x="2246" y="3696"/>
                  </a:lnTo>
                  <a:lnTo>
                    <a:pt x="2234" y="3676"/>
                  </a:lnTo>
                  <a:lnTo>
                    <a:pt x="2222" y="3654"/>
                  </a:lnTo>
                  <a:lnTo>
                    <a:pt x="2214" y="3632"/>
                  </a:lnTo>
                  <a:lnTo>
                    <a:pt x="2208" y="3608"/>
                  </a:lnTo>
                  <a:lnTo>
                    <a:pt x="2206" y="3584"/>
                  </a:lnTo>
                  <a:lnTo>
                    <a:pt x="2204" y="3560"/>
                  </a:lnTo>
                  <a:lnTo>
                    <a:pt x="2204" y="3560"/>
                  </a:lnTo>
                  <a:lnTo>
                    <a:pt x="2206" y="3534"/>
                  </a:lnTo>
                  <a:lnTo>
                    <a:pt x="2208" y="3510"/>
                  </a:lnTo>
                  <a:lnTo>
                    <a:pt x="2214" y="3488"/>
                  </a:lnTo>
                  <a:lnTo>
                    <a:pt x="2222" y="3464"/>
                  </a:lnTo>
                  <a:lnTo>
                    <a:pt x="2234" y="3444"/>
                  </a:lnTo>
                  <a:lnTo>
                    <a:pt x="2246" y="3424"/>
                  </a:lnTo>
                  <a:lnTo>
                    <a:pt x="2260" y="3404"/>
                  </a:lnTo>
                  <a:lnTo>
                    <a:pt x="2276" y="3388"/>
                  </a:lnTo>
                  <a:lnTo>
                    <a:pt x="2292" y="3372"/>
                  </a:lnTo>
                  <a:lnTo>
                    <a:pt x="2312" y="3358"/>
                  </a:lnTo>
                  <a:lnTo>
                    <a:pt x="2332" y="3346"/>
                  </a:lnTo>
                  <a:lnTo>
                    <a:pt x="2352" y="3336"/>
                  </a:lnTo>
                  <a:lnTo>
                    <a:pt x="2374" y="3328"/>
                  </a:lnTo>
                  <a:lnTo>
                    <a:pt x="2398" y="3322"/>
                  </a:lnTo>
                  <a:lnTo>
                    <a:pt x="2422" y="3318"/>
                  </a:lnTo>
                  <a:lnTo>
                    <a:pt x="2447" y="3316"/>
                  </a:lnTo>
                  <a:lnTo>
                    <a:pt x="2447" y="3316"/>
                  </a:lnTo>
                  <a:lnTo>
                    <a:pt x="2473" y="3318"/>
                  </a:lnTo>
                  <a:lnTo>
                    <a:pt x="2497" y="3322"/>
                  </a:lnTo>
                  <a:lnTo>
                    <a:pt x="2521" y="3328"/>
                  </a:lnTo>
                  <a:lnTo>
                    <a:pt x="2543" y="3336"/>
                  </a:lnTo>
                  <a:lnTo>
                    <a:pt x="2563" y="3346"/>
                  </a:lnTo>
                  <a:lnTo>
                    <a:pt x="2583" y="3358"/>
                  </a:lnTo>
                  <a:lnTo>
                    <a:pt x="2603" y="3372"/>
                  </a:lnTo>
                  <a:lnTo>
                    <a:pt x="2619" y="3388"/>
                  </a:lnTo>
                  <a:lnTo>
                    <a:pt x="2635" y="3404"/>
                  </a:lnTo>
                  <a:lnTo>
                    <a:pt x="2649" y="3424"/>
                  </a:lnTo>
                  <a:lnTo>
                    <a:pt x="2661" y="3444"/>
                  </a:lnTo>
                  <a:lnTo>
                    <a:pt x="2673" y="3464"/>
                  </a:lnTo>
                  <a:lnTo>
                    <a:pt x="2681" y="3488"/>
                  </a:lnTo>
                  <a:lnTo>
                    <a:pt x="2687" y="3510"/>
                  </a:lnTo>
                  <a:lnTo>
                    <a:pt x="2689" y="3534"/>
                  </a:lnTo>
                  <a:lnTo>
                    <a:pt x="2691" y="3560"/>
                  </a:lnTo>
                  <a:lnTo>
                    <a:pt x="2691" y="3560"/>
                  </a:lnTo>
                  <a:lnTo>
                    <a:pt x="2689" y="3584"/>
                  </a:lnTo>
                  <a:lnTo>
                    <a:pt x="2687" y="3608"/>
                  </a:lnTo>
                  <a:lnTo>
                    <a:pt x="2681" y="3632"/>
                  </a:lnTo>
                  <a:lnTo>
                    <a:pt x="2673" y="3654"/>
                  </a:lnTo>
                  <a:lnTo>
                    <a:pt x="2661" y="3676"/>
                  </a:lnTo>
                  <a:lnTo>
                    <a:pt x="2649" y="3696"/>
                  </a:lnTo>
                  <a:lnTo>
                    <a:pt x="2635" y="3714"/>
                  </a:lnTo>
                  <a:lnTo>
                    <a:pt x="2619" y="3732"/>
                  </a:lnTo>
                  <a:lnTo>
                    <a:pt x="2603" y="3746"/>
                  </a:lnTo>
                  <a:lnTo>
                    <a:pt x="2583" y="3760"/>
                  </a:lnTo>
                  <a:lnTo>
                    <a:pt x="2563" y="3774"/>
                  </a:lnTo>
                  <a:lnTo>
                    <a:pt x="2543" y="3784"/>
                  </a:lnTo>
                  <a:lnTo>
                    <a:pt x="2521" y="3792"/>
                  </a:lnTo>
                  <a:lnTo>
                    <a:pt x="2497" y="3798"/>
                  </a:lnTo>
                  <a:lnTo>
                    <a:pt x="2473" y="3802"/>
                  </a:lnTo>
                  <a:lnTo>
                    <a:pt x="2447" y="3802"/>
                  </a:lnTo>
                  <a:lnTo>
                    <a:pt x="2447" y="3802"/>
                  </a:lnTo>
                  <a:close/>
                  <a:moveTo>
                    <a:pt x="1948" y="3730"/>
                  </a:moveTo>
                  <a:lnTo>
                    <a:pt x="1948" y="3730"/>
                  </a:lnTo>
                  <a:lnTo>
                    <a:pt x="1960" y="3760"/>
                  </a:lnTo>
                  <a:lnTo>
                    <a:pt x="1972" y="3788"/>
                  </a:lnTo>
                  <a:lnTo>
                    <a:pt x="1988" y="3816"/>
                  </a:lnTo>
                  <a:lnTo>
                    <a:pt x="2004" y="3844"/>
                  </a:lnTo>
                  <a:lnTo>
                    <a:pt x="2020" y="3870"/>
                  </a:lnTo>
                  <a:lnTo>
                    <a:pt x="2040" y="3894"/>
                  </a:lnTo>
                  <a:lnTo>
                    <a:pt x="2060" y="3918"/>
                  </a:lnTo>
                  <a:lnTo>
                    <a:pt x="2082" y="3940"/>
                  </a:lnTo>
                  <a:lnTo>
                    <a:pt x="2106" y="3960"/>
                  </a:lnTo>
                  <a:lnTo>
                    <a:pt x="2130" y="3980"/>
                  </a:lnTo>
                  <a:lnTo>
                    <a:pt x="2156" y="3998"/>
                  </a:lnTo>
                  <a:lnTo>
                    <a:pt x="2182" y="4014"/>
                  </a:lnTo>
                  <a:lnTo>
                    <a:pt x="2210" y="4030"/>
                  </a:lnTo>
                  <a:lnTo>
                    <a:pt x="2238" y="4044"/>
                  </a:lnTo>
                  <a:lnTo>
                    <a:pt x="2268" y="4056"/>
                  </a:lnTo>
                  <a:lnTo>
                    <a:pt x="2298" y="4066"/>
                  </a:lnTo>
                  <a:lnTo>
                    <a:pt x="2298" y="4576"/>
                  </a:lnTo>
                  <a:lnTo>
                    <a:pt x="2298" y="4576"/>
                  </a:lnTo>
                  <a:lnTo>
                    <a:pt x="2268" y="4570"/>
                  </a:lnTo>
                  <a:lnTo>
                    <a:pt x="2238" y="4560"/>
                  </a:lnTo>
                  <a:lnTo>
                    <a:pt x="2210" y="4550"/>
                  </a:lnTo>
                  <a:lnTo>
                    <a:pt x="2182" y="4538"/>
                  </a:lnTo>
                  <a:lnTo>
                    <a:pt x="2152" y="4524"/>
                  </a:lnTo>
                  <a:lnTo>
                    <a:pt x="2124" y="4510"/>
                  </a:lnTo>
                  <a:lnTo>
                    <a:pt x="2096" y="4494"/>
                  </a:lnTo>
                  <a:lnTo>
                    <a:pt x="2068" y="4476"/>
                  </a:lnTo>
                  <a:lnTo>
                    <a:pt x="2014" y="4438"/>
                  </a:lnTo>
                  <a:lnTo>
                    <a:pt x="1962" y="4396"/>
                  </a:lnTo>
                  <a:lnTo>
                    <a:pt x="1910" y="4348"/>
                  </a:lnTo>
                  <a:lnTo>
                    <a:pt x="1858" y="4296"/>
                  </a:lnTo>
                  <a:lnTo>
                    <a:pt x="1810" y="4238"/>
                  </a:lnTo>
                  <a:lnTo>
                    <a:pt x="1762" y="4178"/>
                  </a:lnTo>
                  <a:lnTo>
                    <a:pt x="1716" y="4112"/>
                  </a:lnTo>
                  <a:lnTo>
                    <a:pt x="1672" y="4044"/>
                  </a:lnTo>
                  <a:lnTo>
                    <a:pt x="1630" y="3970"/>
                  </a:lnTo>
                  <a:lnTo>
                    <a:pt x="1590" y="3894"/>
                  </a:lnTo>
                  <a:lnTo>
                    <a:pt x="1552" y="3814"/>
                  </a:lnTo>
                  <a:lnTo>
                    <a:pt x="1516" y="3730"/>
                  </a:lnTo>
                  <a:lnTo>
                    <a:pt x="1948" y="3730"/>
                  </a:lnTo>
                  <a:close/>
                  <a:moveTo>
                    <a:pt x="2583" y="4576"/>
                  </a:moveTo>
                  <a:lnTo>
                    <a:pt x="2583" y="4068"/>
                  </a:lnTo>
                  <a:lnTo>
                    <a:pt x="2583" y="4068"/>
                  </a:lnTo>
                  <a:lnTo>
                    <a:pt x="2615" y="4060"/>
                  </a:lnTo>
                  <a:lnTo>
                    <a:pt x="2645" y="4048"/>
                  </a:lnTo>
                  <a:lnTo>
                    <a:pt x="2675" y="4036"/>
                  </a:lnTo>
                  <a:lnTo>
                    <a:pt x="2703" y="4020"/>
                  </a:lnTo>
                  <a:lnTo>
                    <a:pt x="2731" y="4004"/>
                  </a:lnTo>
                  <a:lnTo>
                    <a:pt x="2757" y="3986"/>
                  </a:lnTo>
                  <a:lnTo>
                    <a:pt x="2783" y="3966"/>
                  </a:lnTo>
                  <a:lnTo>
                    <a:pt x="2807" y="3944"/>
                  </a:lnTo>
                  <a:lnTo>
                    <a:pt x="2831" y="3922"/>
                  </a:lnTo>
                  <a:lnTo>
                    <a:pt x="2851" y="3898"/>
                  </a:lnTo>
                  <a:lnTo>
                    <a:pt x="2871" y="3874"/>
                  </a:lnTo>
                  <a:lnTo>
                    <a:pt x="2889" y="3846"/>
                  </a:lnTo>
                  <a:lnTo>
                    <a:pt x="2907" y="3820"/>
                  </a:lnTo>
                  <a:lnTo>
                    <a:pt x="2921" y="3790"/>
                  </a:lnTo>
                  <a:lnTo>
                    <a:pt x="2935" y="3762"/>
                  </a:lnTo>
                  <a:lnTo>
                    <a:pt x="2947" y="3730"/>
                  </a:lnTo>
                  <a:lnTo>
                    <a:pt x="3365" y="3730"/>
                  </a:lnTo>
                  <a:lnTo>
                    <a:pt x="3365" y="3730"/>
                  </a:lnTo>
                  <a:lnTo>
                    <a:pt x="3329" y="3814"/>
                  </a:lnTo>
                  <a:lnTo>
                    <a:pt x="3289" y="3894"/>
                  </a:lnTo>
                  <a:lnTo>
                    <a:pt x="3249" y="3972"/>
                  </a:lnTo>
                  <a:lnTo>
                    <a:pt x="3207" y="4044"/>
                  </a:lnTo>
                  <a:lnTo>
                    <a:pt x="3163" y="4114"/>
                  </a:lnTo>
                  <a:lnTo>
                    <a:pt x="3117" y="4178"/>
                  </a:lnTo>
                  <a:lnTo>
                    <a:pt x="3069" y="4238"/>
                  </a:lnTo>
                  <a:lnTo>
                    <a:pt x="3019" y="4296"/>
                  </a:lnTo>
                  <a:lnTo>
                    <a:pt x="2969" y="4348"/>
                  </a:lnTo>
                  <a:lnTo>
                    <a:pt x="2917" y="4394"/>
                  </a:lnTo>
                  <a:lnTo>
                    <a:pt x="2863" y="4438"/>
                  </a:lnTo>
                  <a:lnTo>
                    <a:pt x="2809" y="4476"/>
                  </a:lnTo>
                  <a:lnTo>
                    <a:pt x="2783" y="4492"/>
                  </a:lnTo>
                  <a:lnTo>
                    <a:pt x="2755" y="4508"/>
                  </a:lnTo>
                  <a:lnTo>
                    <a:pt x="2727" y="4522"/>
                  </a:lnTo>
                  <a:lnTo>
                    <a:pt x="2697" y="4536"/>
                  </a:lnTo>
                  <a:lnTo>
                    <a:pt x="2669" y="4548"/>
                  </a:lnTo>
                  <a:lnTo>
                    <a:pt x="2641" y="4558"/>
                  </a:lnTo>
                  <a:lnTo>
                    <a:pt x="2611" y="4568"/>
                  </a:lnTo>
                  <a:lnTo>
                    <a:pt x="2583" y="4576"/>
                  </a:lnTo>
                  <a:lnTo>
                    <a:pt x="2583" y="4576"/>
                  </a:lnTo>
                  <a:close/>
                  <a:moveTo>
                    <a:pt x="2963" y="3446"/>
                  </a:moveTo>
                  <a:lnTo>
                    <a:pt x="2963" y="3446"/>
                  </a:lnTo>
                  <a:lnTo>
                    <a:pt x="2953" y="3410"/>
                  </a:lnTo>
                  <a:lnTo>
                    <a:pt x="2943" y="3376"/>
                  </a:lnTo>
                  <a:lnTo>
                    <a:pt x="2929" y="3342"/>
                  </a:lnTo>
                  <a:lnTo>
                    <a:pt x="2913" y="3310"/>
                  </a:lnTo>
                  <a:lnTo>
                    <a:pt x="2895" y="3278"/>
                  </a:lnTo>
                  <a:lnTo>
                    <a:pt x="2875" y="3250"/>
                  </a:lnTo>
                  <a:lnTo>
                    <a:pt x="2853" y="3220"/>
                  </a:lnTo>
                  <a:lnTo>
                    <a:pt x="2829" y="3194"/>
                  </a:lnTo>
                  <a:lnTo>
                    <a:pt x="2803" y="3170"/>
                  </a:lnTo>
                  <a:lnTo>
                    <a:pt x="2775" y="3146"/>
                  </a:lnTo>
                  <a:lnTo>
                    <a:pt x="2747" y="3126"/>
                  </a:lnTo>
                  <a:lnTo>
                    <a:pt x="2717" y="3106"/>
                  </a:lnTo>
                  <a:lnTo>
                    <a:pt x="2685" y="3088"/>
                  </a:lnTo>
                  <a:lnTo>
                    <a:pt x="2651" y="3074"/>
                  </a:lnTo>
                  <a:lnTo>
                    <a:pt x="2617" y="3060"/>
                  </a:lnTo>
                  <a:lnTo>
                    <a:pt x="2583" y="3050"/>
                  </a:lnTo>
                  <a:lnTo>
                    <a:pt x="2583" y="2582"/>
                  </a:lnTo>
                  <a:lnTo>
                    <a:pt x="3241" y="2582"/>
                  </a:lnTo>
                  <a:lnTo>
                    <a:pt x="3241" y="2582"/>
                  </a:lnTo>
                  <a:lnTo>
                    <a:pt x="3249" y="2616"/>
                  </a:lnTo>
                  <a:lnTo>
                    <a:pt x="3259" y="2648"/>
                  </a:lnTo>
                  <a:lnTo>
                    <a:pt x="3269" y="2678"/>
                  </a:lnTo>
                  <a:lnTo>
                    <a:pt x="3283" y="2708"/>
                  </a:lnTo>
                  <a:lnTo>
                    <a:pt x="3299" y="2738"/>
                  </a:lnTo>
                  <a:lnTo>
                    <a:pt x="3315" y="2766"/>
                  </a:lnTo>
                  <a:lnTo>
                    <a:pt x="3335" y="2794"/>
                  </a:lnTo>
                  <a:lnTo>
                    <a:pt x="3355" y="2818"/>
                  </a:lnTo>
                  <a:lnTo>
                    <a:pt x="3377" y="2844"/>
                  </a:lnTo>
                  <a:lnTo>
                    <a:pt x="3399" y="2866"/>
                  </a:lnTo>
                  <a:lnTo>
                    <a:pt x="3425" y="2888"/>
                  </a:lnTo>
                  <a:lnTo>
                    <a:pt x="3451" y="2908"/>
                  </a:lnTo>
                  <a:lnTo>
                    <a:pt x="3477" y="2926"/>
                  </a:lnTo>
                  <a:lnTo>
                    <a:pt x="3505" y="2942"/>
                  </a:lnTo>
                  <a:lnTo>
                    <a:pt x="3535" y="2958"/>
                  </a:lnTo>
                  <a:lnTo>
                    <a:pt x="3565" y="2970"/>
                  </a:lnTo>
                  <a:lnTo>
                    <a:pt x="3565" y="2970"/>
                  </a:lnTo>
                  <a:lnTo>
                    <a:pt x="3547" y="3094"/>
                  </a:lnTo>
                  <a:lnTo>
                    <a:pt x="3523" y="3216"/>
                  </a:lnTo>
                  <a:lnTo>
                    <a:pt x="3495" y="3332"/>
                  </a:lnTo>
                  <a:lnTo>
                    <a:pt x="3465" y="3446"/>
                  </a:lnTo>
                  <a:lnTo>
                    <a:pt x="2963" y="3446"/>
                  </a:lnTo>
                  <a:close/>
                  <a:moveTo>
                    <a:pt x="3759" y="2236"/>
                  </a:moveTo>
                  <a:lnTo>
                    <a:pt x="3759" y="2236"/>
                  </a:lnTo>
                  <a:lnTo>
                    <a:pt x="3783" y="2238"/>
                  </a:lnTo>
                  <a:lnTo>
                    <a:pt x="3807" y="2242"/>
                  </a:lnTo>
                  <a:lnTo>
                    <a:pt x="3831" y="2248"/>
                  </a:lnTo>
                  <a:lnTo>
                    <a:pt x="3853" y="2256"/>
                  </a:lnTo>
                  <a:lnTo>
                    <a:pt x="3875" y="2266"/>
                  </a:lnTo>
                  <a:lnTo>
                    <a:pt x="3895" y="2278"/>
                  </a:lnTo>
                  <a:lnTo>
                    <a:pt x="3913" y="2292"/>
                  </a:lnTo>
                  <a:lnTo>
                    <a:pt x="3931" y="2308"/>
                  </a:lnTo>
                  <a:lnTo>
                    <a:pt x="3947" y="2326"/>
                  </a:lnTo>
                  <a:lnTo>
                    <a:pt x="3961" y="2344"/>
                  </a:lnTo>
                  <a:lnTo>
                    <a:pt x="3973" y="2364"/>
                  </a:lnTo>
                  <a:lnTo>
                    <a:pt x="3983" y="2386"/>
                  </a:lnTo>
                  <a:lnTo>
                    <a:pt x="3991" y="2408"/>
                  </a:lnTo>
                  <a:lnTo>
                    <a:pt x="3997" y="2432"/>
                  </a:lnTo>
                  <a:lnTo>
                    <a:pt x="4001" y="2456"/>
                  </a:lnTo>
                  <a:lnTo>
                    <a:pt x="4001" y="2480"/>
                  </a:lnTo>
                  <a:lnTo>
                    <a:pt x="4001" y="2480"/>
                  </a:lnTo>
                  <a:lnTo>
                    <a:pt x="4001" y="2504"/>
                  </a:lnTo>
                  <a:lnTo>
                    <a:pt x="3997" y="2528"/>
                  </a:lnTo>
                  <a:lnTo>
                    <a:pt x="3991" y="2552"/>
                  </a:lnTo>
                  <a:lnTo>
                    <a:pt x="3983" y="2574"/>
                  </a:lnTo>
                  <a:lnTo>
                    <a:pt x="3973" y="2596"/>
                  </a:lnTo>
                  <a:lnTo>
                    <a:pt x="3961" y="2616"/>
                  </a:lnTo>
                  <a:lnTo>
                    <a:pt x="3947" y="2634"/>
                  </a:lnTo>
                  <a:lnTo>
                    <a:pt x="3931" y="2652"/>
                  </a:lnTo>
                  <a:lnTo>
                    <a:pt x="3913" y="2668"/>
                  </a:lnTo>
                  <a:lnTo>
                    <a:pt x="3895" y="2682"/>
                  </a:lnTo>
                  <a:lnTo>
                    <a:pt x="3875" y="2694"/>
                  </a:lnTo>
                  <a:lnTo>
                    <a:pt x="3853" y="2704"/>
                  </a:lnTo>
                  <a:lnTo>
                    <a:pt x="3831" y="2712"/>
                  </a:lnTo>
                  <a:lnTo>
                    <a:pt x="3807" y="2718"/>
                  </a:lnTo>
                  <a:lnTo>
                    <a:pt x="3783" y="2722"/>
                  </a:lnTo>
                  <a:lnTo>
                    <a:pt x="3759" y="2724"/>
                  </a:lnTo>
                  <a:lnTo>
                    <a:pt x="3759" y="2724"/>
                  </a:lnTo>
                  <a:lnTo>
                    <a:pt x="3733" y="2722"/>
                  </a:lnTo>
                  <a:lnTo>
                    <a:pt x="3709" y="2718"/>
                  </a:lnTo>
                  <a:lnTo>
                    <a:pt x="3687" y="2712"/>
                  </a:lnTo>
                  <a:lnTo>
                    <a:pt x="3663" y="2704"/>
                  </a:lnTo>
                  <a:lnTo>
                    <a:pt x="3643" y="2694"/>
                  </a:lnTo>
                  <a:lnTo>
                    <a:pt x="3623" y="2682"/>
                  </a:lnTo>
                  <a:lnTo>
                    <a:pt x="3603" y="2668"/>
                  </a:lnTo>
                  <a:lnTo>
                    <a:pt x="3587" y="2652"/>
                  </a:lnTo>
                  <a:lnTo>
                    <a:pt x="3571" y="2634"/>
                  </a:lnTo>
                  <a:lnTo>
                    <a:pt x="3557" y="2616"/>
                  </a:lnTo>
                  <a:lnTo>
                    <a:pt x="3545" y="2596"/>
                  </a:lnTo>
                  <a:lnTo>
                    <a:pt x="3535" y="2574"/>
                  </a:lnTo>
                  <a:lnTo>
                    <a:pt x="3527" y="2552"/>
                  </a:lnTo>
                  <a:lnTo>
                    <a:pt x="3521" y="2528"/>
                  </a:lnTo>
                  <a:lnTo>
                    <a:pt x="3517" y="2504"/>
                  </a:lnTo>
                  <a:lnTo>
                    <a:pt x="3515" y="2480"/>
                  </a:lnTo>
                  <a:lnTo>
                    <a:pt x="3515" y="2480"/>
                  </a:lnTo>
                  <a:lnTo>
                    <a:pt x="3517" y="2456"/>
                  </a:lnTo>
                  <a:lnTo>
                    <a:pt x="3521" y="2432"/>
                  </a:lnTo>
                  <a:lnTo>
                    <a:pt x="3527" y="2408"/>
                  </a:lnTo>
                  <a:lnTo>
                    <a:pt x="3535" y="2386"/>
                  </a:lnTo>
                  <a:lnTo>
                    <a:pt x="3545" y="2364"/>
                  </a:lnTo>
                  <a:lnTo>
                    <a:pt x="3557" y="2344"/>
                  </a:lnTo>
                  <a:lnTo>
                    <a:pt x="3571" y="2326"/>
                  </a:lnTo>
                  <a:lnTo>
                    <a:pt x="3587" y="2308"/>
                  </a:lnTo>
                  <a:lnTo>
                    <a:pt x="3603" y="2292"/>
                  </a:lnTo>
                  <a:lnTo>
                    <a:pt x="3623" y="2278"/>
                  </a:lnTo>
                  <a:lnTo>
                    <a:pt x="3643" y="2266"/>
                  </a:lnTo>
                  <a:lnTo>
                    <a:pt x="3663" y="2256"/>
                  </a:lnTo>
                  <a:lnTo>
                    <a:pt x="3687" y="2248"/>
                  </a:lnTo>
                  <a:lnTo>
                    <a:pt x="3709" y="2242"/>
                  </a:lnTo>
                  <a:lnTo>
                    <a:pt x="3733" y="2238"/>
                  </a:lnTo>
                  <a:lnTo>
                    <a:pt x="3759" y="2236"/>
                  </a:lnTo>
                  <a:lnTo>
                    <a:pt x="3759" y="2236"/>
                  </a:lnTo>
                  <a:close/>
                  <a:moveTo>
                    <a:pt x="3851" y="3000"/>
                  </a:moveTo>
                  <a:lnTo>
                    <a:pt x="3851" y="3000"/>
                  </a:lnTo>
                  <a:lnTo>
                    <a:pt x="3889" y="2990"/>
                  </a:lnTo>
                  <a:lnTo>
                    <a:pt x="3929" y="2980"/>
                  </a:lnTo>
                  <a:lnTo>
                    <a:pt x="3965" y="2964"/>
                  </a:lnTo>
                  <a:lnTo>
                    <a:pt x="4001" y="2948"/>
                  </a:lnTo>
                  <a:lnTo>
                    <a:pt x="4035" y="2928"/>
                  </a:lnTo>
                  <a:lnTo>
                    <a:pt x="4069" y="2906"/>
                  </a:lnTo>
                  <a:lnTo>
                    <a:pt x="4099" y="2882"/>
                  </a:lnTo>
                  <a:lnTo>
                    <a:pt x="4127" y="2856"/>
                  </a:lnTo>
                  <a:lnTo>
                    <a:pt x="4155" y="2828"/>
                  </a:lnTo>
                  <a:lnTo>
                    <a:pt x="4179" y="2798"/>
                  </a:lnTo>
                  <a:lnTo>
                    <a:pt x="4201" y="2766"/>
                  </a:lnTo>
                  <a:lnTo>
                    <a:pt x="4223" y="2732"/>
                  </a:lnTo>
                  <a:lnTo>
                    <a:pt x="4239" y="2696"/>
                  </a:lnTo>
                  <a:lnTo>
                    <a:pt x="4255" y="2660"/>
                  </a:lnTo>
                  <a:lnTo>
                    <a:pt x="4267" y="2622"/>
                  </a:lnTo>
                  <a:lnTo>
                    <a:pt x="4277" y="2582"/>
                  </a:lnTo>
                  <a:lnTo>
                    <a:pt x="4589" y="2582"/>
                  </a:lnTo>
                  <a:lnTo>
                    <a:pt x="4589" y="2582"/>
                  </a:lnTo>
                  <a:lnTo>
                    <a:pt x="4585" y="2640"/>
                  </a:lnTo>
                  <a:lnTo>
                    <a:pt x="4579" y="2698"/>
                  </a:lnTo>
                  <a:lnTo>
                    <a:pt x="4571" y="2754"/>
                  </a:lnTo>
                  <a:lnTo>
                    <a:pt x="4563" y="2812"/>
                  </a:lnTo>
                  <a:lnTo>
                    <a:pt x="4551" y="2868"/>
                  </a:lnTo>
                  <a:lnTo>
                    <a:pt x="4539" y="2924"/>
                  </a:lnTo>
                  <a:lnTo>
                    <a:pt x="4527" y="2978"/>
                  </a:lnTo>
                  <a:lnTo>
                    <a:pt x="4511" y="3032"/>
                  </a:lnTo>
                  <a:lnTo>
                    <a:pt x="4495" y="3086"/>
                  </a:lnTo>
                  <a:lnTo>
                    <a:pt x="4477" y="3140"/>
                  </a:lnTo>
                  <a:lnTo>
                    <a:pt x="4459" y="3192"/>
                  </a:lnTo>
                  <a:lnTo>
                    <a:pt x="4439" y="3244"/>
                  </a:lnTo>
                  <a:lnTo>
                    <a:pt x="4417" y="3296"/>
                  </a:lnTo>
                  <a:lnTo>
                    <a:pt x="4395" y="3346"/>
                  </a:lnTo>
                  <a:lnTo>
                    <a:pt x="4371" y="3396"/>
                  </a:lnTo>
                  <a:lnTo>
                    <a:pt x="4345" y="3446"/>
                  </a:lnTo>
                  <a:lnTo>
                    <a:pt x="3761" y="3446"/>
                  </a:lnTo>
                  <a:lnTo>
                    <a:pt x="3761" y="3446"/>
                  </a:lnTo>
                  <a:lnTo>
                    <a:pt x="3787" y="3338"/>
                  </a:lnTo>
                  <a:lnTo>
                    <a:pt x="3811" y="3228"/>
                  </a:lnTo>
                  <a:lnTo>
                    <a:pt x="3833" y="3114"/>
                  </a:lnTo>
                  <a:lnTo>
                    <a:pt x="3851" y="3000"/>
                  </a:lnTo>
                  <a:lnTo>
                    <a:pt x="3851" y="3000"/>
                  </a:lnTo>
                  <a:close/>
                  <a:moveTo>
                    <a:pt x="3577" y="1986"/>
                  </a:moveTo>
                  <a:lnTo>
                    <a:pt x="3577" y="1986"/>
                  </a:lnTo>
                  <a:lnTo>
                    <a:pt x="3549" y="1996"/>
                  </a:lnTo>
                  <a:lnTo>
                    <a:pt x="3523" y="2008"/>
                  </a:lnTo>
                  <a:lnTo>
                    <a:pt x="3499" y="2022"/>
                  </a:lnTo>
                  <a:lnTo>
                    <a:pt x="3475" y="2036"/>
                  </a:lnTo>
                  <a:lnTo>
                    <a:pt x="3451" y="2052"/>
                  </a:lnTo>
                  <a:lnTo>
                    <a:pt x="3429" y="2070"/>
                  </a:lnTo>
                  <a:lnTo>
                    <a:pt x="3407" y="2088"/>
                  </a:lnTo>
                  <a:lnTo>
                    <a:pt x="3387" y="2108"/>
                  </a:lnTo>
                  <a:lnTo>
                    <a:pt x="3367" y="2128"/>
                  </a:lnTo>
                  <a:lnTo>
                    <a:pt x="3349" y="2150"/>
                  </a:lnTo>
                  <a:lnTo>
                    <a:pt x="3331" y="2172"/>
                  </a:lnTo>
                  <a:lnTo>
                    <a:pt x="3315" y="2196"/>
                  </a:lnTo>
                  <a:lnTo>
                    <a:pt x="3301" y="2220"/>
                  </a:lnTo>
                  <a:lnTo>
                    <a:pt x="3287" y="2244"/>
                  </a:lnTo>
                  <a:lnTo>
                    <a:pt x="3275" y="2270"/>
                  </a:lnTo>
                  <a:lnTo>
                    <a:pt x="3263" y="2298"/>
                  </a:lnTo>
                  <a:lnTo>
                    <a:pt x="2583" y="2298"/>
                  </a:lnTo>
                  <a:lnTo>
                    <a:pt x="2583" y="1434"/>
                  </a:lnTo>
                  <a:lnTo>
                    <a:pt x="3467" y="1434"/>
                  </a:lnTo>
                  <a:lnTo>
                    <a:pt x="3467" y="1434"/>
                  </a:lnTo>
                  <a:lnTo>
                    <a:pt x="3485" y="1498"/>
                  </a:lnTo>
                  <a:lnTo>
                    <a:pt x="3501" y="1564"/>
                  </a:lnTo>
                  <a:lnTo>
                    <a:pt x="3517" y="1632"/>
                  </a:lnTo>
                  <a:lnTo>
                    <a:pt x="3531" y="1700"/>
                  </a:lnTo>
                  <a:lnTo>
                    <a:pt x="3545" y="1770"/>
                  </a:lnTo>
                  <a:lnTo>
                    <a:pt x="3557" y="1840"/>
                  </a:lnTo>
                  <a:lnTo>
                    <a:pt x="3567" y="1912"/>
                  </a:lnTo>
                  <a:lnTo>
                    <a:pt x="3577" y="1986"/>
                  </a:lnTo>
                  <a:lnTo>
                    <a:pt x="3577" y="1986"/>
                  </a:lnTo>
                  <a:close/>
                  <a:moveTo>
                    <a:pt x="2583" y="1150"/>
                  </a:moveTo>
                  <a:lnTo>
                    <a:pt x="2583" y="302"/>
                  </a:lnTo>
                  <a:lnTo>
                    <a:pt x="2583" y="302"/>
                  </a:lnTo>
                  <a:lnTo>
                    <a:pt x="2613" y="310"/>
                  </a:lnTo>
                  <a:lnTo>
                    <a:pt x="2641" y="320"/>
                  </a:lnTo>
                  <a:lnTo>
                    <a:pt x="2671" y="330"/>
                  </a:lnTo>
                  <a:lnTo>
                    <a:pt x="2699" y="342"/>
                  </a:lnTo>
                  <a:lnTo>
                    <a:pt x="2727" y="354"/>
                  </a:lnTo>
                  <a:lnTo>
                    <a:pt x="2757" y="368"/>
                  </a:lnTo>
                  <a:lnTo>
                    <a:pt x="2785" y="384"/>
                  </a:lnTo>
                  <a:lnTo>
                    <a:pt x="2813" y="402"/>
                  </a:lnTo>
                  <a:lnTo>
                    <a:pt x="2867" y="440"/>
                  </a:lnTo>
                  <a:lnTo>
                    <a:pt x="2921" y="482"/>
                  </a:lnTo>
                  <a:lnTo>
                    <a:pt x="2973" y="530"/>
                  </a:lnTo>
                  <a:lnTo>
                    <a:pt x="3023" y="582"/>
                  </a:lnTo>
                  <a:lnTo>
                    <a:pt x="3073" y="638"/>
                  </a:lnTo>
                  <a:lnTo>
                    <a:pt x="3121" y="700"/>
                  </a:lnTo>
                  <a:lnTo>
                    <a:pt x="3167" y="764"/>
                  </a:lnTo>
                  <a:lnTo>
                    <a:pt x="3211" y="834"/>
                  </a:lnTo>
                  <a:lnTo>
                    <a:pt x="3253" y="908"/>
                  </a:lnTo>
                  <a:lnTo>
                    <a:pt x="3293" y="984"/>
                  </a:lnTo>
                  <a:lnTo>
                    <a:pt x="3331" y="1064"/>
                  </a:lnTo>
                  <a:lnTo>
                    <a:pt x="3367" y="1150"/>
                  </a:lnTo>
                  <a:lnTo>
                    <a:pt x="2583" y="1150"/>
                  </a:lnTo>
                  <a:close/>
                  <a:moveTo>
                    <a:pt x="2298" y="302"/>
                  </a:moveTo>
                  <a:lnTo>
                    <a:pt x="2298" y="1150"/>
                  </a:lnTo>
                  <a:lnTo>
                    <a:pt x="1866" y="1150"/>
                  </a:lnTo>
                  <a:lnTo>
                    <a:pt x="1866" y="1150"/>
                  </a:lnTo>
                  <a:lnTo>
                    <a:pt x="1848" y="1108"/>
                  </a:lnTo>
                  <a:lnTo>
                    <a:pt x="1828" y="1068"/>
                  </a:lnTo>
                  <a:lnTo>
                    <a:pt x="1804" y="1030"/>
                  </a:lnTo>
                  <a:lnTo>
                    <a:pt x="1778" y="994"/>
                  </a:lnTo>
                  <a:lnTo>
                    <a:pt x="1750" y="960"/>
                  </a:lnTo>
                  <a:lnTo>
                    <a:pt x="1718" y="930"/>
                  </a:lnTo>
                  <a:lnTo>
                    <a:pt x="1684" y="902"/>
                  </a:lnTo>
                  <a:lnTo>
                    <a:pt x="1646" y="876"/>
                  </a:lnTo>
                  <a:lnTo>
                    <a:pt x="1646" y="876"/>
                  </a:lnTo>
                  <a:lnTo>
                    <a:pt x="1682" y="818"/>
                  </a:lnTo>
                  <a:lnTo>
                    <a:pt x="1716" y="764"/>
                  </a:lnTo>
                  <a:lnTo>
                    <a:pt x="1754" y="712"/>
                  </a:lnTo>
                  <a:lnTo>
                    <a:pt x="1790" y="662"/>
                  </a:lnTo>
                  <a:lnTo>
                    <a:pt x="1830" y="614"/>
                  </a:lnTo>
                  <a:lnTo>
                    <a:pt x="1868" y="572"/>
                  </a:lnTo>
                  <a:lnTo>
                    <a:pt x="1908" y="530"/>
                  </a:lnTo>
                  <a:lnTo>
                    <a:pt x="1950" y="492"/>
                  </a:lnTo>
                  <a:lnTo>
                    <a:pt x="1992" y="458"/>
                  </a:lnTo>
                  <a:lnTo>
                    <a:pt x="2034" y="426"/>
                  </a:lnTo>
                  <a:lnTo>
                    <a:pt x="2076" y="398"/>
                  </a:lnTo>
                  <a:lnTo>
                    <a:pt x="2120" y="372"/>
                  </a:lnTo>
                  <a:lnTo>
                    <a:pt x="2164" y="350"/>
                  </a:lnTo>
                  <a:lnTo>
                    <a:pt x="2208" y="330"/>
                  </a:lnTo>
                  <a:lnTo>
                    <a:pt x="2252" y="316"/>
                  </a:lnTo>
                  <a:lnTo>
                    <a:pt x="2298" y="302"/>
                  </a:lnTo>
                  <a:lnTo>
                    <a:pt x="2298" y="302"/>
                  </a:lnTo>
                  <a:close/>
                  <a:moveTo>
                    <a:pt x="1368" y="1080"/>
                  </a:moveTo>
                  <a:lnTo>
                    <a:pt x="1368" y="1080"/>
                  </a:lnTo>
                  <a:lnTo>
                    <a:pt x="1392" y="1082"/>
                  </a:lnTo>
                  <a:lnTo>
                    <a:pt x="1416" y="1086"/>
                  </a:lnTo>
                  <a:lnTo>
                    <a:pt x="1440" y="1092"/>
                  </a:lnTo>
                  <a:lnTo>
                    <a:pt x="1462" y="1100"/>
                  </a:lnTo>
                  <a:lnTo>
                    <a:pt x="1484" y="1110"/>
                  </a:lnTo>
                  <a:lnTo>
                    <a:pt x="1504" y="1122"/>
                  </a:lnTo>
                  <a:lnTo>
                    <a:pt x="1522" y="1136"/>
                  </a:lnTo>
                  <a:lnTo>
                    <a:pt x="1540" y="1152"/>
                  </a:lnTo>
                  <a:lnTo>
                    <a:pt x="1556" y="1168"/>
                  </a:lnTo>
                  <a:lnTo>
                    <a:pt x="1570" y="1188"/>
                  </a:lnTo>
                  <a:lnTo>
                    <a:pt x="1582" y="1208"/>
                  </a:lnTo>
                  <a:lnTo>
                    <a:pt x="1592" y="1230"/>
                  </a:lnTo>
                  <a:lnTo>
                    <a:pt x="1600" y="1252"/>
                  </a:lnTo>
                  <a:lnTo>
                    <a:pt x="1606" y="1274"/>
                  </a:lnTo>
                  <a:lnTo>
                    <a:pt x="1610" y="1298"/>
                  </a:lnTo>
                  <a:lnTo>
                    <a:pt x="1610" y="1324"/>
                  </a:lnTo>
                  <a:lnTo>
                    <a:pt x="1610" y="1324"/>
                  </a:lnTo>
                  <a:lnTo>
                    <a:pt x="1610" y="1348"/>
                  </a:lnTo>
                  <a:lnTo>
                    <a:pt x="1606" y="1372"/>
                  </a:lnTo>
                  <a:lnTo>
                    <a:pt x="1600" y="1396"/>
                  </a:lnTo>
                  <a:lnTo>
                    <a:pt x="1592" y="1418"/>
                  </a:lnTo>
                  <a:lnTo>
                    <a:pt x="1582" y="1440"/>
                  </a:lnTo>
                  <a:lnTo>
                    <a:pt x="1570" y="1460"/>
                  </a:lnTo>
                  <a:lnTo>
                    <a:pt x="1556" y="1478"/>
                  </a:lnTo>
                  <a:lnTo>
                    <a:pt x="1540" y="1496"/>
                  </a:lnTo>
                  <a:lnTo>
                    <a:pt x="1522" y="1512"/>
                  </a:lnTo>
                  <a:lnTo>
                    <a:pt x="1504" y="1526"/>
                  </a:lnTo>
                  <a:lnTo>
                    <a:pt x="1484" y="1538"/>
                  </a:lnTo>
                  <a:lnTo>
                    <a:pt x="1462" y="1548"/>
                  </a:lnTo>
                  <a:lnTo>
                    <a:pt x="1440" y="1556"/>
                  </a:lnTo>
                  <a:lnTo>
                    <a:pt x="1416" y="1562"/>
                  </a:lnTo>
                  <a:lnTo>
                    <a:pt x="1392" y="1566"/>
                  </a:lnTo>
                  <a:lnTo>
                    <a:pt x="1368" y="1566"/>
                  </a:lnTo>
                  <a:lnTo>
                    <a:pt x="1368" y="1566"/>
                  </a:lnTo>
                  <a:lnTo>
                    <a:pt x="1342" y="1566"/>
                  </a:lnTo>
                  <a:lnTo>
                    <a:pt x="1318" y="1562"/>
                  </a:lnTo>
                  <a:lnTo>
                    <a:pt x="1296" y="1556"/>
                  </a:lnTo>
                  <a:lnTo>
                    <a:pt x="1274" y="1548"/>
                  </a:lnTo>
                  <a:lnTo>
                    <a:pt x="1252" y="1538"/>
                  </a:lnTo>
                  <a:lnTo>
                    <a:pt x="1232" y="1526"/>
                  </a:lnTo>
                  <a:lnTo>
                    <a:pt x="1214" y="1512"/>
                  </a:lnTo>
                  <a:lnTo>
                    <a:pt x="1196" y="1496"/>
                  </a:lnTo>
                  <a:lnTo>
                    <a:pt x="1180" y="1478"/>
                  </a:lnTo>
                  <a:lnTo>
                    <a:pt x="1166" y="1460"/>
                  </a:lnTo>
                  <a:lnTo>
                    <a:pt x="1154" y="1440"/>
                  </a:lnTo>
                  <a:lnTo>
                    <a:pt x="1144" y="1418"/>
                  </a:lnTo>
                  <a:lnTo>
                    <a:pt x="1136" y="1396"/>
                  </a:lnTo>
                  <a:lnTo>
                    <a:pt x="1130" y="1372"/>
                  </a:lnTo>
                  <a:lnTo>
                    <a:pt x="1126" y="1348"/>
                  </a:lnTo>
                  <a:lnTo>
                    <a:pt x="1124" y="1324"/>
                  </a:lnTo>
                  <a:lnTo>
                    <a:pt x="1124" y="1324"/>
                  </a:lnTo>
                  <a:lnTo>
                    <a:pt x="1126" y="1298"/>
                  </a:lnTo>
                  <a:lnTo>
                    <a:pt x="1130" y="1274"/>
                  </a:lnTo>
                  <a:lnTo>
                    <a:pt x="1136" y="1252"/>
                  </a:lnTo>
                  <a:lnTo>
                    <a:pt x="1144" y="1230"/>
                  </a:lnTo>
                  <a:lnTo>
                    <a:pt x="1154" y="1208"/>
                  </a:lnTo>
                  <a:lnTo>
                    <a:pt x="1166" y="1188"/>
                  </a:lnTo>
                  <a:lnTo>
                    <a:pt x="1180" y="1168"/>
                  </a:lnTo>
                  <a:lnTo>
                    <a:pt x="1196" y="1152"/>
                  </a:lnTo>
                  <a:lnTo>
                    <a:pt x="1214" y="1136"/>
                  </a:lnTo>
                  <a:lnTo>
                    <a:pt x="1232" y="1122"/>
                  </a:lnTo>
                  <a:lnTo>
                    <a:pt x="1252" y="1110"/>
                  </a:lnTo>
                  <a:lnTo>
                    <a:pt x="1274" y="1100"/>
                  </a:lnTo>
                  <a:lnTo>
                    <a:pt x="1296" y="1092"/>
                  </a:lnTo>
                  <a:lnTo>
                    <a:pt x="1318" y="1086"/>
                  </a:lnTo>
                  <a:lnTo>
                    <a:pt x="1342" y="1082"/>
                  </a:lnTo>
                  <a:lnTo>
                    <a:pt x="1368" y="1080"/>
                  </a:lnTo>
                  <a:lnTo>
                    <a:pt x="1368" y="1080"/>
                  </a:lnTo>
                  <a:close/>
                  <a:moveTo>
                    <a:pt x="994" y="2582"/>
                  </a:moveTo>
                  <a:lnTo>
                    <a:pt x="994" y="2582"/>
                  </a:lnTo>
                  <a:lnTo>
                    <a:pt x="1000" y="2696"/>
                  </a:lnTo>
                  <a:lnTo>
                    <a:pt x="1008" y="2810"/>
                  </a:lnTo>
                  <a:lnTo>
                    <a:pt x="1020" y="2920"/>
                  </a:lnTo>
                  <a:lnTo>
                    <a:pt x="1034" y="3030"/>
                  </a:lnTo>
                  <a:lnTo>
                    <a:pt x="1050" y="3138"/>
                  </a:lnTo>
                  <a:lnTo>
                    <a:pt x="1070" y="3242"/>
                  </a:lnTo>
                  <a:lnTo>
                    <a:pt x="1092" y="3346"/>
                  </a:lnTo>
                  <a:lnTo>
                    <a:pt x="1116" y="3446"/>
                  </a:lnTo>
                  <a:lnTo>
                    <a:pt x="536" y="3446"/>
                  </a:lnTo>
                  <a:lnTo>
                    <a:pt x="536" y="3446"/>
                  </a:lnTo>
                  <a:lnTo>
                    <a:pt x="510" y="3396"/>
                  </a:lnTo>
                  <a:lnTo>
                    <a:pt x="486" y="3346"/>
                  </a:lnTo>
                  <a:lnTo>
                    <a:pt x="464" y="3296"/>
                  </a:lnTo>
                  <a:lnTo>
                    <a:pt x="442" y="3244"/>
                  </a:lnTo>
                  <a:lnTo>
                    <a:pt x="422" y="3192"/>
                  </a:lnTo>
                  <a:lnTo>
                    <a:pt x="402" y="3140"/>
                  </a:lnTo>
                  <a:lnTo>
                    <a:pt x="384" y="3086"/>
                  </a:lnTo>
                  <a:lnTo>
                    <a:pt x="368" y="3032"/>
                  </a:lnTo>
                  <a:lnTo>
                    <a:pt x="354" y="2978"/>
                  </a:lnTo>
                  <a:lnTo>
                    <a:pt x="340" y="2924"/>
                  </a:lnTo>
                  <a:lnTo>
                    <a:pt x="328" y="2868"/>
                  </a:lnTo>
                  <a:lnTo>
                    <a:pt x="318" y="2812"/>
                  </a:lnTo>
                  <a:lnTo>
                    <a:pt x="308" y="2754"/>
                  </a:lnTo>
                  <a:lnTo>
                    <a:pt x="302" y="2698"/>
                  </a:lnTo>
                  <a:lnTo>
                    <a:pt x="294" y="2640"/>
                  </a:lnTo>
                  <a:lnTo>
                    <a:pt x="290" y="2582"/>
                  </a:lnTo>
                  <a:lnTo>
                    <a:pt x="994" y="2582"/>
                  </a:lnTo>
                  <a:close/>
                  <a:moveTo>
                    <a:pt x="3287" y="4422"/>
                  </a:moveTo>
                  <a:lnTo>
                    <a:pt x="3287" y="4422"/>
                  </a:lnTo>
                  <a:lnTo>
                    <a:pt x="3343" y="4350"/>
                  </a:lnTo>
                  <a:lnTo>
                    <a:pt x="3397" y="4274"/>
                  </a:lnTo>
                  <a:lnTo>
                    <a:pt x="3449" y="4192"/>
                  </a:lnTo>
                  <a:lnTo>
                    <a:pt x="3499" y="4108"/>
                  </a:lnTo>
                  <a:lnTo>
                    <a:pt x="3545" y="4020"/>
                  </a:lnTo>
                  <a:lnTo>
                    <a:pt x="3589" y="3928"/>
                  </a:lnTo>
                  <a:lnTo>
                    <a:pt x="3631" y="3830"/>
                  </a:lnTo>
                  <a:lnTo>
                    <a:pt x="3671" y="3730"/>
                  </a:lnTo>
                  <a:lnTo>
                    <a:pt x="4165" y="3730"/>
                  </a:lnTo>
                  <a:lnTo>
                    <a:pt x="4165" y="3730"/>
                  </a:lnTo>
                  <a:lnTo>
                    <a:pt x="4121" y="3786"/>
                  </a:lnTo>
                  <a:lnTo>
                    <a:pt x="4077" y="3840"/>
                  </a:lnTo>
                  <a:lnTo>
                    <a:pt x="4029" y="3894"/>
                  </a:lnTo>
                  <a:lnTo>
                    <a:pt x="3981" y="3944"/>
                  </a:lnTo>
                  <a:lnTo>
                    <a:pt x="3931" y="3994"/>
                  </a:lnTo>
                  <a:lnTo>
                    <a:pt x="3879" y="4042"/>
                  </a:lnTo>
                  <a:lnTo>
                    <a:pt x="3827" y="4088"/>
                  </a:lnTo>
                  <a:lnTo>
                    <a:pt x="3773" y="4132"/>
                  </a:lnTo>
                  <a:lnTo>
                    <a:pt x="3717" y="4176"/>
                  </a:lnTo>
                  <a:lnTo>
                    <a:pt x="3659" y="4216"/>
                  </a:lnTo>
                  <a:lnTo>
                    <a:pt x="3599" y="4256"/>
                  </a:lnTo>
                  <a:lnTo>
                    <a:pt x="3539" y="4292"/>
                  </a:lnTo>
                  <a:lnTo>
                    <a:pt x="3479" y="4328"/>
                  </a:lnTo>
                  <a:lnTo>
                    <a:pt x="3415" y="4360"/>
                  </a:lnTo>
                  <a:lnTo>
                    <a:pt x="3351" y="4392"/>
                  </a:lnTo>
                  <a:lnTo>
                    <a:pt x="3287" y="4422"/>
                  </a:lnTo>
                  <a:lnTo>
                    <a:pt x="3287" y="4422"/>
                  </a:lnTo>
                  <a:close/>
                  <a:moveTo>
                    <a:pt x="4165" y="1150"/>
                  </a:moveTo>
                  <a:lnTo>
                    <a:pt x="3673" y="1150"/>
                  </a:lnTo>
                  <a:lnTo>
                    <a:pt x="3673" y="1150"/>
                  </a:lnTo>
                  <a:lnTo>
                    <a:pt x="3635" y="1050"/>
                  </a:lnTo>
                  <a:lnTo>
                    <a:pt x="3593" y="954"/>
                  </a:lnTo>
                  <a:lnTo>
                    <a:pt x="3549" y="862"/>
                  </a:lnTo>
                  <a:lnTo>
                    <a:pt x="3503" y="774"/>
                  </a:lnTo>
                  <a:lnTo>
                    <a:pt x="3455" y="690"/>
                  </a:lnTo>
                  <a:lnTo>
                    <a:pt x="3403" y="610"/>
                  </a:lnTo>
                  <a:lnTo>
                    <a:pt x="3349" y="534"/>
                  </a:lnTo>
                  <a:lnTo>
                    <a:pt x="3295" y="462"/>
                  </a:lnTo>
                  <a:lnTo>
                    <a:pt x="3295" y="462"/>
                  </a:lnTo>
                  <a:lnTo>
                    <a:pt x="3359" y="492"/>
                  </a:lnTo>
                  <a:lnTo>
                    <a:pt x="3423" y="522"/>
                  </a:lnTo>
                  <a:lnTo>
                    <a:pt x="3485" y="556"/>
                  </a:lnTo>
                  <a:lnTo>
                    <a:pt x="3545" y="590"/>
                  </a:lnTo>
                  <a:lnTo>
                    <a:pt x="3605" y="628"/>
                  </a:lnTo>
                  <a:lnTo>
                    <a:pt x="3663" y="666"/>
                  </a:lnTo>
                  <a:lnTo>
                    <a:pt x="3719" y="708"/>
                  </a:lnTo>
                  <a:lnTo>
                    <a:pt x="3775" y="750"/>
                  </a:lnTo>
                  <a:lnTo>
                    <a:pt x="3829" y="794"/>
                  </a:lnTo>
                  <a:lnTo>
                    <a:pt x="3883" y="840"/>
                  </a:lnTo>
                  <a:lnTo>
                    <a:pt x="3933" y="888"/>
                  </a:lnTo>
                  <a:lnTo>
                    <a:pt x="3983" y="936"/>
                  </a:lnTo>
                  <a:lnTo>
                    <a:pt x="4031" y="988"/>
                  </a:lnTo>
                  <a:lnTo>
                    <a:pt x="4077" y="1040"/>
                  </a:lnTo>
                  <a:lnTo>
                    <a:pt x="4121" y="1094"/>
                  </a:lnTo>
                  <a:lnTo>
                    <a:pt x="4165" y="1150"/>
                  </a:lnTo>
                  <a:lnTo>
                    <a:pt x="4165" y="1150"/>
                  </a:lnTo>
                  <a:close/>
                  <a:moveTo>
                    <a:pt x="1588" y="462"/>
                  </a:moveTo>
                  <a:lnTo>
                    <a:pt x="1588" y="462"/>
                  </a:lnTo>
                  <a:lnTo>
                    <a:pt x="1558" y="498"/>
                  </a:lnTo>
                  <a:lnTo>
                    <a:pt x="1528" y="538"/>
                  </a:lnTo>
                  <a:lnTo>
                    <a:pt x="1500" y="578"/>
                  </a:lnTo>
                  <a:lnTo>
                    <a:pt x="1472" y="618"/>
                  </a:lnTo>
                  <a:lnTo>
                    <a:pt x="1444" y="660"/>
                  </a:lnTo>
                  <a:lnTo>
                    <a:pt x="1418" y="704"/>
                  </a:lnTo>
                  <a:lnTo>
                    <a:pt x="1392" y="750"/>
                  </a:lnTo>
                  <a:lnTo>
                    <a:pt x="1366" y="796"/>
                  </a:lnTo>
                  <a:lnTo>
                    <a:pt x="1366" y="796"/>
                  </a:lnTo>
                  <a:lnTo>
                    <a:pt x="1324" y="798"/>
                  </a:lnTo>
                  <a:lnTo>
                    <a:pt x="1282" y="802"/>
                  </a:lnTo>
                  <a:lnTo>
                    <a:pt x="1240" y="812"/>
                  </a:lnTo>
                  <a:lnTo>
                    <a:pt x="1202" y="822"/>
                  </a:lnTo>
                  <a:lnTo>
                    <a:pt x="1164" y="838"/>
                  </a:lnTo>
                  <a:lnTo>
                    <a:pt x="1128" y="854"/>
                  </a:lnTo>
                  <a:lnTo>
                    <a:pt x="1092" y="874"/>
                  </a:lnTo>
                  <a:lnTo>
                    <a:pt x="1060" y="896"/>
                  </a:lnTo>
                  <a:lnTo>
                    <a:pt x="1028" y="920"/>
                  </a:lnTo>
                  <a:lnTo>
                    <a:pt x="998" y="948"/>
                  </a:lnTo>
                  <a:lnTo>
                    <a:pt x="970" y="976"/>
                  </a:lnTo>
                  <a:lnTo>
                    <a:pt x="946" y="1008"/>
                  </a:lnTo>
                  <a:lnTo>
                    <a:pt x="924" y="1040"/>
                  </a:lnTo>
                  <a:lnTo>
                    <a:pt x="902" y="1076"/>
                  </a:lnTo>
                  <a:lnTo>
                    <a:pt x="886" y="1112"/>
                  </a:lnTo>
                  <a:lnTo>
                    <a:pt x="870" y="1150"/>
                  </a:lnTo>
                  <a:lnTo>
                    <a:pt x="716" y="1150"/>
                  </a:lnTo>
                  <a:lnTo>
                    <a:pt x="716" y="1150"/>
                  </a:lnTo>
                  <a:lnTo>
                    <a:pt x="758" y="1094"/>
                  </a:lnTo>
                  <a:lnTo>
                    <a:pt x="804" y="1040"/>
                  </a:lnTo>
                  <a:lnTo>
                    <a:pt x="850" y="988"/>
                  </a:lnTo>
                  <a:lnTo>
                    <a:pt x="898" y="936"/>
                  </a:lnTo>
                  <a:lnTo>
                    <a:pt x="948" y="888"/>
                  </a:lnTo>
                  <a:lnTo>
                    <a:pt x="998" y="840"/>
                  </a:lnTo>
                  <a:lnTo>
                    <a:pt x="1052" y="794"/>
                  </a:lnTo>
                  <a:lnTo>
                    <a:pt x="1106" y="750"/>
                  </a:lnTo>
                  <a:lnTo>
                    <a:pt x="1162" y="706"/>
                  </a:lnTo>
                  <a:lnTo>
                    <a:pt x="1218" y="666"/>
                  </a:lnTo>
                  <a:lnTo>
                    <a:pt x="1276" y="628"/>
                  </a:lnTo>
                  <a:lnTo>
                    <a:pt x="1336" y="590"/>
                  </a:lnTo>
                  <a:lnTo>
                    <a:pt x="1398" y="554"/>
                  </a:lnTo>
                  <a:lnTo>
                    <a:pt x="1460" y="522"/>
                  </a:lnTo>
                  <a:lnTo>
                    <a:pt x="1522" y="490"/>
                  </a:lnTo>
                  <a:lnTo>
                    <a:pt x="1588" y="462"/>
                  </a:lnTo>
                  <a:lnTo>
                    <a:pt x="1588"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grpSp>
        <p:nvGrpSpPr>
          <p:cNvPr id="11" name="Group 114">
            <a:extLst>
              <a:ext uri="{FF2B5EF4-FFF2-40B4-BE49-F238E27FC236}">
                <a16:creationId xmlns:a16="http://schemas.microsoft.com/office/drawing/2014/main" id="{AAD946EC-8A88-4D99-8738-7C03AC8CE94F}"/>
              </a:ext>
            </a:extLst>
          </p:cNvPr>
          <p:cNvGrpSpPr>
            <a:grpSpLocks noChangeAspect="1"/>
          </p:cNvGrpSpPr>
          <p:nvPr/>
        </p:nvGrpSpPr>
        <p:grpSpPr bwMode="auto">
          <a:xfrm>
            <a:off x="442914" y="4455543"/>
            <a:ext cx="697448" cy="697344"/>
            <a:chOff x="986" y="0"/>
            <a:chExt cx="6709" cy="6708"/>
          </a:xfrm>
          <a:solidFill>
            <a:schemeClr val="accent6"/>
          </a:solidFill>
        </p:grpSpPr>
        <p:sp>
          <p:nvSpPr>
            <p:cNvPr id="12" name="Freeform 115">
              <a:extLst>
                <a:ext uri="{FF2B5EF4-FFF2-40B4-BE49-F238E27FC236}">
                  <a16:creationId xmlns:a16="http://schemas.microsoft.com/office/drawing/2014/main" id="{69DC9898-7AFD-4363-B8A2-861B4E3F9E0A}"/>
                </a:ext>
              </a:extLst>
            </p:cNvPr>
            <p:cNvSpPr>
              <a:spLocks noEditPoints="1"/>
            </p:cNvSpPr>
            <p:nvPr/>
          </p:nvSpPr>
          <p:spPr bwMode="auto">
            <a:xfrm>
              <a:off x="986" y="0"/>
              <a:ext cx="6709" cy="6708"/>
            </a:xfrm>
            <a:custGeom>
              <a:avLst/>
              <a:gdLst>
                <a:gd name="T0" fmla="*/ 0 w 6709"/>
                <a:gd name="T1" fmla="*/ 0 h 6708"/>
                <a:gd name="T2" fmla="*/ 0 w 6709"/>
                <a:gd name="T3" fmla="*/ 6708 h 6708"/>
                <a:gd name="T4" fmla="*/ 6709 w 6709"/>
                <a:gd name="T5" fmla="*/ 6708 h 6708"/>
                <a:gd name="T6" fmla="*/ 6709 w 6709"/>
                <a:gd name="T7" fmla="*/ 0 h 6708"/>
                <a:gd name="T8" fmla="*/ 0 w 6709"/>
                <a:gd name="T9" fmla="*/ 0 h 6708"/>
                <a:gd name="T10" fmla="*/ 6423 w 6709"/>
                <a:gd name="T11" fmla="*/ 6422 h 6708"/>
                <a:gd name="T12" fmla="*/ 286 w 6709"/>
                <a:gd name="T13" fmla="*/ 6422 h 6708"/>
                <a:gd name="T14" fmla="*/ 286 w 6709"/>
                <a:gd name="T15" fmla="*/ 286 h 6708"/>
                <a:gd name="T16" fmla="*/ 6423 w 6709"/>
                <a:gd name="T17" fmla="*/ 286 h 6708"/>
                <a:gd name="T18" fmla="*/ 6423 w 6709"/>
                <a:gd name="T19" fmla="*/ 6422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9" h="6708">
                  <a:moveTo>
                    <a:pt x="0" y="0"/>
                  </a:moveTo>
                  <a:lnTo>
                    <a:pt x="0" y="6708"/>
                  </a:lnTo>
                  <a:lnTo>
                    <a:pt x="6709" y="6708"/>
                  </a:lnTo>
                  <a:lnTo>
                    <a:pt x="6709" y="0"/>
                  </a:lnTo>
                  <a:lnTo>
                    <a:pt x="0" y="0"/>
                  </a:lnTo>
                  <a:close/>
                  <a:moveTo>
                    <a:pt x="6423" y="6422"/>
                  </a:moveTo>
                  <a:lnTo>
                    <a:pt x="286" y="6422"/>
                  </a:lnTo>
                  <a:lnTo>
                    <a:pt x="286" y="286"/>
                  </a:lnTo>
                  <a:lnTo>
                    <a:pt x="6423" y="286"/>
                  </a:lnTo>
                  <a:lnTo>
                    <a:pt x="6423" y="6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3" name="Rectangle 116">
              <a:extLst>
                <a:ext uri="{FF2B5EF4-FFF2-40B4-BE49-F238E27FC236}">
                  <a16:creationId xmlns:a16="http://schemas.microsoft.com/office/drawing/2014/main" id="{AA3888B1-B012-4649-8AD4-FFC5D787AC25}"/>
                </a:ext>
              </a:extLst>
            </p:cNvPr>
            <p:cNvSpPr>
              <a:spLocks noChangeArrowheads="1"/>
            </p:cNvSpPr>
            <p:nvPr/>
          </p:nvSpPr>
          <p:spPr bwMode="auto">
            <a:xfrm>
              <a:off x="1844" y="5576"/>
              <a:ext cx="4957"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4" name="Freeform 117">
              <a:extLst>
                <a:ext uri="{FF2B5EF4-FFF2-40B4-BE49-F238E27FC236}">
                  <a16:creationId xmlns:a16="http://schemas.microsoft.com/office/drawing/2014/main" id="{8C2D49FF-6766-421C-B462-900C6D79F1DA}"/>
                </a:ext>
              </a:extLst>
            </p:cNvPr>
            <p:cNvSpPr>
              <a:spLocks noEditPoints="1"/>
            </p:cNvSpPr>
            <p:nvPr/>
          </p:nvSpPr>
          <p:spPr bwMode="auto">
            <a:xfrm>
              <a:off x="1844" y="926"/>
              <a:ext cx="4957" cy="1734"/>
            </a:xfrm>
            <a:custGeom>
              <a:avLst/>
              <a:gdLst>
                <a:gd name="T0" fmla="*/ 4957 w 4957"/>
                <a:gd name="T1" fmla="*/ 1448 h 1734"/>
                <a:gd name="T2" fmla="*/ 2661 w 4957"/>
                <a:gd name="T3" fmla="*/ 1448 h 1734"/>
                <a:gd name="T4" fmla="*/ 2661 w 4957"/>
                <a:gd name="T5" fmla="*/ 1010 h 1734"/>
                <a:gd name="T6" fmla="*/ 3175 w 4957"/>
                <a:gd name="T7" fmla="*/ 1010 h 1734"/>
                <a:gd name="T8" fmla="*/ 3175 w 4957"/>
                <a:gd name="T9" fmla="*/ 1278 h 1734"/>
                <a:gd name="T10" fmla="*/ 4051 w 4957"/>
                <a:gd name="T11" fmla="*/ 1278 h 1734"/>
                <a:gd name="T12" fmla="*/ 4051 w 4957"/>
                <a:gd name="T13" fmla="*/ 342 h 1734"/>
                <a:gd name="T14" fmla="*/ 3461 w 4957"/>
                <a:gd name="T15" fmla="*/ 342 h 1734"/>
                <a:gd name="T16" fmla="*/ 3461 w 4957"/>
                <a:gd name="T17" fmla="*/ 0 h 1734"/>
                <a:gd name="T18" fmla="*/ 2374 w 4957"/>
                <a:gd name="T19" fmla="*/ 0 h 1734"/>
                <a:gd name="T20" fmla="*/ 2374 w 4957"/>
                <a:gd name="T21" fmla="*/ 1448 h 1734"/>
                <a:gd name="T22" fmla="*/ 0 w 4957"/>
                <a:gd name="T23" fmla="*/ 1448 h 1734"/>
                <a:gd name="T24" fmla="*/ 0 w 4957"/>
                <a:gd name="T25" fmla="*/ 1734 h 1734"/>
                <a:gd name="T26" fmla="*/ 4957 w 4957"/>
                <a:gd name="T27" fmla="*/ 1734 h 1734"/>
                <a:gd name="T28" fmla="*/ 4957 w 4957"/>
                <a:gd name="T29" fmla="*/ 1448 h 1734"/>
                <a:gd name="T30" fmla="*/ 3765 w 4957"/>
                <a:gd name="T31" fmla="*/ 630 h 1734"/>
                <a:gd name="T32" fmla="*/ 3765 w 4957"/>
                <a:gd name="T33" fmla="*/ 990 h 1734"/>
                <a:gd name="T34" fmla="*/ 3461 w 4957"/>
                <a:gd name="T35" fmla="*/ 990 h 1734"/>
                <a:gd name="T36" fmla="*/ 3461 w 4957"/>
                <a:gd name="T37" fmla="*/ 630 h 1734"/>
                <a:gd name="T38" fmla="*/ 3765 w 4957"/>
                <a:gd name="T39" fmla="*/ 630 h 1734"/>
                <a:gd name="T40" fmla="*/ 2661 w 4957"/>
                <a:gd name="T41" fmla="*/ 286 h 1734"/>
                <a:gd name="T42" fmla="*/ 3175 w 4957"/>
                <a:gd name="T43" fmla="*/ 286 h 1734"/>
                <a:gd name="T44" fmla="*/ 3175 w 4957"/>
                <a:gd name="T45" fmla="*/ 342 h 1734"/>
                <a:gd name="T46" fmla="*/ 3175 w 4957"/>
                <a:gd name="T47" fmla="*/ 724 h 1734"/>
                <a:gd name="T48" fmla="*/ 2661 w 4957"/>
                <a:gd name="T49" fmla="*/ 724 h 1734"/>
                <a:gd name="T50" fmla="*/ 2661 w 4957"/>
                <a:gd name="T51" fmla="*/ 286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57" h="1734">
                  <a:moveTo>
                    <a:pt x="4957" y="1448"/>
                  </a:moveTo>
                  <a:lnTo>
                    <a:pt x="2661" y="1448"/>
                  </a:lnTo>
                  <a:lnTo>
                    <a:pt x="2661" y="1010"/>
                  </a:lnTo>
                  <a:lnTo>
                    <a:pt x="3175" y="1010"/>
                  </a:lnTo>
                  <a:lnTo>
                    <a:pt x="3175" y="1278"/>
                  </a:lnTo>
                  <a:lnTo>
                    <a:pt x="4051" y="1278"/>
                  </a:lnTo>
                  <a:lnTo>
                    <a:pt x="4051" y="342"/>
                  </a:lnTo>
                  <a:lnTo>
                    <a:pt x="3461" y="342"/>
                  </a:lnTo>
                  <a:lnTo>
                    <a:pt x="3461" y="0"/>
                  </a:lnTo>
                  <a:lnTo>
                    <a:pt x="2374" y="0"/>
                  </a:lnTo>
                  <a:lnTo>
                    <a:pt x="2374" y="1448"/>
                  </a:lnTo>
                  <a:lnTo>
                    <a:pt x="0" y="1448"/>
                  </a:lnTo>
                  <a:lnTo>
                    <a:pt x="0" y="1734"/>
                  </a:lnTo>
                  <a:lnTo>
                    <a:pt x="4957" y="1734"/>
                  </a:lnTo>
                  <a:lnTo>
                    <a:pt x="4957" y="1448"/>
                  </a:lnTo>
                  <a:close/>
                  <a:moveTo>
                    <a:pt x="3765" y="630"/>
                  </a:moveTo>
                  <a:lnTo>
                    <a:pt x="3765" y="990"/>
                  </a:lnTo>
                  <a:lnTo>
                    <a:pt x="3461" y="990"/>
                  </a:lnTo>
                  <a:lnTo>
                    <a:pt x="3461" y="630"/>
                  </a:lnTo>
                  <a:lnTo>
                    <a:pt x="3765" y="630"/>
                  </a:lnTo>
                  <a:close/>
                  <a:moveTo>
                    <a:pt x="2661" y="286"/>
                  </a:moveTo>
                  <a:lnTo>
                    <a:pt x="3175" y="286"/>
                  </a:lnTo>
                  <a:lnTo>
                    <a:pt x="3175" y="342"/>
                  </a:lnTo>
                  <a:lnTo>
                    <a:pt x="3175" y="724"/>
                  </a:lnTo>
                  <a:lnTo>
                    <a:pt x="2661" y="724"/>
                  </a:lnTo>
                  <a:lnTo>
                    <a:pt x="2661"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5" name="Freeform 118">
              <a:extLst>
                <a:ext uri="{FF2B5EF4-FFF2-40B4-BE49-F238E27FC236}">
                  <a16:creationId xmlns:a16="http://schemas.microsoft.com/office/drawing/2014/main" id="{512DCFC3-ACD9-44EB-A97A-53196C18DCAE}"/>
                </a:ext>
              </a:extLst>
            </p:cNvPr>
            <p:cNvSpPr>
              <a:spLocks noEditPoints="1"/>
            </p:cNvSpPr>
            <p:nvPr/>
          </p:nvSpPr>
          <p:spPr bwMode="auto">
            <a:xfrm>
              <a:off x="2226"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6" name="Freeform 119">
              <a:extLst>
                <a:ext uri="{FF2B5EF4-FFF2-40B4-BE49-F238E27FC236}">
                  <a16:creationId xmlns:a16="http://schemas.microsoft.com/office/drawing/2014/main" id="{92A60546-BF5D-4DB9-9A07-6FFE9C1168CC}"/>
                </a:ext>
              </a:extLst>
            </p:cNvPr>
            <p:cNvSpPr>
              <a:spLocks noEditPoints="1"/>
            </p:cNvSpPr>
            <p:nvPr/>
          </p:nvSpPr>
          <p:spPr bwMode="auto">
            <a:xfrm>
              <a:off x="3338"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7" name="Freeform 120">
              <a:extLst>
                <a:ext uri="{FF2B5EF4-FFF2-40B4-BE49-F238E27FC236}">
                  <a16:creationId xmlns:a16="http://schemas.microsoft.com/office/drawing/2014/main" id="{B85FD289-9B27-4248-B380-BDF5A510AACE}"/>
                </a:ext>
              </a:extLst>
            </p:cNvPr>
            <p:cNvSpPr>
              <a:spLocks noEditPoints="1"/>
            </p:cNvSpPr>
            <p:nvPr/>
          </p:nvSpPr>
          <p:spPr bwMode="auto">
            <a:xfrm>
              <a:off x="4451" y="2832"/>
              <a:ext cx="856" cy="2572"/>
            </a:xfrm>
            <a:custGeom>
              <a:avLst/>
              <a:gdLst>
                <a:gd name="T0" fmla="*/ 856 w 856"/>
                <a:gd name="T1" fmla="*/ 2572 h 2572"/>
                <a:gd name="T2" fmla="*/ 856 w 856"/>
                <a:gd name="T3" fmla="*/ 0 h 2572"/>
                <a:gd name="T4" fmla="*/ 0 w 856"/>
                <a:gd name="T5" fmla="*/ 0 h 2572"/>
                <a:gd name="T6" fmla="*/ 0 w 856"/>
                <a:gd name="T7" fmla="*/ 2572 h 2572"/>
                <a:gd name="T8" fmla="*/ 856 w 856"/>
                <a:gd name="T9" fmla="*/ 2572 h 2572"/>
                <a:gd name="T10" fmla="*/ 286 w 856"/>
                <a:gd name="T11" fmla="*/ 286 h 2572"/>
                <a:gd name="T12" fmla="*/ 570 w 856"/>
                <a:gd name="T13" fmla="*/ 286 h 2572"/>
                <a:gd name="T14" fmla="*/ 570 w 856"/>
                <a:gd name="T15" fmla="*/ 2286 h 2572"/>
                <a:gd name="T16" fmla="*/ 286 w 856"/>
                <a:gd name="T17" fmla="*/ 2286 h 2572"/>
                <a:gd name="T18" fmla="*/ 286 w 856"/>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2572">
                  <a:moveTo>
                    <a:pt x="856" y="2572"/>
                  </a:moveTo>
                  <a:lnTo>
                    <a:pt x="856" y="0"/>
                  </a:lnTo>
                  <a:lnTo>
                    <a:pt x="0" y="0"/>
                  </a:lnTo>
                  <a:lnTo>
                    <a:pt x="0" y="2572"/>
                  </a:lnTo>
                  <a:lnTo>
                    <a:pt x="856" y="2572"/>
                  </a:lnTo>
                  <a:close/>
                  <a:moveTo>
                    <a:pt x="286" y="286"/>
                  </a:moveTo>
                  <a:lnTo>
                    <a:pt x="570" y="286"/>
                  </a:lnTo>
                  <a:lnTo>
                    <a:pt x="570"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8" name="Freeform 121">
              <a:extLst>
                <a:ext uri="{FF2B5EF4-FFF2-40B4-BE49-F238E27FC236}">
                  <a16:creationId xmlns:a16="http://schemas.microsoft.com/office/drawing/2014/main" id="{2D602711-FC88-486D-BE5D-8B3C7D665307}"/>
                </a:ext>
              </a:extLst>
            </p:cNvPr>
            <p:cNvSpPr>
              <a:spLocks noEditPoints="1"/>
            </p:cNvSpPr>
            <p:nvPr/>
          </p:nvSpPr>
          <p:spPr bwMode="auto">
            <a:xfrm>
              <a:off x="5561" y="2832"/>
              <a:ext cx="858" cy="2572"/>
            </a:xfrm>
            <a:custGeom>
              <a:avLst/>
              <a:gdLst>
                <a:gd name="T0" fmla="*/ 858 w 858"/>
                <a:gd name="T1" fmla="*/ 2572 h 2572"/>
                <a:gd name="T2" fmla="*/ 858 w 858"/>
                <a:gd name="T3" fmla="*/ 0 h 2572"/>
                <a:gd name="T4" fmla="*/ 0 w 858"/>
                <a:gd name="T5" fmla="*/ 0 h 2572"/>
                <a:gd name="T6" fmla="*/ 0 w 858"/>
                <a:gd name="T7" fmla="*/ 2572 h 2572"/>
                <a:gd name="T8" fmla="*/ 858 w 858"/>
                <a:gd name="T9" fmla="*/ 2572 h 2572"/>
                <a:gd name="T10" fmla="*/ 286 w 858"/>
                <a:gd name="T11" fmla="*/ 286 h 2572"/>
                <a:gd name="T12" fmla="*/ 572 w 858"/>
                <a:gd name="T13" fmla="*/ 286 h 2572"/>
                <a:gd name="T14" fmla="*/ 572 w 858"/>
                <a:gd name="T15" fmla="*/ 2286 h 2572"/>
                <a:gd name="T16" fmla="*/ 286 w 858"/>
                <a:gd name="T17" fmla="*/ 2286 h 2572"/>
                <a:gd name="T18" fmla="*/ 286 w 858"/>
                <a:gd name="T19" fmla="*/ 286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8" h="2572">
                  <a:moveTo>
                    <a:pt x="858" y="2572"/>
                  </a:moveTo>
                  <a:lnTo>
                    <a:pt x="858" y="0"/>
                  </a:lnTo>
                  <a:lnTo>
                    <a:pt x="0" y="0"/>
                  </a:lnTo>
                  <a:lnTo>
                    <a:pt x="0" y="2572"/>
                  </a:lnTo>
                  <a:lnTo>
                    <a:pt x="858" y="2572"/>
                  </a:lnTo>
                  <a:close/>
                  <a:moveTo>
                    <a:pt x="286" y="286"/>
                  </a:moveTo>
                  <a:lnTo>
                    <a:pt x="572" y="286"/>
                  </a:lnTo>
                  <a:lnTo>
                    <a:pt x="572" y="2286"/>
                  </a:lnTo>
                  <a:lnTo>
                    <a:pt x="286" y="2286"/>
                  </a:lnTo>
                  <a:lnTo>
                    <a:pt x="286"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sp>
        <p:nvSpPr>
          <p:cNvPr id="20" name="TextBox 19">
            <a:extLst>
              <a:ext uri="{FF2B5EF4-FFF2-40B4-BE49-F238E27FC236}">
                <a16:creationId xmlns:a16="http://schemas.microsoft.com/office/drawing/2014/main" id="{E359021C-F821-414B-B218-4C9A5111D43F}"/>
              </a:ext>
            </a:extLst>
          </p:cNvPr>
          <p:cNvSpPr txBox="1"/>
          <p:nvPr/>
        </p:nvSpPr>
        <p:spPr>
          <a:xfrm>
            <a:off x="1310482" y="1913658"/>
            <a:ext cx="9478500" cy="784830"/>
          </a:xfrm>
          <a:prstGeom prst="rect">
            <a:avLst/>
          </a:prstGeom>
          <a:noFill/>
        </p:spPr>
        <p:txBody>
          <a:bodyPr wrap="square" rtlCol="0">
            <a:spAutoFit/>
          </a:bodyPr>
          <a:lstStyle/>
          <a:p>
            <a:r>
              <a:rPr lang="en-US" sz="1500" dirty="0"/>
              <a:t>We have a dedicated team of highly specialized experts working across different sectors. Over the past 5 years, we have supported our clients through successful completions of major projects in the tourism, finance, infrastructure and energy sectors.</a:t>
            </a:r>
          </a:p>
        </p:txBody>
      </p:sp>
      <p:sp>
        <p:nvSpPr>
          <p:cNvPr id="21" name="TextBox 20">
            <a:extLst>
              <a:ext uri="{FF2B5EF4-FFF2-40B4-BE49-F238E27FC236}">
                <a16:creationId xmlns:a16="http://schemas.microsoft.com/office/drawing/2014/main" id="{668914D5-519A-46AC-B5FD-34DC3F8BDEFE}"/>
              </a:ext>
            </a:extLst>
          </p:cNvPr>
          <p:cNvSpPr txBox="1"/>
          <p:nvPr/>
        </p:nvSpPr>
        <p:spPr>
          <a:xfrm>
            <a:off x="1310482" y="3139352"/>
            <a:ext cx="9375759" cy="1015663"/>
          </a:xfrm>
          <a:prstGeom prst="rect">
            <a:avLst/>
          </a:prstGeom>
          <a:noFill/>
        </p:spPr>
        <p:txBody>
          <a:bodyPr wrap="square" rtlCol="0">
            <a:spAutoFit/>
          </a:bodyPr>
          <a:lstStyle/>
          <a:p>
            <a:r>
              <a:rPr lang="en-US" sz="1500" dirty="0"/>
              <a:t>We have helped our public and private clients develop and finance from EU and national funds a number of ground breaking projects in tourism and manufacturing sectors, the energy and renewable sectors, etc. In collaboration with our external offices, our EU Services team has participated in various feasibility studies, market research, strategies development etc.</a:t>
            </a:r>
          </a:p>
        </p:txBody>
      </p:sp>
      <p:sp>
        <p:nvSpPr>
          <p:cNvPr id="22" name="TextBox 21">
            <a:extLst>
              <a:ext uri="{FF2B5EF4-FFF2-40B4-BE49-F238E27FC236}">
                <a16:creationId xmlns:a16="http://schemas.microsoft.com/office/drawing/2014/main" id="{B849BFAB-4FFC-4713-8127-CD431F316452}"/>
              </a:ext>
            </a:extLst>
          </p:cNvPr>
          <p:cNvSpPr txBox="1"/>
          <p:nvPr/>
        </p:nvSpPr>
        <p:spPr>
          <a:xfrm>
            <a:off x="1310481" y="4527216"/>
            <a:ext cx="9375759" cy="553998"/>
          </a:xfrm>
          <a:prstGeom prst="rect">
            <a:avLst/>
          </a:prstGeom>
          <a:noFill/>
        </p:spPr>
        <p:txBody>
          <a:bodyPr wrap="square" rtlCol="0">
            <a:spAutoFit/>
          </a:bodyPr>
          <a:lstStyle/>
          <a:p>
            <a:r>
              <a:rPr lang="en-US" sz="1500" dirty="0"/>
              <a:t>We work extensively with EU institutions, the EIB, the EBRD and others as well as government of Republic of Croatia</a:t>
            </a:r>
            <a:r>
              <a:rPr lang="hr-HR" sz="1500" dirty="0"/>
              <a:t>.</a:t>
            </a:r>
          </a:p>
        </p:txBody>
      </p:sp>
    </p:spTree>
    <p:extLst>
      <p:ext uri="{BB962C8B-B14F-4D97-AF65-F5344CB8AC3E}">
        <p14:creationId xmlns:p14="http://schemas.microsoft.com/office/powerpoint/2010/main" val="175270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TOCSTYLE" val="Section TOC"/>
  <p:tag name="SMARTDIVIDERTYPE" val="Section"/>
  <p:tag name="SMARTDIVIDERTOCSTYLE" val="Section TOC"/>
  <p:tag name="SHOW EXECUTIVE SUMMARY" val="NO"/>
  <p:tag name="SMARTSLIDETYPE" val="Divider"/>
  <p:tag name="INCLUDEINHORIZONTALTOC" val="YES"/>
  <p:tag name="SMARTDIVIDERLEVEL" val="-1"/>
  <p:tag name="SMART DIVIDER SHORT TITLE" val="Thank you for your attention!"/>
  <p:tag name="INCLUDEINPRIMARYTOC" val="YES"/>
  <p:tag name="INCLUDEINSECTIONTOC" val="YES"/>
  <p:tag name="SMART DIVIDER TITLE" val="Thank you for your attention!"/>
  <p:tag name="UNLOCK SHAPES" val="NO"/>
  <p:tag name="SMARTDIVIDERTEXT" val="Section"/>
  <p:tag name="SMARTDIVIDERNUMBER" val="-1"/>
</p:tagLst>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3806</Words>
  <Application>Microsoft Office PowerPoint</Application>
  <PresentationFormat>Widescreen</PresentationFormat>
  <Paragraphs>442</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Avenir Medium</vt:lpstr>
      <vt:lpstr>Calibri</vt:lpstr>
      <vt:lpstr>Georgia</vt:lpstr>
      <vt:lpstr>PwC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Budućnost fondova EU u Republici Hrvatskoj</dc:title>
  <dc:creator>Neven Habunek (HR)</dc:creator>
  <cp:lastModifiedBy>Niko Letilovic (HR)</cp:lastModifiedBy>
  <cp:revision>60</cp:revision>
  <dcterms:created xsi:type="dcterms:W3CDTF">2021-02-11T08:05:24Z</dcterms:created>
  <dcterms:modified xsi:type="dcterms:W3CDTF">2021-02-15T17:44:00Z</dcterms:modified>
</cp:coreProperties>
</file>